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slides/slide70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harts/chart9.xml" ContentType="application/vnd.openxmlformats-officedocument.drawingml.chart+xml"/>
  <Override PartName="/ppt/charts/chart11.xml" ContentType="application/vnd.openxmlformats-officedocument.drawingml.chart+xml"/>
  <Override PartName="/ppt/charts/chart7.xml" ContentType="application/vnd.openxmlformats-officedocument.drawingml.chart+xml"/>
  <Override PartName="/ppt/charts/chart3.xml" ContentType="application/vnd.openxmlformats-officedocument.drawingml.chart+xml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slides/slide6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s/slide66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slides/slide64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rawings/drawing1.xml" ContentType="application/vnd.openxmlformats-officedocument.drawingml.chartshapes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Override PartName="/ppt/slides/slide71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charts/chart8.xml" ContentType="application/vnd.openxmlformats-officedocument.drawingml.chart+xml"/>
  <Override PartName="/ppt/charts/chart12.xml" ContentType="application/vnd.openxmlformats-officedocument.drawingml.chart+xml"/>
  <Override PartName="/ppt/slideLayouts/slideLayout10.xml" ContentType="application/vnd.openxmlformats-officedocument.presentationml.slideLayout+xml"/>
  <Override PartName="/ppt/charts/chart6.xml" ContentType="application/vnd.openxmlformats-officedocument.drawingml.chart+xml"/>
  <Override PartName="/ppt/charts/chart10.xml" ContentType="application/vnd.openxmlformats-officedocument.drawingml.chart+xml"/>
  <Override PartName="/ppt/charts/chart4.xml" ContentType="application/vnd.openxmlformats-officedocument.drawingml.chart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slides/slide69.xml" ContentType="application/vnd.openxmlformats-officedocument.presentationml.slide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s/slide67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Default Extension="wmf" ContentType="image/x-wmf"/>
  <Default Extension="rels" ContentType="application/vnd.openxmlformats-package.relationship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3"/>
  </p:notesMasterIdLst>
  <p:sldIdLst>
    <p:sldId id="256" r:id="rId2"/>
    <p:sldId id="283" r:id="rId3"/>
    <p:sldId id="292" r:id="rId4"/>
    <p:sldId id="290" r:id="rId5"/>
    <p:sldId id="297" r:id="rId6"/>
    <p:sldId id="291" r:id="rId7"/>
    <p:sldId id="298" r:id="rId8"/>
    <p:sldId id="295" r:id="rId9"/>
    <p:sldId id="301" r:id="rId10"/>
    <p:sldId id="299" r:id="rId11"/>
    <p:sldId id="300" r:id="rId12"/>
    <p:sldId id="302" r:id="rId13"/>
    <p:sldId id="303" r:id="rId14"/>
    <p:sldId id="305" r:id="rId15"/>
    <p:sldId id="335" r:id="rId16"/>
    <p:sldId id="308" r:id="rId17"/>
    <p:sldId id="304" r:id="rId18"/>
    <p:sldId id="307" r:id="rId19"/>
    <p:sldId id="261" r:id="rId20"/>
    <p:sldId id="262" r:id="rId21"/>
    <p:sldId id="309" r:id="rId22"/>
    <p:sldId id="263" r:id="rId23"/>
    <p:sldId id="264" r:id="rId24"/>
    <p:sldId id="310" r:id="rId25"/>
    <p:sldId id="311" r:id="rId26"/>
    <p:sldId id="312" r:id="rId27"/>
    <p:sldId id="266" r:id="rId28"/>
    <p:sldId id="268" r:id="rId29"/>
    <p:sldId id="313" r:id="rId30"/>
    <p:sldId id="314" r:id="rId31"/>
    <p:sldId id="344" r:id="rId32"/>
    <p:sldId id="315" r:id="rId33"/>
    <p:sldId id="269" r:id="rId34"/>
    <p:sldId id="316" r:id="rId35"/>
    <p:sldId id="317" r:id="rId36"/>
    <p:sldId id="286" r:id="rId37"/>
    <p:sldId id="287" r:id="rId38"/>
    <p:sldId id="336" r:id="rId39"/>
    <p:sldId id="338" r:id="rId40"/>
    <p:sldId id="351" r:id="rId41"/>
    <p:sldId id="320" r:id="rId42"/>
    <p:sldId id="272" r:id="rId43"/>
    <p:sldId id="318" r:id="rId44"/>
    <p:sldId id="319" r:id="rId45"/>
    <p:sldId id="352" r:id="rId46"/>
    <p:sldId id="322" r:id="rId47"/>
    <p:sldId id="274" r:id="rId48"/>
    <p:sldId id="275" r:id="rId49"/>
    <p:sldId id="276" r:id="rId50"/>
    <p:sldId id="279" r:id="rId51"/>
    <p:sldId id="280" r:id="rId52"/>
    <p:sldId id="326" r:id="rId53"/>
    <p:sldId id="288" r:id="rId54"/>
    <p:sldId id="323" r:id="rId55"/>
    <p:sldId id="324" r:id="rId56"/>
    <p:sldId id="325" r:id="rId57"/>
    <p:sldId id="332" r:id="rId58"/>
    <p:sldId id="333" r:id="rId59"/>
    <p:sldId id="289" r:id="rId60"/>
    <p:sldId id="342" r:id="rId61"/>
    <p:sldId id="349" r:id="rId62"/>
    <p:sldId id="347" r:id="rId63"/>
    <p:sldId id="339" r:id="rId64"/>
    <p:sldId id="340" r:id="rId65"/>
    <p:sldId id="330" r:id="rId66"/>
    <p:sldId id="346" r:id="rId67"/>
    <p:sldId id="348" r:id="rId68"/>
    <p:sldId id="331" r:id="rId69"/>
    <p:sldId id="345" r:id="rId70"/>
    <p:sldId id="343" r:id="rId71"/>
    <p:sldId id="350" r:id="rId72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0000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snapVertSplitter="1" vertBarState="minimized" horzBarState="maximized">
    <p:restoredLeft sz="15620"/>
    <p:restoredTop sz="94660"/>
  </p:normalViewPr>
  <p:slideViewPr>
    <p:cSldViewPr>
      <p:cViewPr varScale="1">
        <p:scale>
          <a:sx n="96" d="100"/>
          <a:sy n="96" d="100"/>
        </p:scale>
        <p:origin x="-91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theme" Target="theme/theme1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Word\ECORU\Graphiques%20des%20&#233;changes%20ag%20des%20PED.xls" TargetMode="External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oleObject" Target="file:///C:\Word\Prix%20et%20march&#233;s%20agricoles(2)\Calculs%20sur%20les%20stocks%20de%20c&#233;r&#233;ales%20de%20lUE.xlsx" TargetMode="External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Word\Prix%20et%20march&#233;s%20agricoles(2)\Calculs%20sur%20les%20stocks%20de%20c&#233;r&#233;ales%20de%20lUE.xlsx" TargetMode="External"/></Relationships>
</file>

<file path=ppt/charts/_rels/chart1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Classeur1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Word\ECORU\production%20de%20c&#233;r&#233;ales,%20ol&#233;agineux,%20viande%20et%20lait%20de%201961%20&#224;%202006%20avec%20graphiques.xls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Word\PED-UEMOA-(2)\Echanges%20agricoles%20et%20alimentaires%20d'AO%20de%201961%20&#224;%202006.xls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Classeur1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Word\Prix%20et%20march&#233;s%20agricoles(2)\Calculs%20sur%20les%20stocks%20de%20c&#233;r&#233;ales%20de%20lUE.xlsx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file:///C:\Word\Prix%20et%20march&#233;s%20agricoles(2)\Calculs%20sur%20les%20stocks%20de%20c&#233;r&#233;ales%20de%20lUE.xlsx" TargetMode="Externa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oleObject" Target="file:///C:\Word\Prix%20et%20march&#233;s%20agricoles(2)\Calculs%20sur%20les%20stocks%20de%20c&#233;r&#233;ales%20de%20lUE.xlsx" TargetMode="External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oleObject" Target="file:///C:\Word\Prix%20et%20march&#233;s%20agricoles(2)\Calculs%20sur%20les%20stocks%20de%20c&#233;r&#233;ales%20de%20lUE.xls" TargetMode="External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oleObject" Target="file:///C:\Word\Prix%20et%20march&#233;s%20agricoles(2)\Calculs%20sur%20les%20stocks%20de%20c&#233;r&#233;ales%20de%20lUE.xls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fr-FR"/>
  <c:chart>
    <c:title>
      <c:tx>
        <c:rich>
          <a:bodyPr/>
          <a:lstStyle/>
          <a:p>
            <a:pPr>
              <a:defRPr sz="26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pPr>
            <a:r>
              <a:rPr lang="fr-FR" sz="2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Rendement des céréales selon les régions du monde</a:t>
            </a:r>
          </a:p>
        </c:rich>
      </c:tx>
      <c:layout>
        <c:manualLayout>
          <c:xMode val="edge"/>
          <c:yMode val="edge"/>
          <c:x val="0.13245144356955391"/>
          <c:y val="2.9629629629629815E-2"/>
        </c:manualLayout>
      </c:layout>
      <c:overlay val="1"/>
      <c:spPr>
        <a:solidFill>
          <a:srgbClr val="FF0000"/>
        </a:solidFill>
        <a:ln>
          <a:solidFill>
            <a:schemeClr val="tx1"/>
          </a:solidFill>
        </a:ln>
      </c:spPr>
    </c:title>
    <c:plotArea>
      <c:layout>
        <c:manualLayout>
          <c:layoutTarget val="inner"/>
          <c:xMode val="edge"/>
          <c:yMode val="edge"/>
          <c:x val="0.15571062992125984"/>
          <c:y val="0.12362277631962744"/>
          <c:w val="0.56348381452319019"/>
          <c:h val="0.73526217556138818"/>
        </c:manualLayout>
      </c:layout>
      <c:lineChart>
        <c:grouping val="standard"/>
        <c:ser>
          <c:idx val="0"/>
          <c:order val="0"/>
          <c:tx>
            <c:strRef>
              <c:f>Feuil1!$B$161</c:f>
              <c:strCache>
                <c:ptCount val="1"/>
                <c:pt idx="0">
                  <c:v>Pays développés</c:v>
                </c:pt>
              </c:strCache>
            </c:strRef>
          </c:tx>
          <c:spPr>
            <a:ln w="38100"/>
          </c:spPr>
          <c:marker>
            <c:symbol val="none"/>
          </c:marker>
          <c:cat>
            <c:numRef>
              <c:f>Feuil1!$C$160:$H$160</c:f>
              <c:numCache>
                <c:formatCode>General</c:formatCode>
                <c:ptCount val="6"/>
                <c:pt idx="0">
                  <c:v>1961</c:v>
                </c:pt>
                <c:pt idx="1">
                  <c:v>1970</c:v>
                </c:pt>
                <c:pt idx="2">
                  <c:v>1980</c:v>
                </c:pt>
                <c:pt idx="3">
                  <c:v>1990</c:v>
                </c:pt>
                <c:pt idx="4">
                  <c:v>2000</c:v>
                </c:pt>
                <c:pt idx="5">
                  <c:v>2006</c:v>
                </c:pt>
              </c:numCache>
            </c:numRef>
          </c:cat>
          <c:val>
            <c:numRef>
              <c:f>Feuil1!$C$161:$H$161</c:f>
              <c:numCache>
                <c:formatCode>General</c:formatCode>
                <c:ptCount val="6"/>
                <c:pt idx="0">
                  <c:v>2107</c:v>
                </c:pt>
                <c:pt idx="1">
                  <c:v>2716</c:v>
                </c:pt>
                <c:pt idx="2">
                  <c:v>3332</c:v>
                </c:pt>
                <c:pt idx="3">
                  <c:v>4082</c:v>
                </c:pt>
                <c:pt idx="4">
                  <c:v>3790</c:v>
                </c:pt>
                <c:pt idx="5">
                  <c:v>3983</c:v>
                </c:pt>
              </c:numCache>
            </c:numRef>
          </c:val>
        </c:ser>
        <c:ser>
          <c:idx val="1"/>
          <c:order val="1"/>
          <c:tx>
            <c:strRef>
              <c:f>Feuil1!$B$162</c:f>
              <c:strCache>
                <c:ptCount val="1"/>
                <c:pt idx="0">
                  <c:v>Pays en développement</c:v>
                </c:pt>
              </c:strCache>
            </c:strRef>
          </c:tx>
          <c:spPr>
            <a:ln w="38100"/>
          </c:spPr>
          <c:marker>
            <c:symbol val="none"/>
          </c:marker>
          <c:cat>
            <c:numRef>
              <c:f>Feuil1!$C$160:$H$160</c:f>
              <c:numCache>
                <c:formatCode>General</c:formatCode>
                <c:ptCount val="6"/>
                <c:pt idx="0">
                  <c:v>1961</c:v>
                </c:pt>
                <c:pt idx="1">
                  <c:v>1970</c:v>
                </c:pt>
                <c:pt idx="2">
                  <c:v>1980</c:v>
                </c:pt>
                <c:pt idx="3">
                  <c:v>1990</c:v>
                </c:pt>
                <c:pt idx="4">
                  <c:v>2000</c:v>
                </c:pt>
                <c:pt idx="5">
                  <c:v>2006</c:v>
                </c:pt>
              </c:numCache>
            </c:numRef>
          </c:cat>
          <c:val>
            <c:numRef>
              <c:f>Feuil1!$C$162:$H$162</c:f>
              <c:numCache>
                <c:formatCode>General</c:formatCode>
                <c:ptCount val="6"/>
                <c:pt idx="0">
                  <c:v>1088</c:v>
                </c:pt>
                <c:pt idx="1">
                  <c:v>1473</c:v>
                </c:pt>
                <c:pt idx="2">
                  <c:v>1768</c:v>
                </c:pt>
                <c:pt idx="3">
                  <c:v>2338</c:v>
                </c:pt>
                <c:pt idx="4">
                  <c:v>2699</c:v>
                </c:pt>
                <c:pt idx="5">
                  <c:v>2988</c:v>
                </c:pt>
              </c:numCache>
            </c:numRef>
          </c:val>
        </c:ser>
        <c:ser>
          <c:idx val="2"/>
          <c:order val="2"/>
          <c:tx>
            <c:strRef>
              <c:f>Feuil1!$B$163</c:f>
              <c:strCache>
                <c:ptCount val="1"/>
                <c:pt idx="0">
                  <c:v>Asie </c:v>
                </c:pt>
              </c:strCache>
            </c:strRef>
          </c:tx>
          <c:spPr>
            <a:ln w="38100"/>
          </c:spPr>
          <c:marker>
            <c:symbol val="none"/>
          </c:marker>
          <c:cat>
            <c:numRef>
              <c:f>Feuil1!$C$160:$H$160</c:f>
              <c:numCache>
                <c:formatCode>General</c:formatCode>
                <c:ptCount val="6"/>
                <c:pt idx="0">
                  <c:v>1961</c:v>
                </c:pt>
                <c:pt idx="1">
                  <c:v>1970</c:v>
                </c:pt>
                <c:pt idx="2">
                  <c:v>1980</c:v>
                </c:pt>
                <c:pt idx="3">
                  <c:v>1990</c:v>
                </c:pt>
                <c:pt idx="4">
                  <c:v>2000</c:v>
                </c:pt>
                <c:pt idx="5">
                  <c:v>2006</c:v>
                </c:pt>
              </c:numCache>
            </c:numRef>
          </c:cat>
          <c:val>
            <c:numRef>
              <c:f>Feuil1!$C$163:$H$163</c:f>
              <c:numCache>
                <c:formatCode>General</c:formatCode>
                <c:ptCount val="6"/>
                <c:pt idx="0">
                  <c:v>1149</c:v>
                </c:pt>
                <c:pt idx="1">
                  <c:v>1589</c:v>
                </c:pt>
                <c:pt idx="2">
                  <c:v>1879</c:v>
                </c:pt>
                <c:pt idx="3">
                  <c:v>2610</c:v>
                </c:pt>
                <c:pt idx="4">
                  <c:v>3111</c:v>
                </c:pt>
                <c:pt idx="5">
                  <c:v>3436</c:v>
                </c:pt>
              </c:numCache>
            </c:numRef>
          </c:val>
        </c:ser>
        <c:ser>
          <c:idx val="3"/>
          <c:order val="3"/>
          <c:tx>
            <c:strRef>
              <c:f>Feuil1!$B$164</c:f>
              <c:strCache>
                <c:ptCount val="1"/>
                <c:pt idx="0">
                  <c:v>Amérique latine</c:v>
                </c:pt>
              </c:strCache>
            </c:strRef>
          </c:tx>
          <c:spPr>
            <a:ln w="38100"/>
          </c:spPr>
          <c:marker>
            <c:symbol val="none"/>
          </c:marker>
          <c:cat>
            <c:numRef>
              <c:f>Feuil1!$C$160:$H$160</c:f>
              <c:numCache>
                <c:formatCode>General</c:formatCode>
                <c:ptCount val="6"/>
                <c:pt idx="0">
                  <c:v>1961</c:v>
                </c:pt>
                <c:pt idx="1">
                  <c:v>1970</c:v>
                </c:pt>
                <c:pt idx="2">
                  <c:v>1980</c:v>
                </c:pt>
                <c:pt idx="3">
                  <c:v>1990</c:v>
                </c:pt>
                <c:pt idx="4">
                  <c:v>2000</c:v>
                </c:pt>
                <c:pt idx="5">
                  <c:v>2006</c:v>
                </c:pt>
              </c:numCache>
            </c:numRef>
          </c:cat>
          <c:val>
            <c:numRef>
              <c:f>Feuil1!$C$164:$H$164</c:f>
              <c:numCache>
                <c:formatCode>General</c:formatCode>
                <c:ptCount val="6"/>
                <c:pt idx="0">
                  <c:v>1272</c:v>
                </c:pt>
                <c:pt idx="1">
                  <c:v>1533</c:v>
                </c:pt>
                <c:pt idx="2">
                  <c:v>1800</c:v>
                </c:pt>
                <c:pt idx="3">
                  <c:v>2090</c:v>
                </c:pt>
                <c:pt idx="4">
                  <c:v>2855</c:v>
                </c:pt>
                <c:pt idx="5">
                  <c:v>3221</c:v>
                </c:pt>
              </c:numCache>
            </c:numRef>
          </c:val>
        </c:ser>
        <c:ser>
          <c:idx val="4"/>
          <c:order val="4"/>
          <c:tx>
            <c:strRef>
              <c:f>Feuil1!$B$165</c:f>
              <c:strCache>
                <c:ptCount val="1"/>
                <c:pt idx="0">
                  <c:v>Afrique sub-saharienne</c:v>
                </c:pt>
              </c:strCache>
            </c:strRef>
          </c:tx>
          <c:spPr>
            <a:ln w="38100"/>
          </c:spPr>
          <c:marker>
            <c:symbol val="none"/>
          </c:marker>
          <c:cat>
            <c:numRef>
              <c:f>Feuil1!$C$160:$H$160</c:f>
              <c:numCache>
                <c:formatCode>General</c:formatCode>
                <c:ptCount val="6"/>
                <c:pt idx="0">
                  <c:v>1961</c:v>
                </c:pt>
                <c:pt idx="1">
                  <c:v>1970</c:v>
                </c:pt>
                <c:pt idx="2">
                  <c:v>1980</c:v>
                </c:pt>
                <c:pt idx="3">
                  <c:v>1990</c:v>
                </c:pt>
                <c:pt idx="4">
                  <c:v>2000</c:v>
                </c:pt>
                <c:pt idx="5">
                  <c:v>2006</c:v>
                </c:pt>
              </c:numCache>
            </c:numRef>
          </c:cat>
          <c:val>
            <c:numRef>
              <c:f>Feuil1!$C$165:$H$165</c:f>
              <c:numCache>
                <c:formatCode>General</c:formatCode>
                <c:ptCount val="6"/>
                <c:pt idx="0">
                  <c:v>810</c:v>
                </c:pt>
                <c:pt idx="1">
                  <c:v>907</c:v>
                </c:pt>
                <c:pt idx="2">
                  <c:v>1131</c:v>
                </c:pt>
                <c:pt idx="3">
                  <c:v>1176</c:v>
                </c:pt>
                <c:pt idx="4">
                  <c:v>1242</c:v>
                </c:pt>
                <c:pt idx="5">
                  <c:v>1477</c:v>
                </c:pt>
              </c:numCache>
            </c:numRef>
          </c:val>
        </c:ser>
        <c:ser>
          <c:idx val="5"/>
          <c:order val="5"/>
          <c:tx>
            <c:strRef>
              <c:f>Feuil1!$B$166</c:f>
              <c:strCache>
                <c:ptCount val="1"/>
                <c:pt idx="0">
                  <c:v> Afrique de l'Ouest</c:v>
                </c:pt>
              </c:strCache>
            </c:strRef>
          </c:tx>
          <c:spPr>
            <a:ln w="38100"/>
          </c:spPr>
          <c:marker>
            <c:symbol val="none"/>
          </c:marker>
          <c:cat>
            <c:numRef>
              <c:f>Feuil1!$C$160:$H$160</c:f>
              <c:numCache>
                <c:formatCode>General</c:formatCode>
                <c:ptCount val="6"/>
                <c:pt idx="0">
                  <c:v>1961</c:v>
                </c:pt>
                <c:pt idx="1">
                  <c:v>1970</c:v>
                </c:pt>
                <c:pt idx="2">
                  <c:v>1980</c:v>
                </c:pt>
                <c:pt idx="3">
                  <c:v>1990</c:v>
                </c:pt>
                <c:pt idx="4">
                  <c:v>2000</c:v>
                </c:pt>
                <c:pt idx="5">
                  <c:v>2006</c:v>
                </c:pt>
              </c:numCache>
            </c:numRef>
          </c:cat>
          <c:val>
            <c:numRef>
              <c:f>Feuil1!$C$166:$H$166</c:f>
              <c:numCache>
                <c:formatCode>General</c:formatCode>
                <c:ptCount val="6"/>
                <c:pt idx="0">
                  <c:v>674</c:v>
                </c:pt>
                <c:pt idx="1">
                  <c:v>686</c:v>
                </c:pt>
                <c:pt idx="2">
                  <c:v>820</c:v>
                </c:pt>
                <c:pt idx="3">
                  <c:v>870</c:v>
                </c:pt>
                <c:pt idx="4">
                  <c:v>977</c:v>
                </c:pt>
                <c:pt idx="5">
                  <c:v>1226</c:v>
                </c:pt>
              </c:numCache>
            </c:numRef>
          </c:val>
        </c:ser>
        <c:marker val="1"/>
        <c:axId val="223476736"/>
        <c:axId val="224011008"/>
      </c:lineChart>
      <c:catAx>
        <c:axId val="223476736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1800" b="1"/>
            </a:pPr>
            <a:endParaRPr lang="fr-FR"/>
          </a:p>
        </c:txPr>
        <c:crossAx val="224011008"/>
        <c:crosses val="autoZero"/>
        <c:auto val="1"/>
        <c:lblAlgn val="ctr"/>
        <c:lblOffset val="100"/>
      </c:catAx>
      <c:valAx>
        <c:axId val="224011008"/>
        <c:scaling>
          <c:orientation val="minMax"/>
        </c:scaling>
        <c:axPos val="l"/>
        <c:majorGridlines/>
        <c:title>
          <c:tx>
            <c:rich>
              <a:bodyPr rot="-5400000" vert="horz"/>
              <a:lstStyle/>
              <a:p>
                <a:pPr>
                  <a:defRPr sz="1800"/>
                </a:pPr>
                <a:r>
                  <a:rPr lang="en-US" sz="1800"/>
                  <a:t>Kilos par hectare</a:t>
                </a:r>
              </a:p>
            </c:rich>
          </c:tx>
          <c:layout/>
        </c:title>
        <c:numFmt formatCode="General" sourceLinked="1"/>
        <c:tickLblPos val="nextTo"/>
        <c:txPr>
          <a:bodyPr/>
          <a:lstStyle/>
          <a:p>
            <a:pPr>
              <a:defRPr sz="1800" b="1"/>
            </a:pPr>
            <a:endParaRPr lang="fr-FR"/>
          </a:p>
        </c:txPr>
        <c:crossAx val="223476736"/>
        <c:crosses val="autoZero"/>
        <c:crossBetween val="between"/>
      </c:valAx>
    </c:plotArea>
    <c:legend>
      <c:legendPos val="r"/>
      <c:layout/>
      <c:txPr>
        <a:bodyPr/>
        <a:lstStyle/>
        <a:p>
          <a:pPr>
            <a:defRPr sz="1600" b="1"/>
          </a:pPr>
          <a:endParaRPr lang="fr-FR"/>
        </a:p>
      </c:txPr>
    </c:legend>
    <c:plotVisOnly val="1"/>
    <c:dispBlanksAs val="gap"/>
  </c:chart>
  <c:externalData r:id="rId1"/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fr-FR"/>
  <c:chart>
    <c:title>
      <c:tx>
        <c:rich>
          <a:bodyPr/>
          <a:lstStyle/>
          <a:p>
            <a:pPr>
              <a:defRPr sz="24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pPr>
            <a:r>
              <a:rPr lang="fr-FR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Maïs des EU consacré à l'éthanol et en %</a:t>
            </a:r>
          </a:p>
          <a:p>
            <a:pPr>
              <a:defRPr sz="24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pPr>
            <a:r>
              <a:rPr lang="fr-FR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de la production, de 2001-02 à 2008-09*</a:t>
            </a:r>
            <a:endParaRPr lang="fr-FR" sz="2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c:rich>
      </c:tx>
      <c:layout/>
      <c:overlay val="1"/>
      <c:spPr>
        <a:solidFill>
          <a:srgbClr val="FF0000"/>
        </a:solidFill>
        <a:ln>
          <a:solidFill>
            <a:schemeClr val="tx1"/>
          </a:solidFill>
        </a:ln>
      </c:spPr>
    </c:title>
    <c:plotArea>
      <c:layout>
        <c:manualLayout>
          <c:layoutTarget val="inner"/>
          <c:xMode val="edge"/>
          <c:yMode val="edge"/>
          <c:x val="9.3435039370078798E-2"/>
          <c:y val="2.561685907741721E-2"/>
          <c:w val="0.89128718285213948"/>
          <c:h val="0.83285461467119415"/>
        </c:manualLayout>
      </c:layout>
      <c:barChart>
        <c:barDir val="col"/>
        <c:grouping val="clustered"/>
        <c:ser>
          <c:idx val="0"/>
          <c:order val="0"/>
          <c:tx>
            <c:strRef>
              <c:f>Feuil1!$C$555</c:f>
              <c:strCache>
                <c:ptCount val="1"/>
                <c:pt idx="0">
                  <c:v>Maïs pour l'éthanol</c:v>
                </c:pt>
              </c:strCache>
            </c:strRef>
          </c:tx>
          <c:dLbls>
            <c:txPr>
              <a:bodyPr/>
              <a:lstStyle/>
              <a:p>
                <a:pPr>
                  <a:defRPr sz="1400" b="1">
                    <a:solidFill>
                      <a:schemeClr val="tx2"/>
                    </a:solidFill>
                  </a:defRPr>
                </a:pPr>
                <a:endParaRPr lang="fr-FR"/>
              </a:p>
            </c:txPr>
            <c:dLblPos val="outEnd"/>
            <c:showVal val="1"/>
          </c:dLbls>
          <c:cat>
            <c:numRef>
              <c:f>Feuil1!$B$556:$B$563</c:f>
              <c:numCache>
                <c:formatCode>General</c:formatCode>
                <c:ptCount val="8"/>
                <c:pt idx="0">
                  <c:v>2001</c:v>
                </c:pt>
                <c:pt idx="1">
                  <c:v>2002</c:v>
                </c:pt>
                <c:pt idx="2">
                  <c:v>2003</c:v>
                </c:pt>
                <c:pt idx="3">
                  <c:v>2004</c:v>
                </c:pt>
                <c:pt idx="4">
                  <c:v>2005</c:v>
                </c:pt>
                <c:pt idx="5">
                  <c:v>2006</c:v>
                </c:pt>
                <c:pt idx="6">
                  <c:v>2007</c:v>
                </c:pt>
                <c:pt idx="7">
                  <c:v>2008</c:v>
                </c:pt>
              </c:numCache>
            </c:numRef>
          </c:cat>
          <c:val>
            <c:numRef>
              <c:f>Feuil1!$C$556:$C$563</c:f>
              <c:numCache>
                <c:formatCode>General</c:formatCode>
                <c:ptCount val="8"/>
                <c:pt idx="0">
                  <c:v>17.899999999999999</c:v>
                </c:pt>
                <c:pt idx="1">
                  <c:v>25.3</c:v>
                </c:pt>
                <c:pt idx="2">
                  <c:v>29.7</c:v>
                </c:pt>
                <c:pt idx="3">
                  <c:v>33.6</c:v>
                </c:pt>
                <c:pt idx="4">
                  <c:v>40.700000000000003</c:v>
                </c:pt>
                <c:pt idx="5">
                  <c:v>53.8</c:v>
                </c:pt>
                <c:pt idx="6">
                  <c:v>76.2</c:v>
                </c:pt>
                <c:pt idx="7">
                  <c:v>101.6</c:v>
                </c:pt>
              </c:numCache>
            </c:numRef>
          </c:val>
        </c:ser>
        <c:axId val="224760192"/>
        <c:axId val="224761728"/>
      </c:barChart>
      <c:lineChart>
        <c:grouping val="standard"/>
        <c:ser>
          <c:idx val="1"/>
          <c:order val="1"/>
          <c:tx>
            <c:strRef>
              <c:f>Feuil1!$D$555</c:f>
              <c:strCache>
                <c:ptCount val="1"/>
                <c:pt idx="0">
                  <c:v>En % de la production de maïs</c:v>
                </c:pt>
              </c:strCache>
            </c:strRef>
          </c:tx>
          <c:spPr>
            <a:ln w="38100"/>
          </c:spPr>
          <c:marker>
            <c:spPr>
              <a:ln w="38100"/>
            </c:spPr>
          </c:marker>
          <c:dLbls>
            <c:dLbl>
              <c:idx val="0"/>
              <c:layout>
                <c:manualLayout>
                  <c:x val="8.3333333333333367E-3"/>
                  <c:y val="1.89124647736729E-2"/>
                </c:manualLayout>
              </c:layout>
              <c:dLblPos val="r"/>
              <c:showVal val="1"/>
            </c:dLbl>
            <c:dLbl>
              <c:idx val="1"/>
              <c:layout>
                <c:manualLayout>
                  <c:x val="1.1111111111111125E-2"/>
                  <c:y val="2.4586204205774786E-2"/>
                </c:manualLayout>
              </c:layout>
              <c:dLblPos val="r"/>
              <c:showVal val="1"/>
            </c:dLbl>
            <c:dLbl>
              <c:idx val="2"/>
              <c:layout>
                <c:manualLayout>
                  <c:x val="1.2500000000000001E-2"/>
                  <c:y val="2.6477450683142056E-2"/>
                </c:manualLayout>
              </c:layout>
              <c:dLblPos val="r"/>
              <c:showVal val="1"/>
            </c:dLbl>
            <c:dLbl>
              <c:idx val="3"/>
              <c:layout>
                <c:manualLayout>
                  <c:x val="1.5277777777777781E-2"/>
                  <c:y val="2.4586204205774786E-2"/>
                </c:manualLayout>
              </c:layout>
              <c:dLblPos val="r"/>
              <c:showVal val="1"/>
            </c:dLbl>
            <c:dLbl>
              <c:idx val="4"/>
              <c:layout>
                <c:manualLayout>
                  <c:x val="1.6666666666666701E-2"/>
                  <c:y val="3.782492954734591E-3"/>
                </c:manualLayout>
              </c:layout>
              <c:tx>
                <c:rich>
                  <a:bodyPr/>
                  <a:lstStyle/>
                  <a:p>
                    <a:r>
                      <a:rPr lang="en-US" smtClean="0">
                        <a:solidFill>
                          <a:schemeClr val="accent2">
                            <a:lumMod val="75000"/>
                          </a:schemeClr>
                        </a:solidFill>
                      </a:rPr>
                      <a:t>14,4</a:t>
                    </a:r>
                    <a:endParaRPr lang="en-US">
                      <a:solidFill>
                        <a:schemeClr val="accent2">
                          <a:lumMod val="75000"/>
                        </a:schemeClr>
                      </a:solidFill>
                    </a:endParaRPr>
                  </a:p>
                </c:rich>
              </c:tx>
              <c:dLblPos val="r"/>
              <c:showVal val="1"/>
            </c:dLbl>
            <c:dLbl>
              <c:idx val="5"/>
              <c:layout>
                <c:manualLayout>
                  <c:x val="1.9444444444444445E-2"/>
                  <c:y val="2.2694957728407645E-2"/>
                </c:manualLayout>
              </c:layout>
              <c:dLblPos val="r"/>
              <c:showVal val="1"/>
            </c:dLbl>
            <c:dLbl>
              <c:idx val="6"/>
              <c:layout>
                <c:manualLayout>
                  <c:x val="1.2500000000000001E-2"/>
                  <c:y val="9.4562323868365109E-3"/>
                </c:manualLayout>
              </c:layout>
              <c:dLblPos val="r"/>
              <c:showVal val="1"/>
            </c:dLbl>
            <c:dLbl>
              <c:idx val="7"/>
              <c:layout>
                <c:manualLayout>
                  <c:x val="1.9444444444444445E-2"/>
                  <c:y val="3.7824929547345212E-3"/>
                </c:manualLayout>
              </c:layout>
              <c:dLblPos val="r"/>
              <c:showVal val="1"/>
            </c:dLbl>
            <c:txPr>
              <a:bodyPr/>
              <a:lstStyle/>
              <a:p>
                <a:pPr>
                  <a:defRPr sz="1400" b="1">
                    <a:solidFill>
                      <a:schemeClr val="accent2">
                        <a:lumMod val="75000"/>
                      </a:schemeClr>
                    </a:solidFill>
                  </a:defRPr>
                </a:pPr>
                <a:endParaRPr lang="fr-FR"/>
              </a:p>
            </c:txPr>
            <c:dLblPos val="r"/>
            <c:showVal val="1"/>
          </c:dLbls>
          <c:cat>
            <c:numRef>
              <c:f>Feuil1!$B$556:$B$563</c:f>
              <c:numCache>
                <c:formatCode>General</c:formatCode>
                <c:ptCount val="8"/>
                <c:pt idx="0">
                  <c:v>2001</c:v>
                </c:pt>
                <c:pt idx="1">
                  <c:v>2002</c:v>
                </c:pt>
                <c:pt idx="2">
                  <c:v>2003</c:v>
                </c:pt>
                <c:pt idx="3">
                  <c:v>2004</c:v>
                </c:pt>
                <c:pt idx="4">
                  <c:v>2005</c:v>
                </c:pt>
                <c:pt idx="5">
                  <c:v>2006</c:v>
                </c:pt>
                <c:pt idx="6">
                  <c:v>2007</c:v>
                </c:pt>
                <c:pt idx="7">
                  <c:v>2008</c:v>
                </c:pt>
              </c:numCache>
            </c:numRef>
          </c:cat>
          <c:val>
            <c:numRef>
              <c:f>Feuil1!$D$556:$D$563</c:f>
              <c:numCache>
                <c:formatCode>General</c:formatCode>
                <c:ptCount val="8"/>
                <c:pt idx="0">
                  <c:v>7.4</c:v>
                </c:pt>
                <c:pt idx="1">
                  <c:v>11.1</c:v>
                </c:pt>
                <c:pt idx="2">
                  <c:v>11.6</c:v>
                </c:pt>
                <c:pt idx="3">
                  <c:v>11.2</c:v>
                </c:pt>
                <c:pt idx="4" formatCode="0.00%">
                  <c:v>14.4</c:v>
                </c:pt>
                <c:pt idx="5">
                  <c:v>20.100000000000001</c:v>
                </c:pt>
                <c:pt idx="6">
                  <c:v>22.9</c:v>
                </c:pt>
                <c:pt idx="7">
                  <c:v>32.800000000000004</c:v>
                </c:pt>
              </c:numCache>
            </c:numRef>
          </c:val>
        </c:ser>
        <c:marker val="1"/>
        <c:axId val="224760192"/>
        <c:axId val="224761728"/>
      </c:lineChart>
      <c:catAx>
        <c:axId val="224760192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1400" b="1"/>
            </a:pPr>
            <a:endParaRPr lang="fr-FR"/>
          </a:p>
        </c:txPr>
        <c:crossAx val="224761728"/>
        <c:crosses val="autoZero"/>
        <c:auto val="1"/>
        <c:lblAlgn val="ctr"/>
        <c:lblOffset val="100"/>
      </c:catAx>
      <c:valAx>
        <c:axId val="224761728"/>
        <c:scaling>
          <c:orientation val="minMax"/>
        </c:scaling>
        <c:axPos val="l"/>
        <c:majorGridlines/>
        <c:title>
          <c:tx>
            <c:rich>
              <a:bodyPr rot="-5400000" vert="horz"/>
              <a:lstStyle/>
              <a:p>
                <a:pPr>
                  <a:defRPr sz="1600"/>
                </a:pPr>
                <a:r>
                  <a:rPr lang="fr-FR" sz="1600" dirty="0" smtClean="0"/>
                  <a:t>Millions</a:t>
                </a:r>
                <a:r>
                  <a:rPr lang="fr-FR" sz="1600" baseline="0" dirty="0" smtClean="0"/>
                  <a:t> de tonnes </a:t>
                </a:r>
                <a:endParaRPr lang="fr-FR" sz="1600" dirty="0"/>
              </a:p>
            </c:rich>
          </c:tx>
          <c:layout/>
        </c:title>
        <c:numFmt formatCode="General" sourceLinked="1"/>
        <c:tickLblPos val="nextTo"/>
        <c:txPr>
          <a:bodyPr/>
          <a:lstStyle/>
          <a:p>
            <a:pPr>
              <a:defRPr sz="1400" b="1"/>
            </a:pPr>
            <a:endParaRPr lang="fr-FR"/>
          </a:p>
        </c:txPr>
        <c:crossAx val="224760192"/>
        <c:crosses val="autoZero"/>
        <c:crossBetween val="between"/>
      </c:valAx>
    </c:plotArea>
    <c:legend>
      <c:legendPos val="b"/>
      <c:layout>
        <c:manualLayout>
          <c:xMode val="edge"/>
          <c:yMode val="edge"/>
          <c:x val="0.17192913385826894"/>
          <c:y val="0.20235696964534511"/>
          <c:w val="0.69676673228346464"/>
          <c:h val="5.2491918271942793E-2"/>
        </c:manualLayout>
      </c:layout>
      <c:spPr>
        <a:ln>
          <a:solidFill>
            <a:schemeClr val="tx1"/>
          </a:solidFill>
        </a:ln>
      </c:spPr>
      <c:txPr>
        <a:bodyPr/>
        <a:lstStyle/>
        <a:p>
          <a:pPr>
            <a:defRPr sz="1800" b="1"/>
          </a:pPr>
          <a:endParaRPr lang="fr-FR"/>
        </a:p>
      </c:txPr>
    </c:legend>
    <c:plotVisOnly val="1"/>
    <c:dispBlanksAs val="gap"/>
  </c:chart>
  <c:externalData r:id="rId1"/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fr-FR"/>
  <c:chart>
    <c:autoTitleDeleted val="1"/>
    <c:view3D>
      <c:perspective val="30"/>
    </c:view3D>
    <c:plotArea>
      <c:layout>
        <c:manualLayout>
          <c:layoutTarget val="inner"/>
          <c:xMode val="edge"/>
          <c:yMode val="edge"/>
          <c:x val="8.1594816272966358E-2"/>
          <c:y val="1.582400116652086E-2"/>
          <c:w val="0.81074092300962375"/>
          <c:h val="0.94983347914843974"/>
        </c:manualLayout>
      </c:layout>
      <c:bar3DChart>
        <c:barDir val="col"/>
        <c:grouping val="standard"/>
        <c:ser>
          <c:idx val="0"/>
          <c:order val="0"/>
          <c:tx>
            <c:strRef>
              <c:f>Feuil1!$B$577</c:f>
              <c:strCache>
                <c:ptCount val="1"/>
                <c:pt idx="0">
                  <c:v>UE-25</c:v>
                </c:pt>
              </c:strCache>
            </c:strRef>
          </c:tx>
          <c:dLbls>
            <c:txPr>
              <a:bodyPr/>
              <a:lstStyle/>
              <a:p>
                <a:pPr>
                  <a:defRPr sz="1400" b="1">
                    <a:solidFill>
                      <a:schemeClr val="tx2"/>
                    </a:solidFill>
                  </a:defRPr>
                </a:pPr>
                <a:endParaRPr lang="fr-FR"/>
              </a:p>
            </c:txPr>
            <c:showVal val="1"/>
          </c:dLbls>
          <c:cat>
            <c:numRef>
              <c:f>Feuil1!$C$576:$E$576</c:f>
              <c:numCache>
                <c:formatCode>General</c:formatCode>
                <c:ptCount val="3"/>
                <c:pt idx="0">
                  <c:v>2005</c:v>
                </c:pt>
                <c:pt idx="1">
                  <c:v>2006</c:v>
                </c:pt>
                <c:pt idx="2">
                  <c:v>2007</c:v>
                </c:pt>
              </c:numCache>
            </c:numRef>
          </c:cat>
          <c:val>
            <c:numRef>
              <c:f>Feuil1!$C$577:$E$577</c:f>
              <c:numCache>
                <c:formatCode>General</c:formatCode>
                <c:ptCount val="3"/>
                <c:pt idx="0">
                  <c:v>-21257</c:v>
                </c:pt>
                <c:pt idx="1">
                  <c:v>-21285</c:v>
                </c:pt>
                <c:pt idx="2">
                  <c:v>-29141</c:v>
                </c:pt>
              </c:numCache>
            </c:numRef>
          </c:val>
        </c:ser>
        <c:ser>
          <c:idx val="1"/>
          <c:order val="1"/>
          <c:tx>
            <c:strRef>
              <c:f>Feuil1!$B$578</c:f>
              <c:strCache>
                <c:ptCount val="1"/>
                <c:pt idx="0">
                  <c:v>Etats-Unis</c:v>
                </c:pt>
              </c:strCache>
            </c:strRef>
          </c:tx>
          <c:dLbls>
            <c:dLbl>
              <c:idx val="0"/>
              <c:layout>
                <c:manualLayout>
                  <c:x val="1.8055555555555561E-2"/>
                  <c:y val="1.9974966805379967E-3"/>
                </c:manualLayout>
              </c:layout>
              <c:showVal val="1"/>
            </c:dLbl>
            <c:dLbl>
              <c:idx val="1"/>
              <c:layout>
                <c:manualLayout>
                  <c:x val="2.3611111111111211E-2"/>
                  <c:y val="1.9976539637411314E-3"/>
                </c:manualLayout>
              </c:layout>
              <c:showVal val="1"/>
            </c:dLbl>
            <c:dLbl>
              <c:idx val="2"/>
              <c:layout>
                <c:manualLayout>
                  <c:x val="1.2500000000000001E-2"/>
                  <c:y val="4.7939920332912014E-2"/>
                </c:manualLayout>
              </c:layout>
              <c:showVal val="1"/>
            </c:dLbl>
            <c:txPr>
              <a:bodyPr/>
              <a:lstStyle/>
              <a:p>
                <a:pPr>
                  <a:defRPr sz="1400" b="1">
                    <a:solidFill>
                      <a:schemeClr val="accent2">
                        <a:lumMod val="75000"/>
                      </a:schemeClr>
                    </a:solidFill>
                  </a:defRPr>
                </a:pPr>
                <a:endParaRPr lang="fr-FR"/>
              </a:p>
            </c:txPr>
            <c:showVal val="1"/>
          </c:dLbls>
          <c:cat>
            <c:numRef>
              <c:f>Feuil1!$C$576:$E$576</c:f>
              <c:numCache>
                <c:formatCode>General</c:formatCode>
                <c:ptCount val="3"/>
                <c:pt idx="0">
                  <c:v>2005</c:v>
                </c:pt>
                <c:pt idx="1">
                  <c:v>2006</c:v>
                </c:pt>
                <c:pt idx="2">
                  <c:v>2007</c:v>
                </c:pt>
              </c:numCache>
            </c:numRef>
          </c:cat>
          <c:val>
            <c:numRef>
              <c:f>Feuil1!$C$578:$E$578</c:f>
              <c:numCache>
                <c:formatCode>General</c:formatCode>
                <c:ptCount val="3"/>
                <c:pt idx="0">
                  <c:v>-12130</c:v>
                </c:pt>
                <c:pt idx="1">
                  <c:v>-12215</c:v>
                </c:pt>
                <c:pt idx="2">
                  <c:v>-846</c:v>
                </c:pt>
              </c:numCache>
            </c:numRef>
          </c:val>
        </c:ser>
        <c:ser>
          <c:idx val="2"/>
          <c:order val="2"/>
          <c:tx>
            <c:strRef>
              <c:f>Feuil1!$B$579</c:f>
              <c:strCache>
                <c:ptCount val="1"/>
                <c:pt idx="0">
                  <c:v>Chine</c:v>
                </c:pt>
              </c:strCache>
            </c:strRef>
          </c:tx>
          <c:dLbls>
            <c:txPr>
              <a:bodyPr/>
              <a:lstStyle/>
              <a:p>
                <a:pPr>
                  <a:defRPr sz="1400" b="1">
                    <a:solidFill>
                      <a:schemeClr val="accent3">
                        <a:lumMod val="50000"/>
                      </a:schemeClr>
                    </a:solidFill>
                  </a:defRPr>
                </a:pPr>
                <a:endParaRPr lang="fr-FR"/>
              </a:p>
            </c:txPr>
            <c:showVal val="1"/>
          </c:dLbls>
          <c:cat>
            <c:numRef>
              <c:f>Feuil1!$C$576:$E$576</c:f>
              <c:numCache>
                <c:formatCode>General</c:formatCode>
                <c:ptCount val="3"/>
                <c:pt idx="0">
                  <c:v>2005</c:v>
                </c:pt>
                <c:pt idx="1">
                  <c:v>2006</c:v>
                </c:pt>
                <c:pt idx="2">
                  <c:v>2007</c:v>
                </c:pt>
              </c:numCache>
            </c:numRef>
          </c:cat>
          <c:val>
            <c:numRef>
              <c:f>Feuil1!$C$579:$E$579</c:f>
              <c:numCache>
                <c:formatCode>General</c:formatCode>
                <c:ptCount val="3"/>
                <c:pt idx="0">
                  <c:v>2941</c:v>
                </c:pt>
                <c:pt idx="1">
                  <c:v>4846</c:v>
                </c:pt>
                <c:pt idx="2">
                  <c:v>641</c:v>
                </c:pt>
              </c:numCache>
            </c:numRef>
          </c:val>
        </c:ser>
        <c:ser>
          <c:idx val="3"/>
          <c:order val="3"/>
          <c:tx>
            <c:strRef>
              <c:f>Feuil1!$B$580</c:f>
              <c:strCache>
                <c:ptCount val="1"/>
                <c:pt idx="0">
                  <c:v>Inde</c:v>
                </c:pt>
              </c:strCache>
            </c:strRef>
          </c:tx>
          <c:dLbls>
            <c:dLbl>
              <c:idx val="2"/>
              <c:layout>
                <c:manualLayout>
                  <c:x val="-2.7777777777778056E-3"/>
                  <c:y val="-1.9974966805379967E-3"/>
                </c:manualLayout>
              </c:layout>
              <c:showVal val="1"/>
            </c:dLbl>
            <c:txPr>
              <a:bodyPr/>
              <a:lstStyle/>
              <a:p>
                <a:pPr>
                  <a:defRPr sz="1400" b="1">
                    <a:solidFill>
                      <a:schemeClr val="accent4">
                        <a:lumMod val="75000"/>
                      </a:schemeClr>
                    </a:solidFill>
                  </a:defRPr>
                </a:pPr>
                <a:endParaRPr lang="fr-FR"/>
              </a:p>
            </c:txPr>
            <c:showVal val="1"/>
          </c:dLbls>
          <c:cat>
            <c:numRef>
              <c:f>Feuil1!$C$576:$E$576</c:f>
              <c:numCache>
                <c:formatCode>General</c:formatCode>
                <c:ptCount val="3"/>
                <c:pt idx="0">
                  <c:v>2005</c:v>
                </c:pt>
                <c:pt idx="1">
                  <c:v>2006</c:v>
                </c:pt>
                <c:pt idx="2">
                  <c:v>2007</c:v>
                </c:pt>
              </c:numCache>
            </c:numRef>
          </c:cat>
          <c:val>
            <c:numRef>
              <c:f>Feuil1!$C$580:$E$580</c:f>
              <c:numCache>
                <c:formatCode>General</c:formatCode>
                <c:ptCount val="3"/>
                <c:pt idx="0">
                  <c:v>4324</c:v>
                </c:pt>
                <c:pt idx="1">
                  <c:v>4321</c:v>
                </c:pt>
                <c:pt idx="2">
                  <c:v>6082</c:v>
                </c:pt>
              </c:numCache>
            </c:numRef>
          </c:val>
        </c:ser>
        <c:ser>
          <c:idx val="4"/>
          <c:order val="4"/>
          <c:tx>
            <c:strRef>
              <c:f>Feuil1!$B$581</c:f>
              <c:strCache>
                <c:ptCount val="1"/>
                <c:pt idx="0">
                  <c:v>Brésil</c:v>
                </c:pt>
              </c:strCache>
            </c:strRef>
          </c:tx>
          <c:dLbls>
            <c:txPr>
              <a:bodyPr/>
              <a:lstStyle/>
              <a:p>
                <a:pPr>
                  <a:defRPr sz="1400" b="1">
                    <a:solidFill>
                      <a:schemeClr val="tx2">
                        <a:lumMod val="60000"/>
                        <a:lumOff val="40000"/>
                      </a:schemeClr>
                    </a:solidFill>
                  </a:defRPr>
                </a:pPr>
                <a:endParaRPr lang="fr-FR"/>
              </a:p>
            </c:txPr>
            <c:showVal val="1"/>
          </c:dLbls>
          <c:cat>
            <c:numRef>
              <c:f>Feuil1!$C$576:$E$576</c:f>
              <c:numCache>
                <c:formatCode>General</c:formatCode>
                <c:ptCount val="3"/>
                <c:pt idx="0">
                  <c:v>2005</c:v>
                </c:pt>
                <c:pt idx="1">
                  <c:v>2006</c:v>
                </c:pt>
                <c:pt idx="2">
                  <c:v>2007</c:v>
                </c:pt>
              </c:numCache>
            </c:numRef>
          </c:cat>
          <c:val>
            <c:numRef>
              <c:f>Feuil1!$C$581:$E$581</c:f>
              <c:numCache>
                <c:formatCode>General</c:formatCode>
                <c:ptCount val="3"/>
                <c:pt idx="0">
                  <c:v>25538</c:v>
                </c:pt>
                <c:pt idx="1">
                  <c:v>28524</c:v>
                </c:pt>
                <c:pt idx="2">
                  <c:v>34348</c:v>
                </c:pt>
              </c:numCache>
            </c:numRef>
          </c:val>
        </c:ser>
        <c:dLbls>
          <c:showVal val="1"/>
        </c:dLbls>
        <c:shape val="cylinder"/>
        <c:axId val="224837632"/>
        <c:axId val="224839168"/>
        <c:axId val="224804864"/>
      </c:bar3DChart>
      <c:catAx>
        <c:axId val="224837632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1600" b="1"/>
            </a:pPr>
            <a:endParaRPr lang="fr-FR"/>
          </a:p>
        </c:txPr>
        <c:crossAx val="224839168"/>
        <c:crosses val="autoZero"/>
        <c:auto val="1"/>
        <c:lblAlgn val="ctr"/>
        <c:lblOffset val="100"/>
      </c:catAx>
      <c:valAx>
        <c:axId val="224839168"/>
        <c:scaling>
          <c:orientation val="minMax"/>
        </c:scaling>
        <c:axPos val="l"/>
        <c:majorGridlines/>
        <c:title>
          <c:tx>
            <c:rich>
              <a:bodyPr rot="-5400000" vert="horz"/>
              <a:lstStyle/>
              <a:p>
                <a:pPr>
                  <a:defRPr sz="1600"/>
                </a:pPr>
                <a:r>
                  <a:rPr lang="fr-FR" sz="1600" dirty="0" smtClean="0"/>
                  <a:t>Millions de dollars</a:t>
                </a:r>
                <a:endParaRPr lang="fr-FR" sz="1600" dirty="0"/>
              </a:p>
            </c:rich>
          </c:tx>
          <c:layout>
            <c:manualLayout>
              <c:xMode val="edge"/>
              <c:yMode val="edge"/>
              <c:x val="4.7478018372703407E-2"/>
              <c:y val="0.44659186351706037"/>
            </c:manualLayout>
          </c:layout>
        </c:title>
        <c:numFmt formatCode="General" sourceLinked="1"/>
        <c:tickLblPos val="nextTo"/>
        <c:txPr>
          <a:bodyPr/>
          <a:lstStyle/>
          <a:p>
            <a:pPr>
              <a:defRPr sz="1400" b="1"/>
            </a:pPr>
            <a:endParaRPr lang="fr-FR"/>
          </a:p>
        </c:txPr>
        <c:crossAx val="224837632"/>
        <c:crosses val="autoZero"/>
        <c:crossBetween val="between"/>
      </c:valAx>
      <c:serAx>
        <c:axId val="224804864"/>
        <c:scaling>
          <c:orientation val="minMax"/>
        </c:scaling>
        <c:axPos val="b"/>
        <c:tickLblPos val="nextTo"/>
        <c:txPr>
          <a:bodyPr/>
          <a:lstStyle/>
          <a:p>
            <a:pPr>
              <a:defRPr sz="1400" b="1"/>
            </a:pPr>
            <a:endParaRPr lang="fr-FR"/>
          </a:p>
        </c:txPr>
        <c:crossAx val="224839168"/>
        <c:crosses val="autoZero"/>
      </c:serAx>
    </c:plotArea>
    <c:legend>
      <c:legendPos val="r"/>
      <c:layout>
        <c:manualLayout>
          <c:xMode val="edge"/>
          <c:yMode val="edge"/>
          <c:x val="0.84179035433071137"/>
          <c:y val="0.12537503645377662"/>
          <c:w val="0.11098742344706911"/>
          <c:h val="0.21221274424030395"/>
        </c:manualLayout>
      </c:layout>
      <c:txPr>
        <a:bodyPr/>
        <a:lstStyle/>
        <a:p>
          <a:pPr>
            <a:defRPr sz="1400" b="1"/>
          </a:pPr>
          <a:endParaRPr lang="fr-FR"/>
        </a:p>
      </c:txPr>
    </c:legend>
    <c:plotVisOnly val="1"/>
  </c:chart>
  <c:externalData r:id="rId1"/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fr-FR"/>
  <c:chart>
    <c:title>
      <c:tx>
        <c:rich>
          <a:bodyPr/>
          <a:lstStyle/>
          <a:p>
            <a:pPr>
              <a:defRPr sz="28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pPr>
            <a:r>
              <a:rPr lang="en-US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Plus les pays </a:t>
            </a:r>
            <a:r>
              <a:rPr lang="en-US" sz="28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sont</a:t>
            </a:r>
            <a:r>
              <a:rPr lang="en-US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8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développés</a:t>
            </a:r>
            <a:r>
              <a:rPr lang="en-US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en-US" sz="28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moins</a:t>
            </a:r>
            <a:endParaRPr lang="en-US" sz="28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defRPr sz="28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pPr>
            <a:r>
              <a:rPr lang="en-US" sz="28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ils</a:t>
            </a:r>
            <a:r>
              <a:rPr lang="en-US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8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sont</a:t>
            </a:r>
            <a:r>
              <a:rPr lang="en-US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8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intégrés</a:t>
            </a:r>
            <a:r>
              <a:rPr lang="en-US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au </a:t>
            </a:r>
            <a:r>
              <a:rPr lang="en-US" sz="28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marché</a:t>
            </a:r>
            <a:r>
              <a:rPr lang="en-US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8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mondial</a:t>
            </a:r>
            <a:r>
              <a:rPr lang="en-US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en-US" sz="2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c:rich>
      </c:tx>
      <c:layout/>
      <c:overlay val="1"/>
      <c:spPr>
        <a:solidFill>
          <a:srgbClr val="FF0000"/>
        </a:solidFill>
        <a:ln>
          <a:solidFill>
            <a:schemeClr val="tx1"/>
          </a:solidFill>
        </a:ln>
      </c:spPr>
    </c:title>
    <c:view3D>
      <c:perspective val="30"/>
    </c:view3D>
    <c:plotArea>
      <c:layout>
        <c:manualLayout>
          <c:layoutTarget val="inner"/>
          <c:xMode val="edge"/>
          <c:yMode val="edge"/>
          <c:x val="0.10451235374656322"/>
          <c:y val="8.4703703703703684E-2"/>
          <c:w val="0.8739274155453014"/>
          <c:h val="0.72684791484398559"/>
        </c:manualLayout>
      </c:layout>
      <c:bar3DChart>
        <c:barDir val="col"/>
        <c:grouping val="standard"/>
        <c:ser>
          <c:idx val="0"/>
          <c:order val="0"/>
          <c:tx>
            <c:strRef>
              <c:f>Feuil1!$B$3</c:f>
              <c:strCache>
                <c:ptCount val="1"/>
              </c:strCache>
            </c:strRef>
          </c:tx>
          <c:spPr>
            <a:solidFill>
              <a:srgbClr val="0070C0"/>
            </a:solidFill>
          </c:spPr>
          <c:dLbls>
            <c:txPr>
              <a:bodyPr/>
              <a:lstStyle/>
              <a:p>
                <a:pPr>
                  <a:defRPr sz="1600" b="1">
                    <a:solidFill>
                      <a:schemeClr val="accent2">
                        <a:lumMod val="75000"/>
                      </a:schemeClr>
                    </a:solidFill>
                  </a:defRPr>
                </a:pPr>
                <a:endParaRPr lang="fr-FR"/>
              </a:p>
            </c:txPr>
            <c:showVal val="1"/>
          </c:dLbls>
          <c:cat>
            <c:strRef>
              <c:f>Feuil1!$A$4:$A$13</c:f>
              <c:strCache>
                <c:ptCount val="10"/>
                <c:pt idx="0">
                  <c:v>Etats-Unis</c:v>
                </c:pt>
                <c:pt idx="1">
                  <c:v>Japon</c:v>
                </c:pt>
                <c:pt idx="2">
                  <c:v>UE-27</c:v>
                </c:pt>
                <c:pt idx="3">
                  <c:v>Inde</c:v>
                </c:pt>
                <c:pt idx="4">
                  <c:v>Amer. Latine</c:v>
                </c:pt>
                <c:pt idx="5">
                  <c:v>Monde</c:v>
                </c:pt>
                <c:pt idx="6">
                  <c:v>PMA</c:v>
                </c:pt>
                <c:pt idx="7">
                  <c:v>PED à BM revenu</c:v>
                </c:pt>
                <c:pt idx="8">
                  <c:v>ASS</c:v>
                </c:pt>
                <c:pt idx="9">
                  <c:v>Chine</c:v>
                </c:pt>
              </c:strCache>
            </c:strRef>
          </c:cat>
          <c:val>
            <c:numRef>
              <c:f>Feuil1!$B$4:$B$13</c:f>
              <c:numCache>
                <c:formatCode>0.00%</c:formatCode>
                <c:ptCount val="10"/>
                <c:pt idx="0">
                  <c:v>0.13500000000000001</c:v>
                </c:pt>
                <c:pt idx="1">
                  <c:v>0.13500000000000001</c:v>
                </c:pt>
                <c:pt idx="2">
                  <c:v>0.14300000000000004</c:v>
                </c:pt>
                <c:pt idx="3">
                  <c:v>0.23500000000000001</c:v>
                </c:pt>
                <c:pt idx="4">
                  <c:v>0.24500000000000041</c:v>
                </c:pt>
                <c:pt idx="5">
                  <c:v>0.27</c:v>
                </c:pt>
                <c:pt idx="6">
                  <c:v>0.29500000000000032</c:v>
                </c:pt>
                <c:pt idx="7">
                  <c:v>0.32500000000000345</c:v>
                </c:pt>
                <c:pt idx="8">
                  <c:v>0.34500000000000147</c:v>
                </c:pt>
                <c:pt idx="9">
                  <c:v>0.36000000000000032</c:v>
                </c:pt>
              </c:numCache>
            </c:numRef>
          </c:val>
        </c:ser>
        <c:shape val="cylinder"/>
        <c:axId val="224910720"/>
        <c:axId val="224912512"/>
        <c:axId val="224806208"/>
      </c:bar3DChart>
      <c:catAx>
        <c:axId val="224910720"/>
        <c:scaling>
          <c:orientation val="minMax"/>
        </c:scaling>
        <c:axPos val="b"/>
        <c:tickLblPos val="nextTo"/>
        <c:txPr>
          <a:bodyPr/>
          <a:lstStyle/>
          <a:p>
            <a:pPr>
              <a:defRPr sz="1300" b="1"/>
            </a:pPr>
            <a:endParaRPr lang="fr-FR"/>
          </a:p>
        </c:txPr>
        <c:crossAx val="224912512"/>
        <c:crosses val="autoZero"/>
        <c:auto val="1"/>
        <c:lblAlgn val="ctr"/>
        <c:lblOffset val="100"/>
      </c:catAx>
      <c:valAx>
        <c:axId val="224912512"/>
        <c:scaling>
          <c:orientation val="minMax"/>
        </c:scaling>
        <c:axPos val="l"/>
        <c:majorGridlines/>
        <c:numFmt formatCode="0.00%" sourceLinked="1"/>
        <c:tickLblPos val="nextTo"/>
        <c:txPr>
          <a:bodyPr/>
          <a:lstStyle/>
          <a:p>
            <a:pPr>
              <a:defRPr sz="1600" b="1"/>
            </a:pPr>
            <a:endParaRPr lang="fr-FR"/>
          </a:p>
        </c:txPr>
        <c:crossAx val="224910720"/>
        <c:crosses val="autoZero"/>
        <c:crossBetween val="between"/>
      </c:valAx>
      <c:serAx>
        <c:axId val="224806208"/>
        <c:scaling>
          <c:orientation val="minMax"/>
        </c:scaling>
        <c:axPos val="b"/>
        <c:tickLblPos val="nextTo"/>
        <c:crossAx val="224912512"/>
        <c:crosses val="autoZero"/>
      </c:serAx>
    </c:plotArea>
    <c:plotVisOnly val="1"/>
  </c:chart>
  <c:externalData r:id="rId1"/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fr-FR"/>
  <c:chart>
    <c:title>
      <c:tx>
        <c:rich>
          <a:bodyPr/>
          <a:lstStyle/>
          <a:p>
            <a:pPr>
              <a:defRPr sz="22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defRPr>
            </a:pPr>
            <a:r>
              <a:rPr lang="fr-FR" sz="2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Echanges alimentaires des </a:t>
            </a:r>
            <a:r>
              <a:rPr lang="fr-FR" sz="2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pays</a:t>
            </a:r>
            <a:r>
              <a:rPr lang="fr-FR" sz="2200" baseline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en développement</a:t>
            </a:r>
            <a:r>
              <a:rPr lang="fr-FR" sz="2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fr-FR" sz="2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sauf Brésil+Argentine+Thaïlande</a:t>
            </a:r>
          </a:p>
        </c:rich>
      </c:tx>
      <c:layout>
        <c:manualLayout>
          <c:xMode val="edge"/>
          <c:yMode val="edge"/>
          <c:x val="0.13994444444444595"/>
          <c:y val="0"/>
        </c:manualLayout>
      </c:layout>
      <c:overlay val="1"/>
      <c:spPr>
        <a:solidFill>
          <a:srgbClr val="FF0000"/>
        </a:solidFill>
        <a:ln>
          <a:solidFill>
            <a:schemeClr val="tx1"/>
          </a:solidFill>
        </a:ln>
      </c:spPr>
    </c:title>
    <c:plotArea>
      <c:layout>
        <c:manualLayout>
          <c:layoutTarget val="inner"/>
          <c:xMode val="edge"/>
          <c:yMode val="edge"/>
          <c:x val="0.10195363079615052"/>
          <c:y val="0.19830205498451187"/>
          <c:w val="0.70258792650919089"/>
          <c:h val="0.74887370463151426"/>
        </c:manualLayout>
      </c:layout>
      <c:lineChart>
        <c:grouping val="standard"/>
        <c:ser>
          <c:idx val="0"/>
          <c:order val="0"/>
          <c:tx>
            <c:strRef>
              <c:f>Feuil1!$B$250</c:f>
              <c:strCache>
                <c:ptCount val="1"/>
                <c:pt idx="0">
                  <c:v>Importations</c:v>
                </c:pt>
              </c:strCache>
            </c:strRef>
          </c:tx>
          <c:spPr>
            <a:ln w="57150"/>
          </c:spPr>
          <c:marker>
            <c:symbol val="none"/>
          </c:marker>
          <c:dLbls>
            <c:delete val="1"/>
          </c:dLbls>
          <c:cat>
            <c:numRef>
              <c:f>Feuil1!$C$249:$H$249</c:f>
              <c:numCache>
                <c:formatCode>General</c:formatCode>
                <c:ptCount val="6"/>
                <c:pt idx="0">
                  <c:v>1961</c:v>
                </c:pt>
                <c:pt idx="1">
                  <c:v>1970</c:v>
                </c:pt>
                <c:pt idx="2">
                  <c:v>1980</c:v>
                </c:pt>
                <c:pt idx="3">
                  <c:v>1990</c:v>
                </c:pt>
                <c:pt idx="4">
                  <c:v>2000</c:v>
                </c:pt>
                <c:pt idx="5">
                  <c:v>2004</c:v>
                </c:pt>
              </c:numCache>
            </c:numRef>
          </c:cat>
          <c:val>
            <c:numRef>
              <c:f>Feuil1!$C$250:$H$250</c:f>
              <c:numCache>
                <c:formatCode>General</c:formatCode>
                <c:ptCount val="6"/>
                <c:pt idx="0">
                  <c:v>4.9000000000000004</c:v>
                </c:pt>
                <c:pt idx="1">
                  <c:v>7.5</c:v>
                </c:pt>
                <c:pt idx="2">
                  <c:v>48</c:v>
                </c:pt>
                <c:pt idx="3">
                  <c:v>55.8</c:v>
                </c:pt>
                <c:pt idx="4">
                  <c:v>81.2</c:v>
                </c:pt>
                <c:pt idx="5">
                  <c:v>105.8</c:v>
                </c:pt>
              </c:numCache>
            </c:numRef>
          </c:val>
        </c:ser>
        <c:ser>
          <c:idx val="1"/>
          <c:order val="1"/>
          <c:tx>
            <c:strRef>
              <c:f>Feuil1!$B$251</c:f>
              <c:strCache>
                <c:ptCount val="1"/>
                <c:pt idx="0">
                  <c:v>Exportations</c:v>
                </c:pt>
              </c:strCache>
            </c:strRef>
          </c:tx>
          <c:spPr>
            <a:ln w="57150"/>
          </c:spPr>
          <c:marker>
            <c:symbol val="none"/>
          </c:marker>
          <c:dLbls>
            <c:delete val="1"/>
          </c:dLbls>
          <c:cat>
            <c:numRef>
              <c:f>Feuil1!$C$249:$H$249</c:f>
              <c:numCache>
                <c:formatCode>General</c:formatCode>
                <c:ptCount val="6"/>
                <c:pt idx="0">
                  <c:v>1961</c:v>
                </c:pt>
                <c:pt idx="1">
                  <c:v>1970</c:v>
                </c:pt>
                <c:pt idx="2">
                  <c:v>1980</c:v>
                </c:pt>
                <c:pt idx="3">
                  <c:v>1990</c:v>
                </c:pt>
                <c:pt idx="4">
                  <c:v>2000</c:v>
                </c:pt>
                <c:pt idx="5">
                  <c:v>2004</c:v>
                </c:pt>
              </c:numCache>
            </c:numRef>
          </c:cat>
          <c:val>
            <c:numRef>
              <c:f>Feuil1!$C$251:$H$251</c:f>
              <c:numCache>
                <c:formatCode>General</c:formatCode>
                <c:ptCount val="6"/>
                <c:pt idx="0">
                  <c:v>6</c:v>
                </c:pt>
                <c:pt idx="1">
                  <c:v>9.9</c:v>
                </c:pt>
                <c:pt idx="2">
                  <c:v>38</c:v>
                </c:pt>
                <c:pt idx="3">
                  <c:v>45.1</c:v>
                </c:pt>
                <c:pt idx="4">
                  <c:v>58.8</c:v>
                </c:pt>
                <c:pt idx="5">
                  <c:v>77.099999999999994</c:v>
                </c:pt>
              </c:numCache>
            </c:numRef>
          </c:val>
        </c:ser>
        <c:ser>
          <c:idx val="2"/>
          <c:order val="2"/>
          <c:tx>
            <c:strRef>
              <c:f>Feuil1!$B$252</c:f>
              <c:strCache>
                <c:ptCount val="1"/>
                <c:pt idx="0">
                  <c:v>Solde</c:v>
                </c:pt>
              </c:strCache>
            </c:strRef>
          </c:tx>
          <c:spPr>
            <a:ln w="57150"/>
          </c:spPr>
          <c:marker>
            <c:symbol val="none"/>
          </c:marker>
          <c:dLbls>
            <c:dLbl>
              <c:idx val="0"/>
              <c:layout>
                <c:manualLayout>
                  <c:x val="-2.5000000000000001E-2"/>
                  <c:y val="-7.407407407407407E-2"/>
                </c:manualLayout>
              </c:layout>
              <c:dLblPos val="r"/>
              <c:showVal val="1"/>
            </c:dLbl>
            <c:dLbl>
              <c:idx val="1"/>
              <c:layout>
                <c:manualLayout>
                  <c:x val="-5.2777777777777792E-2"/>
                  <c:y val="-6.9444444444444503E-2"/>
                </c:manualLayout>
              </c:layout>
              <c:dLblPos val="r"/>
              <c:showVal val="1"/>
            </c:dLbl>
            <c:dLbl>
              <c:idx val="2"/>
              <c:layout>
                <c:manualLayout>
                  <c:x val="-2.7777777777778283E-2"/>
                  <c:y val="8.7962598425196867E-2"/>
                </c:manualLayout>
              </c:layout>
              <c:spPr/>
              <c:txPr>
                <a:bodyPr/>
                <a:lstStyle/>
                <a:p>
                  <a:pPr>
                    <a:defRPr sz="1800" b="1">
                      <a:solidFill>
                        <a:srgbClr val="FF0000"/>
                      </a:solidFill>
                    </a:defRPr>
                  </a:pPr>
                  <a:endParaRPr lang="fr-FR"/>
                </a:p>
              </c:txPr>
              <c:dLblPos val="r"/>
              <c:showVal val="1"/>
            </c:dLbl>
            <c:dLbl>
              <c:idx val="3"/>
              <c:layout>
                <c:manualLayout>
                  <c:x val="-0.05"/>
                  <c:y val="8.3333333333333343E-2"/>
                </c:manualLayout>
              </c:layout>
              <c:spPr/>
              <c:txPr>
                <a:bodyPr/>
                <a:lstStyle/>
                <a:p>
                  <a:pPr>
                    <a:defRPr sz="1800" b="1">
                      <a:solidFill>
                        <a:srgbClr val="FF0000"/>
                      </a:solidFill>
                    </a:defRPr>
                  </a:pPr>
                  <a:endParaRPr lang="fr-FR"/>
                </a:p>
              </c:txPr>
              <c:dLblPos val="r"/>
              <c:showVal val="1"/>
            </c:dLbl>
            <c:dLbl>
              <c:idx val="4"/>
              <c:layout>
                <c:manualLayout>
                  <c:x val="-3.6111111111111212E-2"/>
                  <c:y val="3.2407407407407815E-2"/>
                </c:manualLayout>
              </c:layout>
              <c:spPr/>
              <c:txPr>
                <a:bodyPr/>
                <a:lstStyle/>
                <a:p>
                  <a:pPr>
                    <a:defRPr sz="1800" b="1">
                      <a:solidFill>
                        <a:srgbClr val="FF0000"/>
                      </a:solidFill>
                    </a:defRPr>
                  </a:pPr>
                  <a:endParaRPr lang="fr-FR"/>
                </a:p>
              </c:txPr>
              <c:dLblPos val="r"/>
              <c:showVal val="1"/>
            </c:dLbl>
            <c:dLbl>
              <c:idx val="5"/>
              <c:layout>
                <c:manualLayout>
                  <c:x val="-0.05"/>
                  <c:y val="3.7037037037037056E-2"/>
                </c:manualLayout>
              </c:layout>
              <c:spPr/>
              <c:txPr>
                <a:bodyPr/>
                <a:lstStyle/>
                <a:p>
                  <a:pPr>
                    <a:defRPr sz="1800" b="1">
                      <a:solidFill>
                        <a:srgbClr val="FF0000"/>
                      </a:solidFill>
                    </a:defRPr>
                  </a:pPr>
                  <a:endParaRPr lang="fr-FR"/>
                </a:p>
              </c:txPr>
              <c:dLblPos val="r"/>
              <c:showVal val="1"/>
            </c:dLbl>
            <c:txPr>
              <a:bodyPr/>
              <a:lstStyle/>
              <a:p>
                <a:pPr>
                  <a:defRPr sz="1800" b="1"/>
                </a:pPr>
                <a:endParaRPr lang="fr-FR"/>
              </a:p>
            </c:txPr>
            <c:dLblPos val="b"/>
            <c:showVal val="1"/>
          </c:dLbls>
          <c:cat>
            <c:numRef>
              <c:f>Feuil1!$C$249:$H$249</c:f>
              <c:numCache>
                <c:formatCode>General</c:formatCode>
                <c:ptCount val="6"/>
                <c:pt idx="0">
                  <c:v>1961</c:v>
                </c:pt>
                <c:pt idx="1">
                  <c:v>1970</c:v>
                </c:pt>
                <c:pt idx="2">
                  <c:v>1980</c:v>
                </c:pt>
                <c:pt idx="3">
                  <c:v>1990</c:v>
                </c:pt>
                <c:pt idx="4">
                  <c:v>2000</c:v>
                </c:pt>
                <c:pt idx="5">
                  <c:v>2004</c:v>
                </c:pt>
              </c:numCache>
            </c:numRef>
          </c:cat>
          <c:val>
            <c:numRef>
              <c:f>Feuil1!$C$252:$H$252</c:f>
              <c:numCache>
                <c:formatCode>General</c:formatCode>
                <c:ptCount val="6"/>
                <c:pt idx="0">
                  <c:v>1</c:v>
                </c:pt>
                <c:pt idx="1">
                  <c:v>2.4</c:v>
                </c:pt>
                <c:pt idx="2">
                  <c:v>-10</c:v>
                </c:pt>
                <c:pt idx="3">
                  <c:v>-10.7</c:v>
                </c:pt>
                <c:pt idx="4">
                  <c:v>-22.4</c:v>
                </c:pt>
                <c:pt idx="5">
                  <c:v>-28.7</c:v>
                </c:pt>
              </c:numCache>
            </c:numRef>
          </c:val>
        </c:ser>
        <c:dLbls>
          <c:showVal val="1"/>
        </c:dLbls>
        <c:marker val="1"/>
        <c:axId val="224064256"/>
        <c:axId val="224065792"/>
      </c:lineChart>
      <c:catAx>
        <c:axId val="224064256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1800" b="1"/>
            </a:pPr>
            <a:endParaRPr lang="fr-FR"/>
          </a:p>
        </c:txPr>
        <c:crossAx val="224065792"/>
        <c:crosses val="autoZero"/>
        <c:auto val="1"/>
        <c:lblAlgn val="ctr"/>
        <c:lblOffset val="100"/>
      </c:catAx>
      <c:valAx>
        <c:axId val="224065792"/>
        <c:scaling>
          <c:orientation val="minMax"/>
        </c:scaling>
        <c:axPos val="l"/>
        <c:majorGridlines/>
        <c:title>
          <c:tx>
            <c:rich>
              <a:bodyPr rot="-5400000" vert="horz"/>
              <a:lstStyle/>
              <a:p>
                <a:pPr>
                  <a:defRPr sz="1800"/>
                </a:pPr>
                <a:r>
                  <a:rPr lang="en-US" sz="1800"/>
                  <a:t>Milliards de dollars</a:t>
                </a:r>
              </a:p>
            </c:rich>
          </c:tx>
          <c:layout>
            <c:manualLayout>
              <c:xMode val="edge"/>
              <c:yMode val="edge"/>
              <c:x val="1.9504702537182995E-2"/>
              <c:y val="0.45657373226734088"/>
            </c:manualLayout>
          </c:layout>
        </c:title>
        <c:numFmt formatCode="General" sourceLinked="1"/>
        <c:tickLblPos val="nextTo"/>
        <c:txPr>
          <a:bodyPr/>
          <a:lstStyle/>
          <a:p>
            <a:pPr>
              <a:defRPr sz="1800" b="1"/>
            </a:pPr>
            <a:endParaRPr lang="fr-FR"/>
          </a:p>
        </c:txPr>
        <c:crossAx val="224064256"/>
        <c:crosses val="autoZero"/>
        <c:crossBetween val="between"/>
      </c:valAx>
      <c:spPr>
        <a:ln w="57150"/>
      </c:spPr>
    </c:plotArea>
    <c:legend>
      <c:legendPos val="r"/>
      <c:layout/>
      <c:txPr>
        <a:bodyPr/>
        <a:lstStyle/>
        <a:p>
          <a:pPr>
            <a:defRPr sz="1800" b="1"/>
          </a:pPr>
          <a:endParaRPr lang="fr-FR"/>
        </a:p>
      </c:txPr>
    </c:legend>
    <c:plotVisOnly val="1"/>
    <c:dispBlanksAs val="gap"/>
  </c:chart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fr-FR"/>
  <c:chart>
    <c:title>
      <c:tx>
        <c:rich>
          <a:bodyPr/>
          <a:lstStyle/>
          <a:p>
            <a:pPr>
              <a:defRPr sz="20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pPr>
            <a:r>
              <a:rPr lang="fr-FR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</a:t>
            </a:r>
            <a:r>
              <a:rPr lang="fr-FR" sz="2000" baseline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population d'Afrique de l'Ouest a été multipliée par 3,1 de 1961 </a:t>
            </a:r>
          </a:p>
          <a:p>
            <a:pPr>
              <a:defRPr sz="20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pPr>
            <a:r>
              <a:rPr lang="fr-FR" sz="2000" baseline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à 2006 et les importations alimentaires ont été multipliées par 28</a:t>
            </a:r>
            <a:endParaRPr lang="fr-FR" sz="2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c:rich>
      </c:tx>
      <c:layout/>
      <c:spPr>
        <a:solidFill>
          <a:srgbClr val="FF0000"/>
        </a:solidFill>
        <a:ln>
          <a:solidFill>
            <a:schemeClr val="tx1"/>
          </a:solidFill>
        </a:ln>
      </c:spPr>
    </c:title>
    <c:view3D>
      <c:perspective val="30"/>
    </c:view3D>
    <c:plotArea>
      <c:layout/>
      <c:bar3DChart>
        <c:barDir val="col"/>
        <c:grouping val="standard"/>
        <c:ser>
          <c:idx val="0"/>
          <c:order val="0"/>
          <c:tx>
            <c:strRef>
              <c:f>Feuil1!$C$642</c:f>
              <c:strCache>
                <c:ptCount val="1"/>
                <c:pt idx="0">
                  <c:v>Population en millions</c:v>
                </c:pt>
              </c:strCache>
            </c:strRef>
          </c:tx>
          <c:dLbls>
            <c:dLbl>
              <c:idx val="0"/>
              <c:layout>
                <c:manualLayout>
                  <c:x val="2.1163948275088232E-2"/>
                  <c:y val="-3.0259943637876745E-2"/>
                </c:manualLayout>
              </c:layout>
              <c:spPr/>
              <c:txPr>
                <a:bodyPr/>
                <a:lstStyle/>
                <a:p>
                  <a:pPr>
                    <a:defRPr sz="1400" b="1">
                      <a:solidFill>
                        <a:srgbClr val="0070C0"/>
                      </a:solidFill>
                    </a:defRPr>
                  </a:pPr>
                  <a:endParaRPr lang="fr-FR"/>
                </a:p>
              </c:txPr>
              <c:showVal val="1"/>
            </c:dLbl>
            <c:dLbl>
              <c:idx val="1"/>
              <c:layout>
                <c:manualLayout>
                  <c:x val="1.5520228735064763E-2"/>
                  <c:y val="-4.1607422502080375E-2"/>
                </c:manualLayout>
              </c:layout>
              <c:spPr/>
              <c:txPr>
                <a:bodyPr/>
                <a:lstStyle/>
                <a:p>
                  <a:pPr>
                    <a:defRPr sz="1400" b="1">
                      <a:solidFill>
                        <a:srgbClr val="0070C0"/>
                      </a:solidFill>
                    </a:defRPr>
                  </a:pPr>
                  <a:endParaRPr lang="fr-FR"/>
                </a:p>
              </c:txPr>
              <c:showVal val="1"/>
            </c:dLbl>
            <c:dLbl>
              <c:idx val="2"/>
              <c:layout>
                <c:manualLayout>
                  <c:x val="8.4655793100353767E-3"/>
                  <c:y val="-4.3498668979447833E-2"/>
                </c:manualLayout>
              </c:layout>
              <c:spPr/>
              <c:txPr>
                <a:bodyPr/>
                <a:lstStyle/>
                <a:p>
                  <a:pPr>
                    <a:defRPr sz="1600" b="1">
                      <a:solidFill>
                        <a:srgbClr val="0070C0"/>
                      </a:solidFill>
                    </a:defRPr>
                  </a:pPr>
                  <a:endParaRPr lang="fr-FR"/>
                </a:p>
              </c:txPr>
              <c:showVal val="1"/>
            </c:dLbl>
            <c:showVal val="1"/>
          </c:dLbls>
          <c:cat>
            <c:numRef>
              <c:f>Feuil1!$D$641:$F$641</c:f>
              <c:numCache>
                <c:formatCode>General</c:formatCode>
                <c:ptCount val="3"/>
                <c:pt idx="0">
                  <c:v>1960</c:v>
                </c:pt>
                <c:pt idx="1">
                  <c:v>1995</c:v>
                </c:pt>
                <c:pt idx="2">
                  <c:v>2006</c:v>
                </c:pt>
              </c:numCache>
            </c:numRef>
          </c:cat>
          <c:val>
            <c:numRef>
              <c:f>Feuil1!$D$642:$F$642</c:f>
              <c:numCache>
                <c:formatCode>General</c:formatCode>
                <c:ptCount val="3"/>
                <c:pt idx="0">
                  <c:v>87</c:v>
                </c:pt>
                <c:pt idx="1">
                  <c:v>222</c:v>
                </c:pt>
                <c:pt idx="2">
                  <c:v>271</c:v>
                </c:pt>
              </c:numCache>
            </c:numRef>
          </c:val>
        </c:ser>
        <c:ser>
          <c:idx val="1"/>
          <c:order val="1"/>
          <c:tx>
            <c:strRef>
              <c:f>Feuil1!$C$643</c:f>
              <c:strCache>
                <c:ptCount val="1"/>
                <c:pt idx="0">
                  <c:v>Importations alimentaires en 1000 $</c:v>
                </c:pt>
              </c:strCache>
            </c:strRef>
          </c:tx>
          <c:dLbls>
            <c:dLbl>
              <c:idx val="0"/>
              <c:layout>
                <c:manualLayout>
                  <c:x val="1.269836896505293E-2"/>
                  <c:y val="-1.8912613690718446E-2"/>
                </c:manualLayout>
              </c:layout>
              <c:showVal val="1"/>
            </c:dLbl>
            <c:dLbl>
              <c:idx val="1"/>
              <c:layout>
                <c:manualLayout>
                  <c:x val="2.2574878160094257E-2"/>
                  <c:y val="-3.4042436592611205E-2"/>
                </c:manualLayout>
              </c:layout>
              <c:showVal val="1"/>
            </c:dLbl>
            <c:dLbl>
              <c:idx val="2"/>
              <c:layout>
                <c:manualLayout>
                  <c:x val="2.257487816009417E-2"/>
                  <c:y val="-1.8912464773672921E-2"/>
                </c:manualLayout>
              </c:layout>
              <c:showVal val="1"/>
            </c:dLbl>
            <c:txPr>
              <a:bodyPr/>
              <a:lstStyle/>
              <a:p>
                <a:pPr>
                  <a:defRPr sz="1400" b="1">
                    <a:solidFill>
                      <a:srgbClr val="C00000"/>
                    </a:solidFill>
                  </a:defRPr>
                </a:pPr>
                <a:endParaRPr lang="fr-FR"/>
              </a:p>
            </c:txPr>
            <c:showVal val="1"/>
          </c:dLbls>
          <c:cat>
            <c:numRef>
              <c:f>Feuil1!$D$641:$F$641</c:f>
              <c:numCache>
                <c:formatCode>General</c:formatCode>
                <c:ptCount val="3"/>
                <c:pt idx="0">
                  <c:v>1960</c:v>
                </c:pt>
                <c:pt idx="1">
                  <c:v>1995</c:v>
                </c:pt>
                <c:pt idx="2">
                  <c:v>2006</c:v>
                </c:pt>
              </c:numCache>
            </c:numRef>
          </c:cat>
          <c:val>
            <c:numRef>
              <c:f>Feuil1!$D$643:$F$643</c:f>
              <c:numCache>
                <c:formatCode>General</c:formatCode>
                <c:ptCount val="3"/>
                <c:pt idx="0">
                  <c:v>264</c:v>
                </c:pt>
                <c:pt idx="1">
                  <c:v>3182</c:v>
                </c:pt>
                <c:pt idx="2">
                  <c:v>7396</c:v>
                </c:pt>
              </c:numCache>
            </c:numRef>
          </c:val>
        </c:ser>
        <c:dLbls>
          <c:showVal val="1"/>
        </c:dLbls>
        <c:shape val="cylinder"/>
        <c:axId val="224094080"/>
        <c:axId val="224095616"/>
        <c:axId val="224053888"/>
      </c:bar3DChart>
      <c:catAx>
        <c:axId val="224094080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1600" b="1"/>
            </a:pPr>
            <a:endParaRPr lang="fr-FR"/>
          </a:p>
        </c:txPr>
        <c:crossAx val="224095616"/>
        <c:crosses val="autoZero"/>
        <c:auto val="1"/>
        <c:lblAlgn val="ctr"/>
        <c:lblOffset val="100"/>
      </c:catAx>
      <c:valAx>
        <c:axId val="224095616"/>
        <c:scaling>
          <c:orientation val="minMax"/>
        </c:scaling>
        <c:axPos val="l"/>
        <c:majorGridlines/>
        <c:numFmt formatCode="General" sourceLinked="1"/>
        <c:tickLblPos val="nextTo"/>
        <c:txPr>
          <a:bodyPr/>
          <a:lstStyle/>
          <a:p>
            <a:pPr>
              <a:defRPr sz="1400" b="1"/>
            </a:pPr>
            <a:endParaRPr lang="fr-FR"/>
          </a:p>
        </c:txPr>
        <c:crossAx val="224094080"/>
        <c:crosses val="autoZero"/>
        <c:crossBetween val="between"/>
      </c:valAx>
      <c:serAx>
        <c:axId val="224053888"/>
        <c:scaling>
          <c:orientation val="minMax"/>
        </c:scaling>
        <c:delete val="1"/>
        <c:axPos val="b"/>
        <c:tickLblPos val="nextTo"/>
        <c:crossAx val="224095616"/>
        <c:crosses val="autoZero"/>
      </c:serAx>
    </c:plotArea>
    <c:legend>
      <c:legendPos val="t"/>
      <c:layout>
        <c:manualLayout>
          <c:xMode val="edge"/>
          <c:yMode val="edge"/>
          <c:x val="0.15880693546473454"/>
          <c:y val="0.15886470409885234"/>
          <c:w val="0.71808265516118164"/>
          <c:h val="4.7914059377395714E-2"/>
        </c:manualLayout>
      </c:layout>
      <c:spPr>
        <a:ln>
          <a:solidFill>
            <a:schemeClr val="tx1"/>
          </a:solidFill>
        </a:ln>
      </c:spPr>
      <c:txPr>
        <a:bodyPr/>
        <a:lstStyle/>
        <a:p>
          <a:pPr>
            <a:defRPr sz="1600" b="1"/>
          </a:pPr>
          <a:endParaRPr lang="fr-FR"/>
        </a:p>
      </c:txPr>
    </c:legend>
    <c:plotVisOnly val="1"/>
  </c:chart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fr-FR"/>
  <c:chart>
    <c:title>
      <c:tx>
        <c:rich>
          <a:bodyPr/>
          <a:lstStyle/>
          <a:p>
            <a:pPr>
              <a:defRPr sz="22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pPr>
            <a:r>
              <a:rPr lang="fr-FR" sz="2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Triplement des importations</a:t>
            </a:r>
            <a:r>
              <a:rPr lang="fr-FR" sz="2200" baseline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de blé de </a:t>
            </a:r>
          </a:p>
          <a:p>
            <a:pPr>
              <a:defRPr sz="22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pPr>
            <a:r>
              <a:rPr lang="fr-FR" sz="2200" baseline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l'Afrique de l'Ouest de 1995 à 2006</a:t>
            </a:r>
            <a:endParaRPr lang="fr-FR" sz="2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c:rich>
      </c:tx>
      <c:layout/>
      <c:spPr>
        <a:solidFill>
          <a:srgbClr val="FF0000"/>
        </a:solidFill>
        <a:ln>
          <a:solidFill>
            <a:schemeClr val="tx1"/>
          </a:solidFill>
        </a:ln>
      </c:spPr>
    </c:title>
    <c:plotArea>
      <c:layout>
        <c:manualLayout>
          <c:layoutTarget val="inner"/>
          <c:xMode val="edge"/>
          <c:yMode val="edge"/>
          <c:x val="8.0949146981627293E-2"/>
          <c:y val="0.15499643492593351"/>
          <c:w val="0.90377307524059891"/>
          <c:h val="0.72704011884771569"/>
        </c:manualLayout>
      </c:layout>
      <c:lineChart>
        <c:grouping val="standard"/>
        <c:ser>
          <c:idx val="0"/>
          <c:order val="0"/>
          <c:tx>
            <c:strRef>
              <c:f>Feuil1!$B$27</c:f>
              <c:strCache>
                <c:ptCount val="1"/>
                <c:pt idx="0">
                  <c:v>1000 t</c:v>
                </c:pt>
              </c:strCache>
            </c:strRef>
          </c:tx>
          <c:spPr>
            <a:ln w="38100"/>
          </c:spPr>
          <c:marker>
            <c:spPr>
              <a:ln w="38100"/>
            </c:spPr>
          </c:marker>
          <c:dLbls>
            <c:dLbl>
              <c:idx val="1"/>
              <c:layout>
                <c:manualLayout>
                  <c:x val="-2.7777777777778126E-3"/>
                  <c:y val="6.0519887275753283E-2"/>
                </c:manualLayout>
              </c:layout>
              <c:dLblPos val="t"/>
              <c:showVal val="1"/>
            </c:dLbl>
            <c:txPr>
              <a:bodyPr/>
              <a:lstStyle/>
              <a:p>
                <a:pPr>
                  <a:defRPr sz="1400" b="1">
                    <a:solidFill>
                      <a:srgbClr val="0070C0"/>
                    </a:solidFill>
                  </a:defRPr>
                </a:pPr>
                <a:endParaRPr lang="fr-FR"/>
              </a:p>
            </c:txPr>
            <c:dLblPos val="t"/>
            <c:showVal val="1"/>
          </c:dLbls>
          <c:cat>
            <c:numRef>
              <c:f>Feuil1!$C$26:$N$26</c:f>
              <c:numCache>
                <c:formatCode>General</c:formatCode>
                <c:ptCount val="12"/>
                <c:pt idx="0">
                  <c:v>1995</c:v>
                </c:pt>
                <c:pt idx="1">
                  <c:v>1996</c:v>
                </c:pt>
                <c:pt idx="2">
                  <c:v>1997</c:v>
                </c:pt>
                <c:pt idx="3">
                  <c:v>1998</c:v>
                </c:pt>
                <c:pt idx="4">
                  <c:v>1999</c:v>
                </c:pt>
                <c:pt idx="5">
                  <c:v>2000</c:v>
                </c:pt>
                <c:pt idx="6">
                  <c:v>2001</c:v>
                </c:pt>
                <c:pt idx="7">
                  <c:v>2002</c:v>
                </c:pt>
                <c:pt idx="8">
                  <c:v>2003</c:v>
                </c:pt>
                <c:pt idx="9">
                  <c:v>2004</c:v>
                </c:pt>
                <c:pt idx="10">
                  <c:v>2005</c:v>
                </c:pt>
                <c:pt idx="11">
                  <c:v>2006</c:v>
                </c:pt>
              </c:numCache>
            </c:numRef>
          </c:cat>
          <c:val>
            <c:numRef>
              <c:f>Feuil1!$C$27:$N$27</c:f>
              <c:numCache>
                <c:formatCode>General</c:formatCode>
                <c:ptCount val="12"/>
                <c:pt idx="0">
                  <c:v>1586</c:v>
                </c:pt>
                <c:pt idx="1">
                  <c:v>1645</c:v>
                </c:pt>
                <c:pt idx="2">
                  <c:v>2079</c:v>
                </c:pt>
                <c:pt idx="3">
                  <c:v>3017</c:v>
                </c:pt>
                <c:pt idx="4">
                  <c:v>2555</c:v>
                </c:pt>
                <c:pt idx="5">
                  <c:v>3337</c:v>
                </c:pt>
                <c:pt idx="6">
                  <c:v>3322</c:v>
                </c:pt>
                <c:pt idx="7">
                  <c:v>3753</c:v>
                </c:pt>
                <c:pt idx="8">
                  <c:v>3491</c:v>
                </c:pt>
                <c:pt idx="9">
                  <c:v>3830</c:v>
                </c:pt>
                <c:pt idx="10">
                  <c:v>5250</c:v>
                </c:pt>
                <c:pt idx="11">
                  <c:v>4939</c:v>
                </c:pt>
              </c:numCache>
            </c:numRef>
          </c:val>
        </c:ser>
        <c:marker val="1"/>
        <c:axId val="224152960"/>
        <c:axId val="224158848"/>
      </c:lineChart>
      <c:lineChart>
        <c:grouping val="standard"/>
        <c:ser>
          <c:idx val="1"/>
          <c:order val="1"/>
          <c:tx>
            <c:strRef>
              <c:f>Feuil1!$B$28</c:f>
              <c:strCache>
                <c:ptCount val="1"/>
                <c:pt idx="0">
                  <c:v>million $</c:v>
                </c:pt>
              </c:strCache>
            </c:strRef>
          </c:tx>
          <c:spPr>
            <a:ln w="38100"/>
          </c:spPr>
          <c:marker>
            <c:spPr>
              <a:ln w="38100"/>
            </c:spPr>
          </c:marker>
          <c:dLbls>
            <c:dLbl>
              <c:idx val="0"/>
              <c:layout>
                <c:manualLayout>
                  <c:x val="1.3888888888889002E-3"/>
                  <c:y val="7.1867366139957006E-2"/>
                </c:manualLayout>
              </c:layout>
              <c:dLblPos val="t"/>
              <c:showVal val="1"/>
            </c:dLbl>
            <c:dLbl>
              <c:idx val="2"/>
              <c:layout>
                <c:manualLayout>
                  <c:x val="5.5555555555555558E-3"/>
                  <c:y val="6.24111337531209E-2"/>
                </c:manualLayout>
              </c:layout>
              <c:dLblPos val="t"/>
              <c:showVal val="1"/>
            </c:dLbl>
            <c:dLbl>
              <c:idx val="3"/>
              <c:layout>
                <c:manualLayout>
                  <c:x val="1.3888888888889002E-3"/>
                  <c:y val="7.7541105572058747E-2"/>
                </c:manualLayout>
              </c:layout>
              <c:dLblPos val="t"/>
              <c:showVal val="1"/>
            </c:dLbl>
            <c:dLbl>
              <c:idx val="4"/>
              <c:layout>
                <c:manualLayout>
                  <c:x val="0"/>
                  <c:y val="6.0519887275753283E-2"/>
                </c:manualLayout>
              </c:layout>
              <c:dLblPos val="t"/>
              <c:showVal val="1"/>
            </c:dLbl>
            <c:dLbl>
              <c:idx val="8"/>
              <c:layout>
                <c:manualLayout>
                  <c:x val="1.1111111111111125E-2"/>
                  <c:y val="6.2411133753120934E-2"/>
                </c:manualLayout>
              </c:layout>
              <c:dLblPos val="t"/>
              <c:showVal val="1"/>
            </c:dLbl>
            <c:dLbl>
              <c:idx val="9"/>
              <c:layout>
                <c:manualLayout>
                  <c:x val="3.1944444444444442E-2"/>
                  <c:y val="4.1607422502080368E-2"/>
                </c:manualLayout>
              </c:layout>
              <c:dLblPos val="t"/>
              <c:showVal val="1"/>
            </c:dLbl>
            <c:dLbl>
              <c:idx val="10"/>
              <c:layout>
                <c:manualLayout>
                  <c:x val="1.2500000000000001E-2"/>
                  <c:y val="6.9976119662589709E-2"/>
                </c:manualLayout>
              </c:layout>
              <c:dLblPos val="t"/>
              <c:showVal val="1"/>
            </c:dLbl>
            <c:dLbl>
              <c:idx val="11"/>
              <c:layout>
                <c:manualLayout>
                  <c:x val="9.7222222222222224E-3"/>
                  <c:y val="6.0519887275753283E-2"/>
                </c:manualLayout>
              </c:layout>
              <c:dLblPos val="t"/>
              <c:showVal val="1"/>
            </c:dLbl>
            <c:txPr>
              <a:bodyPr/>
              <a:lstStyle/>
              <a:p>
                <a:pPr>
                  <a:defRPr sz="1400" b="1">
                    <a:solidFill>
                      <a:srgbClr val="C00000"/>
                    </a:solidFill>
                  </a:defRPr>
                </a:pPr>
                <a:endParaRPr lang="fr-FR"/>
              </a:p>
            </c:txPr>
            <c:dLblPos val="t"/>
            <c:showVal val="1"/>
          </c:dLbls>
          <c:cat>
            <c:numRef>
              <c:f>Feuil1!$C$26:$N$26</c:f>
              <c:numCache>
                <c:formatCode>General</c:formatCode>
                <c:ptCount val="12"/>
                <c:pt idx="0">
                  <c:v>1995</c:v>
                </c:pt>
                <c:pt idx="1">
                  <c:v>1996</c:v>
                </c:pt>
                <c:pt idx="2">
                  <c:v>1997</c:v>
                </c:pt>
                <c:pt idx="3">
                  <c:v>1998</c:v>
                </c:pt>
                <c:pt idx="4">
                  <c:v>1999</c:v>
                </c:pt>
                <c:pt idx="5">
                  <c:v>2000</c:v>
                </c:pt>
                <c:pt idx="6">
                  <c:v>2001</c:v>
                </c:pt>
                <c:pt idx="7">
                  <c:v>2002</c:v>
                </c:pt>
                <c:pt idx="8">
                  <c:v>2003</c:v>
                </c:pt>
                <c:pt idx="9">
                  <c:v>2004</c:v>
                </c:pt>
                <c:pt idx="10">
                  <c:v>2005</c:v>
                </c:pt>
                <c:pt idx="11">
                  <c:v>2006</c:v>
                </c:pt>
              </c:numCache>
            </c:numRef>
          </c:cat>
          <c:val>
            <c:numRef>
              <c:f>Feuil1!$C$28:$N$28</c:f>
              <c:numCache>
                <c:formatCode>General</c:formatCode>
                <c:ptCount val="12"/>
                <c:pt idx="0">
                  <c:v>312</c:v>
                </c:pt>
                <c:pt idx="1">
                  <c:v>370</c:v>
                </c:pt>
                <c:pt idx="2">
                  <c:v>367</c:v>
                </c:pt>
                <c:pt idx="3">
                  <c:v>535</c:v>
                </c:pt>
                <c:pt idx="4">
                  <c:v>419</c:v>
                </c:pt>
                <c:pt idx="5">
                  <c:v>422</c:v>
                </c:pt>
                <c:pt idx="6">
                  <c:v>501</c:v>
                </c:pt>
                <c:pt idx="7">
                  <c:v>495</c:v>
                </c:pt>
                <c:pt idx="8">
                  <c:v>613</c:v>
                </c:pt>
                <c:pt idx="9">
                  <c:v>738</c:v>
                </c:pt>
                <c:pt idx="10">
                  <c:v>960</c:v>
                </c:pt>
                <c:pt idx="11">
                  <c:v>997</c:v>
                </c:pt>
              </c:numCache>
            </c:numRef>
          </c:val>
        </c:ser>
        <c:marker val="1"/>
        <c:axId val="224174464"/>
        <c:axId val="224160384"/>
      </c:lineChart>
      <c:catAx>
        <c:axId val="224152960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1600" b="1"/>
            </a:pPr>
            <a:endParaRPr lang="fr-FR"/>
          </a:p>
        </c:txPr>
        <c:crossAx val="224158848"/>
        <c:crosses val="autoZero"/>
        <c:auto val="1"/>
        <c:lblAlgn val="ctr"/>
        <c:lblOffset val="100"/>
      </c:catAx>
      <c:valAx>
        <c:axId val="224158848"/>
        <c:scaling>
          <c:orientation val="minMax"/>
        </c:scaling>
        <c:axPos val="l"/>
        <c:majorGridlines/>
        <c:numFmt formatCode="General" sourceLinked="1"/>
        <c:tickLblPos val="nextTo"/>
        <c:txPr>
          <a:bodyPr/>
          <a:lstStyle/>
          <a:p>
            <a:pPr>
              <a:defRPr sz="1600" b="1">
                <a:solidFill>
                  <a:srgbClr val="0070C0"/>
                </a:solidFill>
              </a:defRPr>
            </a:pPr>
            <a:endParaRPr lang="fr-FR"/>
          </a:p>
        </c:txPr>
        <c:crossAx val="224152960"/>
        <c:crosses val="autoZero"/>
        <c:crossBetween val="between"/>
      </c:valAx>
      <c:valAx>
        <c:axId val="224160384"/>
        <c:scaling>
          <c:orientation val="minMax"/>
        </c:scaling>
        <c:axPos val="r"/>
        <c:numFmt formatCode="General" sourceLinked="1"/>
        <c:tickLblPos val="nextTo"/>
        <c:txPr>
          <a:bodyPr/>
          <a:lstStyle/>
          <a:p>
            <a:pPr>
              <a:defRPr sz="1400" b="1">
                <a:solidFill>
                  <a:srgbClr val="C00000"/>
                </a:solidFill>
              </a:defRPr>
            </a:pPr>
            <a:endParaRPr lang="fr-FR"/>
          </a:p>
        </c:txPr>
        <c:crossAx val="224174464"/>
        <c:crosses val="max"/>
        <c:crossBetween val="between"/>
      </c:valAx>
      <c:catAx>
        <c:axId val="224174464"/>
        <c:scaling>
          <c:orientation val="minMax"/>
        </c:scaling>
        <c:delete val="1"/>
        <c:axPos val="b"/>
        <c:numFmt formatCode="General" sourceLinked="1"/>
        <c:tickLblPos val="nextTo"/>
        <c:crossAx val="224160384"/>
        <c:crosses val="autoZero"/>
        <c:auto val="1"/>
        <c:lblAlgn val="ctr"/>
        <c:lblOffset val="100"/>
      </c:catAx>
    </c:plotArea>
    <c:legend>
      <c:legendPos val="t"/>
      <c:layout>
        <c:manualLayout>
          <c:xMode val="edge"/>
          <c:yMode val="edge"/>
          <c:x val="0.35228893263342081"/>
          <c:y val="0.16993802668236194"/>
          <c:w val="0.24540835520560023"/>
          <c:h val="4.79140593773957E-2"/>
        </c:manualLayout>
      </c:layout>
      <c:spPr>
        <a:ln>
          <a:solidFill>
            <a:schemeClr val="tx1"/>
          </a:solidFill>
        </a:ln>
      </c:spPr>
      <c:txPr>
        <a:bodyPr/>
        <a:lstStyle/>
        <a:p>
          <a:pPr>
            <a:defRPr sz="1800" b="1"/>
          </a:pPr>
          <a:endParaRPr lang="fr-FR"/>
        </a:p>
      </c:txPr>
    </c:legend>
    <c:plotVisOnly val="1"/>
  </c:chart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fr-FR"/>
  <c:chart>
    <c:title>
      <c:tx>
        <c:rich>
          <a:bodyPr/>
          <a:lstStyle/>
          <a:p>
            <a:pPr>
              <a:defRPr sz="24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pPr>
            <a:r>
              <a:rPr lang="fr-FR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Les</a:t>
            </a:r>
            <a:r>
              <a:rPr lang="fr-FR" sz="2400" baseline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excédents des échanges alimentaires de </a:t>
            </a:r>
          </a:p>
          <a:p>
            <a:pPr>
              <a:defRPr sz="24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pPr>
            <a:r>
              <a:rPr lang="fr-FR" sz="2400" baseline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 Chine, de l'Inde et du Brésil de 2005 à 2007</a:t>
            </a:r>
            <a:endParaRPr lang="fr-FR" sz="2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c:rich>
      </c:tx>
      <c:layout/>
      <c:overlay val="1"/>
      <c:spPr>
        <a:solidFill>
          <a:srgbClr val="FF0000"/>
        </a:solidFill>
        <a:ln>
          <a:solidFill>
            <a:schemeClr val="tx1"/>
          </a:solidFill>
        </a:ln>
      </c:spPr>
    </c:title>
    <c:view3D>
      <c:perspective val="30"/>
    </c:view3D>
    <c:plotArea>
      <c:layout>
        <c:manualLayout>
          <c:layoutTarget val="inner"/>
          <c:xMode val="edge"/>
          <c:yMode val="edge"/>
          <c:x val="7.6843796507915313E-2"/>
          <c:y val="0.14977704870224631"/>
          <c:w val="0.83579386914303255"/>
          <c:h val="0.78341134441528137"/>
        </c:manualLayout>
      </c:layout>
      <c:bar3DChart>
        <c:barDir val="col"/>
        <c:grouping val="standard"/>
        <c:ser>
          <c:idx val="0"/>
          <c:order val="0"/>
          <c:tx>
            <c:strRef>
              <c:f>Feuil1!$B$586</c:f>
              <c:strCache>
                <c:ptCount val="1"/>
                <c:pt idx="0">
                  <c:v>Chine</c:v>
                </c:pt>
              </c:strCache>
            </c:strRef>
          </c:tx>
          <c:dLbls>
            <c:dLbl>
              <c:idx val="0"/>
              <c:layout>
                <c:manualLayout>
                  <c:x val="1.5520228735064756E-2"/>
                  <c:y val="-2.2222222222222282E-2"/>
                </c:manualLayout>
              </c:layout>
              <c:showVal val="1"/>
            </c:dLbl>
            <c:dLbl>
              <c:idx val="1"/>
              <c:layout>
                <c:manualLayout>
                  <c:x val="5.6437195400235434E-3"/>
                  <c:y val="-2.407407407407422E-2"/>
                </c:manualLayout>
              </c:layout>
              <c:showVal val="1"/>
            </c:dLbl>
            <c:dLbl>
              <c:idx val="2"/>
              <c:layout>
                <c:manualLayout>
                  <c:x val="4.2327896550176701E-3"/>
                  <c:y val="-2.5925925925926012E-2"/>
                </c:manualLayout>
              </c:layout>
              <c:showVal val="1"/>
            </c:dLbl>
            <c:txPr>
              <a:bodyPr/>
              <a:lstStyle/>
              <a:p>
                <a:pPr>
                  <a:defRPr sz="1600" b="1">
                    <a:solidFill>
                      <a:schemeClr val="tx2"/>
                    </a:solidFill>
                  </a:defRPr>
                </a:pPr>
                <a:endParaRPr lang="fr-FR"/>
              </a:p>
            </c:txPr>
            <c:showVal val="1"/>
          </c:dLbls>
          <c:cat>
            <c:numRef>
              <c:f>Feuil1!$C$585:$E$585</c:f>
              <c:numCache>
                <c:formatCode>General</c:formatCode>
                <c:ptCount val="3"/>
                <c:pt idx="0">
                  <c:v>2005</c:v>
                </c:pt>
                <c:pt idx="1">
                  <c:v>2006</c:v>
                </c:pt>
                <c:pt idx="2">
                  <c:v>2007</c:v>
                </c:pt>
              </c:numCache>
            </c:numRef>
          </c:cat>
          <c:val>
            <c:numRef>
              <c:f>Feuil1!$C$586:$E$586</c:f>
              <c:numCache>
                <c:formatCode>General</c:formatCode>
                <c:ptCount val="3"/>
                <c:pt idx="0">
                  <c:v>2941</c:v>
                </c:pt>
                <c:pt idx="1">
                  <c:v>4846</c:v>
                </c:pt>
                <c:pt idx="2">
                  <c:v>641</c:v>
                </c:pt>
              </c:numCache>
            </c:numRef>
          </c:val>
        </c:ser>
        <c:ser>
          <c:idx val="1"/>
          <c:order val="1"/>
          <c:tx>
            <c:strRef>
              <c:f>Feuil1!$B$587</c:f>
              <c:strCache>
                <c:ptCount val="1"/>
                <c:pt idx="0">
                  <c:v>Inde</c:v>
                </c:pt>
              </c:strCache>
            </c:strRef>
          </c:tx>
          <c:dLbls>
            <c:dLbl>
              <c:idx val="0"/>
              <c:layout>
                <c:manualLayout>
                  <c:x val="7.0546494250294505E-3"/>
                  <c:y val="-1.4814814814814821E-2"/>
                </c:manualLayout>
              </c:layout>
              <c:showVal val="1"/>
            </c:dLbl>
            <c:dLbl>
              <c:idx val="1"/>
              <c:layout>
                <c:manualLayout>
                  <c:x val="0"/>
                  <c:y val="-2.0370370370370511E-2"/>
                </c:manualLayout>
              </c:layout>
              <c:showVal val="1"/>
            </c:dLbl>
            <c:dLbl>
              <c:idx val="2"/>
              <c:layout>
                <c:manualLayout>
                  <c:x val="-9.8765091950412665E-3"/>
                  <c:y val="-2.0370370370370511E-2"/>
                </c:manualLayout>
              </c:layout>
              <c:showVal val="1"/>
            </c:dLbl>
            <c:txPr>
              <a:bodyPr/>
              <a:lstStyle/>
              <a:p>
                <a:pPr>
                  <a:defRPr sz="1600" b="1">
                    <a:solidFill>
                      <a:srgbClr val="C00000"/>
                    </a:solidFill>
                  </a:defRPr>
                </a:pPr>
                <a:endParaRPr lang="fr-FR"/>
              </a:p>
            </c:txPr>
            <c:showVal val="1"/>
          </c:dLbls>
          <c:cat>
            <c:numRef>
              <c:f>Feuil1!$C$585:$E$585</c:f>
              <c:numCache>
                <c:formatCode>General</c:formatCode>
                <c:ptCount val="3"/>
                <c:pt idx="0">
                  <c:v>2005</c:v>
                </c:pt>
                <c:pt idx="1">
                  <c:v>2006</c:v>
                </c:pt>
                <c:pt idx="2">
                  <c:v>2007</c:v>
                </c:pt>
              </c:numCache>
            </c:numRef>
          </c:cat>
          <c:val>
            <c:numRef>
              <c:f>Feuil1!$C$587:$E$587</c:f>
              <c:numCache>
                <c:formatCode>General</c:formatCode>
                <c:ptCount val="3"/>
                <c:pt idx="0">
                  <c:v>4324</c:v>
                </c:pt>
                <c:pt idx="1">
                  <c:v>4321</c:v>
                </c:pt>
                <c:pt idx="2">
                  <c:v>6082</c:v>
                </c:pt>
              </c:numCache>
            </c:numRef>
          </c:val>
        </c:ser>
        <c:ser>
          <c:idx val="2"/>
          <c:order val="2"/>
          <c:tx>
            <c:strRef>
              <c:f>Feuil1!$B$588</c:f>
              <c:strCache>
                <c:ptCount val="1"/>
                <c:pt idx="0">
                  <c:v>Brésil</c:v>
                </c:pt>
              </c:strCache>
            </c:strRef>
          </c:tx>
          <c:dLbls>
            <c:dLbl>
              <c:idx val="0"/>
              <c:layout>
                <c:manualLayout>
                  <c:x val="5.6437195400235434E-3"/>
                  <c:y val="-1.1111111111111141E-2"/>
                </c:manualLayout>
              </c:layout>
              <c:showVal val="1"/>
            </c:dLbl>
            <c:dLbl>
              <c:idx val="1"/>
              <c:layout>
                <c:manualLayout>
                  <c:x val="1.693115862007066E-2"/>
                  <c:y val="-3.7037037037037238E-3"/>
                </c:manualLayout>
              </c:layout>
              <c:showVal val="1"/>
            </c:dLbl>
            <c:dLbl>
              <c:idx val="2"/>
              <c:layout>
                <c:manualLayout>
                  <c:x val="1.834208850507648E-2"/>
                  <c:y val="-1.4814814814814821E-2"/>
                </c:manualLayout>
              </c:layout>
              <c:showVal val="1"/>
            </c:dLbl>
            <c:txPr>
              <a:bodyPr/>
              <a:lstStyle/>
              <a:p>
                <a:pPr>
                  <a:defRPr sz="1600" b="1">
                    <a:solidFill>
                      <a:schemeClr val="accent3">
                        <a:lumMod val="75000"/>
                      </a:schemeClr>
                    </a:solidFill>
                  </a:defRPr>
                </a:pPr>
                <a:endParaRPr lang="fr-FR"/>
              </a:p>
            </c:txPr>
            <c:showVal val="1"/>
          </c:dLbls>
          <c:cat>
            <c:numRef>
              <c:f>Feuil1!$C$585:$E$585</c:f>
              <c:numCache>
                <c:formatCode>General</c:formatCode>
                <c:ptCount val="3"/>
                <c:pt idx="0">
                  <c:v>2005</c:v>
                </c:pt>
                <c:pt idx="1">
                  <c:v>2006</c:v>
                </c:pt>
                <c:pt idx="2">
                  <c:v>2007</c:v>
                </c:pt>
              </c:numCache>
            </c:numRef>
          </c:cat>
          <c:val>
            <c:numRef>
              <c:f>Feuil1!$C$588:$E$588</c:f>
              <c:numCache>
                <c:formatCode>General</c:formatCode>
                <c:ptCount val="3"/>
                <c:pt idx="0">
                  <c:v>25538</c:v>
                </c:pt>
                <c:pt idx="1">
                  <c:v>28524</c:v>
                </c:pt>
                <c:pt idx="2">
                  <c:v>34348</c:v>
                </c:pt>
              </c:numCache>
            </c:numRef>
          </c:val>
        </c:ser>
        <c:dLbls>
          <c:showVal val="1"/>
        </c:dLbls>
        <c:shape val="cylinder"/>
        <c:axId val="224349568"/>
        <c:axId val="224359552"/>
        <c:axId val="224155840"/>
      </c:bar3DChart>
      <c:catAx>
        <c:axId val="224349568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1600" b="1"/>
            </a:pPr>
            <a:endParaRPr lang="fr-FR"/>
          </a:p>
        </c:txPr>
        <c:crossAx val="224359552"/>
        <c:crosses val="autoZero"/>
        <c:auto val="1"/>
        <c:lblAlgn val="ctr"/>
        <c:lblOffset val="100"/>
      </c:catAx>
      <c:valAx>
        <c:axId val="224359552"/>
        <c:scaling>
          <c:orientation val="minMax"/>
        </c:scaling>
        <c:axPos val="l"/>
        <c:majorGridlines/>
        <c:title>
          <c:tx>
            <c:rich>
              <a:bodyPr rot="-5400000" vert="horz"/>
              <a:lstStyle/>
              <a:p>
                <a:pPr>
                  <a:defRPr sz="1400"/>
                </a:pPr>
                <a:r>
                  <a:rPr lang="fr-FR" sz="1400" dirty="0" smtClean="0"/>
                  <a:t>Millions de dollars</a:t>
                </a:r>
                <a:endParaRPr lang="fr-FR" sz="1400" dirty="0"/>
              </a:p>
            </c:rich>
          </c:tx>
          <c:layout>
            <c:manualLayout>
              <c:xMode val="edge"/>
              <c:yMode val="edge"/>
              <c:x val="1.8611609442165101E-2"/>
              <c:y val="0.43650058326042857"/>
            </c:manualLayout>
          </c:layout>
        </c:title>
        <c:numFmt formatCode="General" sourceLinked="1"/>
        <c:tickLblPos val="nextTo"/>
        <c:txPr>
          <a:bodyPr/>
          <a:lstStyle/>
          <a:p>
            <a:pPr>
              <a:defRPr sz="1400" b="1"/>
            </a:pPr>
            <a:endParaRPr lang="fr-FR"/>
          </a:p>
        </c:txPr>
        <c:crossAx val="224349568"/>
        <c:crosses val="autoZero"/>
        <c:crossBetween val="between"/>
      </c:valAx>
      <c:serAx>
        <c:axId val="224155840"/>
        <c:scaling>
          <c:orientation val="minMax"/>
        </c:scaling>
        <c:axPos val="b"/>
        <c:tickLblPos val="nextTo"/>
        <c:txPr>
          <a:bodyPr/>
          <a:lstStyle/>
          <a:p>
            <a:pPr>
              <a:defRPr sz="1400" b="1"/>
            </a:pPr>
            <a:endParaRPr lang="fr-FR"/>
          </a:p>
        </c:txPr>
        <c:crossAx val="224359552"/>
        <c:crosses val="autoZero"/>
      </c:serAx>
    </c:plotArea>
    <c:legend>
      <c:legendPos val="t"/>
      <c:layout>
        <c:manualLayout>
          <c:xMode val="edge"/>
          <c:yMode val="edge"/>
          <c:x val="0.3095587944481798"/>
          <c:y val="0.17592592592592593"/>
          <c:w val="0.26518604943631674"/>
          <c:h val="4.6916010498687724E-2"/>
        </c:manualLayout>
      </c:layout>
      <c:spPr>
        <a:ln>
          <a:solidFill>
            <a:schemeClr val="tx1"/>
          </a:solidFill>
        </a:ln>
      </c:spPr>
      <c:txPr>
        <a:bodyPr/>
        <a:lstStyle/>
        <a:p>
          <a:pPr>
            <a:defRPr sz="1800" b="1"/>
          </a:pPr>
          <a:endParaRPr lang="fr-FR"/>
        </a:p>
      </c:txPr>
    </c:legend>
    <c:plotVisOnly val="1"/>
  </c:chart>
  <c:externalData r:id="rId1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fr-FR"/>
  <c:chart>
    <c:title>
      <c:tx>
        <c:rich>
          <a:bodyPr/>
          <a:lstStyle/>
          <a:p>
            <a:pPr>
              <a:defRPr sz="24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pPr>
            <a:r>
              <a:rPr lang="fr-FR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Balance des échanges agricoles de la Chine, </a:t>
            </a:r>
          </a:p>
          <a:p>
            <a:pPr>
              <a:defRPr sz="24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pPr>
            <a:r>
              <a:rPr lang="fr-FR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 l'Inde et du Brésil de 2005 à 2007</a:t>
            </a:r>
            <a:endParaRPr lang="fr-FR" sz="2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c:rich>
      </c:tx>
      <c:layout/>
      <c:overlay val="1"/>
      <c:spPr>
        <a:solidFill>
          <a:srgbClr val="FF0000"/>
        </a:solidFill>
        <a:ln>
          <a:solidFill>
            <a:schemeClr val="tx1"/>
          </a:solidFill>
        </a:ln>
      </c:spPr>
    </c:title>
    <c:view3D>
      <c:perspective val="30"/>
    </c:view3D>
    <c:plotArea>
      <c:layout>
        <c:manualLayout>
          <c:layoutTarget val="inner"/>
          <c:xMode val="edge"/>
          <c:yMode val="edge"/>
          <c:x val="6.7619203849519124E-2"/>
          <c:y val="0.10344021580635754"/>
          <c:w val="0.84423020559930062"/>
          <c:h val="0.8759995625546857"/>
        </c:manualLayout>
      </c:layout>
      <c:bar3DChart>
        <c:barDir val="col"/>
        <c:grouping val="standard"/>
        <c:ser>
          <c:idx val="0"/>
          <c:order val="0"/>
          <c:tx>
            <c:strRef>
              <c:f>Feuil1!$A$603</c:f>
              <c:strCache>
                <c:ptCount val="1"/>
                <c:pt idx="0">
                  <c:v>Chine</c:v>
                </c:pt>
              </c:strCache>
            </c:strRef>
          </c:tx>
          <c:dLbls>
            <c:txPr>
              <a:bodyPr/>
              <a:lstStyle/>
              <a:p>
                <a:pPr>
                  <a:defRPr sz="1600" b="1">
                    <a:solidFill>
                      <a:schemeClr val="tx2"/>
                    </a:solidFill>
                  </a:defRPr>
                </a:pPr>
                <a:endParaRPr lang="fr-FR"/>
              </a:p>
            </c:txPr>
            <c:showVal val="1"/>
          </c:dLbls>
          <c:cat>
            <c:numRef>
              <c:f>Feuil1!$B$602:$D$602</c:f>
              <c:numCache>
                <c:formatCode>General</c:formatCode>
                <c:ptCount val="3"/>
                <c:pt idx="0">
                  <c:v>2005</c:v>
                </c:pt>
                <c:pt idx="1">
                  <c:v>2006</c:v>
                </c:pt>
                <c:pt idx="2">
                  <c:v>2007</c:v>
                </c:pt>
              </c:numCache>
            </c:numRef>
          </c:cat>
          <c:val>
            <c:numRef>
              <c:f>Feuil1!$B$603:$D$603</c:f>
              <c:numCache>
                <c:formatCode>General</c:formatCode>
                <c:ptCount val="3"/>
                <c:pt idx="0">
                  <c:v>-8104</c:v>
                </c:pt>
                <c:pt idx="1">
                  <c:v>-10300</c:v>
                </c:pt>
                <c:pt idx="2">
                  <c:v>-13728</c:v>
                </c:pt>
              </c:numCache>
            </c:numRef>
          </c:val>
        </c:ser>
        <c:ser>
          <c:idx val="1"/>
          <c:order val="1"/>
          <c:tx>
            <c:strRef>
              <c:f>Feuil1!$A$604</c:f>
              <c:strCache>
                <c:ptCount val="1"/>
                <c:pt idx="0">
                  <c:v>Inde</c:v>
                </c:pt>
              </c:strCache>
            </c:strRef>
          </c:tx>
          <c:dLbls>
            <c:dLbl>
              <c:idx val="0"/>
              <c:layout>
                <c:manualLayout>
                  <c:x val="1.3888888888888966E-2"/>
                  <c:y val="-2.2222222222222251E-2"/>
                </c:manualLayout>
              </c:layout>
              <c:showVal val="1"/>
            </c:dLbl>
            <c:dLbl>
              <c:idx val="1"/>
              <c:layout>
                <c:manualLayout>
                  <c:x val="2.7777777777778056E-3"/>
                  <c:y val="-1.8518518518518521E-2"/>
                </c:manualLayout>
              </c:layout>
              <c:showVal val="1"/>
            </c:dLbl>
            <c:dLbl>
              <c:idx val="2"/>
              <c:layout>
                <c:manualLayout>
                  <c:x val="0"/>
                  <c:y val="-1.8518518518518583E-2"/>
                </c:manualLayout>
              </c:layout>
              <c:showVal val="1"/>
            </c:dLbl>
            <c:txPr>
              <a:bodyPr/>
              <a:lstStyle/>
              <a:p>
                <a:pPr>
                  <a:defRPr sz="1600" b="1">
                    <a:solidFill>
                      <a:schemeClr val="accent2">
                        <a:lumMod val="75000"/>
                      </a:schemeClr>
                    </a:solidFill>
                  </a:defRPr>
                </a:pPr>
                <a:endParaRPr lang="fr-FR"/>
              </a:p>
            </c:txPr>
            <c:showVal val="1"/>
          </c:dLbls>
          <c:cat>
            <c:numRef>
              <c:f>Feuil1!$B$602:$D$602</c:f>
              <c:numCache>
                <c:formatCode>General</c:formatCode>
                <c:ptCount val="3"/>
                <c:pt idx="0">
                  <c:v>2005</c:v>
                </c:pt>
                <c:pt idx="1">
                  <c:v>2006</c:v>
                </c:pt>
                <c:pt idx="2">
                  <c:v>2007</c:v>
                </c:pt>
              </c:numCache>
            </c:numRef>
          </c:cat>
          <c:val>
            <c:numRef>
              <c:f>Feuil1!$B$604:$D$604</c:f>
              <c:numCache>
                <c:formatCode>General</c:formatCode>
                <c:ptCount val="3"/>
                <c:pt idx="0">
                  <c:v>3735</c:v>
                </c:pt>
                <c:pt idx="1">
                  <c:v>4317</c:v>
                </c:pt>
                <c:pt idx="2">
                  <c:v>6284</c:v>
                </c:pt>
              </c:numCache>
            </c:numRef>
          </c:val>
        </c:ser>
        <c:ser>
          <c:idx val="2"/>
          <c:order val="2"/>
          <c:tx>
            <c:strRef>
              <c:f>Feuil1!$A$605</c:f>
              <c:strCache>
                <c:ptCount val="1"/>
                <c:pt idx="0">
                  <c:v>Brésil</c:v>
                </c:pt>
              </c:strCache>
            </c:strRef>
          </c:tx>
          <c:dLbls>
            <c:dLbl>
              <c:idx val="0"/>
              <c:layout>
                <c:manualLayout>
                  <c:x val="1.1111111111111125E-2"/>
                  <c:y val="-1.8518518518518583E-2"/>
                </c:manualLayout>
              </c:layout>
              <c:showVal val="1"/>
            </c:dLbl>
            <c:dLbl>
              <c:idx val="1"/>
              <c:layout>
                <c:manualLayout>
                  <c:x val="8.3333333333333367E-3"/>
                  <c:y val="-2.0370516185476816E-2"/>
                </c:manualLayout>
              </c:layout>
              <c:showVal val="1"/>
            </c:dLbl>
            <c:dLbl>
              <c:idx val="2"/>
              <c:layout>
                <c:manualLayout>
                  <c:x val="1.2500000000000001E-2"/>
                  <c:y val="-1.8518518518518583E-2"/>
                </c:manualLayout>
              </c:layout>
              <c:showVal val="1"/>
            </c:dLbl>
            <c:txPr>
              <a:bodyPr/>
              <a:lstStyle/>
              <a:p>
                <a:pPr>
                  <a:defRPr sz="1600" b="1">
                    <a:solidFill>
                      <a:schemeClr val="accent3">
                        <a:lumMod val="50000"/>
                      </a:schemeClr>
                    </a:solidFill>
                  </a:defRPr>
                </a:pPr>
                <a:endParaRPr lang="fr-FR"/>
              </a:p>
            </c:txPr>
            <c:showVal val="1"/>
          </c:dLbls>
          <c:cat>
            <c:numRef>
              <c:f>Feuil1!$B$602:$D$602</c:f>
              <c:numCache>
                <c:formatCode>General</c:formatCode>
                <c:ptCount val="3"/>
                <c:pt idx="0">
                  <c:v>2005</c:v>
                </c:pt>
                <c:pt idx="1">
                  <c:v>2006</c:v>
                </c:pt>
                <c:pt idx="2">
                  <c:v>2007</c:v>
                </c:pt>
              </c:numCache>
            </c:numRef>
          </c:cat>
          <c:val>
            <c:numRef>
              <c:f>Feuil1!$B$605:$D$605</c:f>
              <c:numCache>
                <c:formatCode>General</c:formatCode>
                <c:ptCount val="3"/>
                <c:pt idx="0">
                  <c:v>27547</c:v>
                </c:pt>
                <c:pt idx="1">
                  <c:v>30526</c:v>
                </c:pt>
                <c:pt idx="2">
                  <c:v>35181</c:v>
                </c:pt>
              </c:numCache>
            </c:numRef>
          </c:val>
        </c:ser>
        <c:dLbls>
          <c:showVal val="1"/>
        </c:dLbls>
        <c:shape val="cylinder"/>
        <c:axId val="224221056"/>
        <c:axId val="224222592"/>
        <c:axId val="224223680"/>
      </c:bar3DChart>
      <c:catAx>
        <c:axId val="224221056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1800" b="1"/>
            </a:pPr>
            <a:endParaRPr lang="fr-FR"/>
          </a:p>
        </c:txPr>
        <c:crossAx val="224222592"/>
        <c:crosses val="autoZero"/>
        <c:auto val="1"/>
        <c:lblAlgn val="ctr"/>
        <c:lblOffset val="100"/>
      </c:catAx>
      <c:valAx>
        <c:axId val="224222592"/>
        <c:scaling>
          <c:orientation val="minMax"/>
        </c:scaling>
        <c:axPos val="l"/>
        <c:majorGridlines/>
        <c:title>
          <c:tx>
            <c:rich>
              <a:bodyPr rot="-5400000" vert="horz"/>
              <a:lstStyle/>
              <a:p>
                <a:pPr>
                  <a:defRPr sz="1600"/>
                </a:pPr>
                <a:r>
                  <a:rPr lang="fr-FR" sz="1600" dirty="0" smtClean="0"/>
                  <a:t>Millions de dollars</a:t>
                </a:r>
                <a:endParaRPr lang="fr-FR" sz="1600" dirty="0"/>
              </a:p>
            </c:rich>
          </c:tx>
          <c:layout>
            <c:manualLayout>
              <c:xMode val="edge"/>
              <c:yMode val="edge"/>
              <c:x val="1.1945975503062209E-2"/>
              <c:y val="0.41315500145815104"/>
            </c:manualLayout>
          </c:layout>
        </c:title>
        <c:numFmt formatCode="General" sourceLinked="1"/>
        <c:tickLblPos val="nextTo"/>
        <c:txPr>
          <a:bodyPr/>
          <a:lstStyle/>
          <a:p>
            <a:pPr>
              <a:defRPr sz="1400" b="1"/>
            </a:pPr>
            <a:endParaRPr lang="fr-FR"/>
          </a:p>
        </c:txPr>
        <c:crossAx val="224221056"/>
        <c:crosses val="autoZero"/>
        <c:crossBetween val="between"/>
      </c:valAx>
      <c:serAx>
        <c:axId val="224223680"/>
        <c:scaling>
          <c:orientation val="minMax"/>
        </c:scaling>
        <c:axPos val="b"/>
        <c:tickLblPos val="nextTo"/>
        <c:txPr>
          <a:bodyPr/>
          <a:lstStyle/>
          <a:p>
            <a:pPr>
              <a:defRPr sz="1600" b="1"/>
            </a:pPr>
            <a:endParaRPr lang="fr-FR"/>
          </a:p>
        </c:txPr>
        <c:crossAx val="224222592"/>
        <c:crosses val="autoZero"/>
      </c:serAx>
    </c:plotArea>
    <c:legend>
      <c:legendPos val="t"/>
      <c:layout>
        <c:manualLayout>
          <c:xMode val="edge"/>
          <c:yMode val="edge"/>
          <c:x val="0.2656604330708674"/>
          <c:y val="0.14444444444444576"/>
          <c:w val="0.29367913385826788"/>
          <c:h val="5.1398512685914263E-2"/>
        </c:manualLayout>
      </c:layout>
      <c:spPr>
        <a:ln>
          <a:solidFill>
            <a:schemeClr val="tx1"/>
          </a:solidFill>
        </a:ln>
      </c:spPr>
      <c:txPr>
        <a:bodyPr/>
        <a:lstStyle/>
        <a:p>
          <a:pPr>
            <a:defRPr sz="1800" b="1"/>
          </a:pPr>
          <a:endParaRPr lang="fr-FR"/>
        </a:p>
      </c:txPr>
    </c:legend>
    <c:plotVisOnly val="1"/>
  </c:chart>
  <c:externalData r:id="rId1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fr-FR"/>
  <c:chart>
    <c:title>
      <c:tx>
        <c:rich>
          <a:bodyPr/>
          <a:lstStyle/>
          <a:p>
            <a:pPr>
              <a:defRPr sz="24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pPr>
            <a:r>
              <a:rPr lang="fr-FR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Exportations céréalières nettes des EU, UE, </a:t>
            </a:r>
          </a:p>
          <a:p>
            <a:pPr>
              <a:defRPr sz="24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pPr>
            <a:r>
              <a:rPr lang="fr-FR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Chine et Inde de  2005-06 à 2008-09*</a:t>
            </a:r>
            <a:endParaRPr lang="fr-FR" sz="2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c:rich>
      </c:tx>
      <c:layout>
        <c:manualLayout>
          <c:xMode val="edge"/>
          <c:yMode val="edge"/>
          <c:x val="0.2340346675415573"/>
          <c:y val="2.0370370370370535E-2"/>
        </c:manualLayout>
      </c:layout>
      <c:overlay val="1"/>
      <c:spPr>
        <a:solidFill>
          <a:srgbClr val="FF0000"/>
        </a:solidFill>
        <a:ln>
          <a:solidFill>
            <a:schemeClr val="tx1"/>
          </a:solidFill>
        </a:ln>
      </c:spPr>
    </c:title>
    <c:view3D>
      <c:perspective val="30"/>
    </c:view3D>
    <c:plotArea>
      <c:layout>
        <c:manualLayout>
          <c:layoutTarget val="inner"/>
          <c:xMode val="edge"/>
          <c:yMode val="edge"/>
          <c:x val="6.2879483814523643E-2"/>
          <c:y val="8.8046223388743267E-2"/>
          <c:w val="0.85596314523184558"/>
          <c:h val="0.82884339457568124"/>
        </c:manualLayout>
      </c:layout>
      <c:bar3DChart>
        <c:barDir val="col"/>
        <c:grouping val="standard"/>
        <c:ser>
          <c:idx val="0"/>
          <c:order val="0"/>
          <c:tx>
            <c:strRef>
              <c:f>Feuil1!$A$511</c:f>
              <c:strCache>
                <c:ptCount val="1"/>
                <c:pt idx="0">
                  <c:v>Inde</c:v>
                </c:pt>
              </c:strCache>
            </c:strRef>
          </c:tx>
          <c:dLbls>
            <c:dLbl>
              <c:idx val="0"/>
              <c:layout>
                <c:manualLayout>
                  <c:x val="2.7777777777778126E-3"/>
                  <c:y val="-1.1111111111111125E-2"/>
                </c:manualLayout>
              </c:layout>
              <c:showVal val="1"/>
            </c:dLbl>
            <c:dLbl>
              <c:idx val="1"/>
              <c:layout>
                <c:manualLayout>
                  <c:x val="4.1666666666666664E-2"/>
                  <c:y val="4.8148148148148148E-2"/>
                </c:manualLayout>
              </c:layout>
              <c:showVal val="1"/>
            </c:dLbl>
            <c:dLbl>
              <c:idx val="2"/>
              <c:layout>
                <c:manualLayout>
                  <c:x val="5.2777777777777792E-2"/>
                  <c:y val="3.1481481481481485E-2"/>
                </c:manualLayout>
              </c:layout>
              <c:showVal val="1"/>
            </c:dLbl>
            <c:dLbl>
              <c:idx val="3"/>
              <c:layout>
                <c:manualLayout>
                  <c:x val="6.1111111111111123E-2"/>
                  <c:y val="4.2592592592592592E-2"/>
                </c:manualLayout>
              </c:layout>
              <c:showVal val="1"/>
            </c:dLbl>
            <c:txPr>
              <a:bodyPr/>
              <a:lstStyle/>
              <a:p>
                <a:pPr>
                  <a:defRPr sz="1400" b="1">
                    <a:solidFill>
                      <a:schemeClr val="tx2"/>
                    </a:solidFill>
                  </a:defRPr>
                </a:pPr>
                <a:endParaRPr lang="fr-FR"/>
              </a:p>
            </c:txPr>
            <c:showVal val="1"/>
          </c:dLbls>
          <c:cat>
            <c:strRef>
              <c:f>Feuil1!$B$510:$E$510</c:f>
              <c:strCache>
                <c:ptCount val="4"/>
                <c:pt idx="0">
                  <c:v>2005-06</c:v>
                </c:pt>
                <c:pt idx="1">
                  <c:v>2006-07</c:v>
                </c:pt>
                <c:pt idx="2">
                  <c:v>2007-08</c:v>
                </c:pt>
                <c:pt idx="3">
                  <c:v>2008-09</c:v>
                </c:pt>
              </c:strCache>
            </c:strRef>
          </c:cat>
          <c:val>
            <c:numRef>
              <c:f>Feuil1!$B$511:$E$511</c:f>
              <c:numCache>
                <c:formatCode>General</c:formatCode>
                <c:ptCount val="4"/>
                <c:pt idx="0">
                  <c:v>5.8</c:v>
                </c:pt>
                <c:pt idx="1">
                  <c:v>-0.5</c:v>
                </c:pt>
                <c:pt idx="2">
                  <c:v>3</c:v>
                </c:pt>
                <c:pt idx="3">
                  <c:v>4.2</c:v>
                </c:pt>
              </c:numCache>
            </c:numRef>
          </c:val>
        </c:ser>
        <c:ser>
          <c:idx val="1"/>
          <c:order val="1"/>
          <c:tx>
            <c:strRef>
              <c:f>Feuil1!$A$512</c:f>
              <c:strCache>
                <c:ptCount val="1"/>
                <c:pt idx="0">
                  <c:v>Chine</c:v>
                </c:pt>
              </c:strCache>
            </c:strRef>
          </c:tx>
          <c:dLbls>
            <c:dLbl>
              <c:idx val="0"/>
              <c:layout>
                <c:manualLayout>
                  <c:x val="1.6666666666666701E-2"/>
                  <c:y val="-1.1111111111111125E-2"/>
                </c:manualLayout>
              </c:layout>
              <c:showVal val="1"/>
            </c:dLbl>
            <c:dLbl>
              <c:idx val="1"/>
              <c:layout>
                <c:manualLayout>
                  <c:x val="4.1666666666666683E-3"/>
                  <c:y val="-7.4074074074074094E-3"/>
                </c:manualLayout>
              </c:layout>
              <c:showVal val="1"/>
            </c:dLbl>
            <c:dLbl>
              <c:idx val="2"/>
              <c:layout>
                <c:manualLayout>
                  <c:x val="-5.5555555555555558E-3"/>
                  <c:y val="-5.5555555555555558E-3"/>
                </c:manualLayout>
              </c:layout>
              <c:showVal val="1"/>
            </c:dLbl>
            <c:dLbl>
              <c:idx val="3"/>
              <c:layout>
                <c:manualLayout>
                  <c:x val="5.5555555555555455E-2"/>
                  <c:y val="3.7037037037037056E-2"/>
                </c:manualLayout>
              </c:layout>
              <c:showVal val="1"/>
            </c:dLbl>
            <c:txPr>
              <a:bodyPr/>
              <a:lstStyle/>
              <a:p>
                <a:pPr>
                  <a:defRPr sz="1400" b="1">
                    <a:solidFill>
                      <a:schemeClr val="accent2">
                        <a:lumMod val="75000"/>
                      </a:schemeClr>
                    </a:solidFill>
                  </a:defRPr>
                </a:pPr>
                <a:endParaRPr lang="fr-FR"/>
              </a:p>
            </c:txPr>
            <c:showVal val="1"/>
          </c:dLbls>
          <c:cat>
            <c:strRef>
              <c:f>Feuil1!$B$510:$E$510</c:f>
              <c:strCache>
                <c:ptCount val="4"/>
                <c:pt idx="0">
                  <c:v>2005-06</c:v>
                </c:pt>
                <c:pt idx="1">
                  <c:v>2006-07</c:v>
                </c:pt>
                <c:pt idx="2">
                  <c:v>2007-08</c:v>
                </c:pt>
                <c:pt idx="3">
                  <c:v>2008-09</c:v>
                </c:pt>
              </c:strCache>
            </c:strRef>
          </c:cat>
          <c:val>
            <c:numRef>
              <c:f>Feuil1!$B$512:$E$512</c:f>
              <c:numCache>
                <c:formatCode>General</c:formatCode>
                <c:ptCount val="4"/>
                <c:pt idx="0">
                  <c:v>2.4</c:v>
                </c:pt>
                <c:pt idx="1">
                  <c:v>7.6</c:v>
                </c:pt>
                <c:pt idx="2">
                  <c:v>3.2</c:v>
                </c:pt>
                <c:pt idx="3">
                  <c:v>2</c:v>
                </c:pt>
              </c:numCache>
            </c:numRef>
          </c:val>
        </c:ser>
        <c:ser>
          <c:idx val="2"/>
          <c:order val="2"/>
          <c:tx>
            <c:strRef>
              <c:f>Feuil1!$A$513</c:f>
              <c:strCache>
                <c:ptCount val="1"/>
                <c:pt idx="0">
                  <c:v>UE-27</c:v>
                </c:pt>
              </c:strCache>
            </c:strRef>
          </c:tx>
          <c:dLbls>
            <c:dLbl>
              <c:idx val="0"/>
              <c:layout>
                <c:manualLayout>
                  <c:x val="9.7222222222222224E-3"/>
                  <c:y val="-1.1111111111111125E-2"/>
                </c:manualLayout>
              </c:layout>
              <c:showVal val="1"/>
            </c:dLbl>
            <c:dLbl>
              <c:idx val="1"/>
              <c:layout>
                <c:manualLayout>
                  <c:x val="5.5555555555555046E-3"/>
                  <c:y val="-1.2962962962962963E-2"/>
                </c:manualLayout>
              </c:layout>
              <c:showVal val="1"/>
            </c:dLbl>
            <c:dLbl>
              <c:idx val="2"/>
              <c:layout>
                <c:manualLayout>
                  <c:x val="5.8333333333333799E-2"/>
                  <c:y val="3.7037328667250256E-2"/>
                </c:manualLayout>
              </c:layout>
              <c:showVal val="1"/>
            </c:dLbl>
            <c:dLbl>
              <c:idx val="3"/>
              <c:layout>
                <c:manualLayout>
                  <c:x val="6.6666666666666569E-2"/>
                  <c:y val="7.7777777777777779E-2"/>
                </c:manualLayout>
              </c:layout>
              <c:showVal val="1"/>
            </c:dLbl>
            <c:txPr>
              <a:bodyPr/>
              <a:lstStyle/>
              <a:p>
                <a:pPr>
                  <a:defRPr sz="1400" b="1">
                    <a:solidFill>
                      <a:schemeClr val="accent3">
                        <a:lumMod val="50000"/>
                      </a:schemeClr>
                    </a:solidFill>
                  </a:defRPr>
                </a:pPr>
                <a:endParaRPr lang="fr-FR"/>
              </a:p>
            </c:txPr>
            <c:showVal val="1"/>
          </c:dLbls>
          <c:cat>
            <c:strRef>
              <c:f>Feuil1!$B$510:$E$510</c:f>
              <c:strCache>
                <c:ptCount val="4"/>
                <c:pt idx="0">
                  <c:v>2005-06</c:v>
                </c:pt>
                <c:pt idx="1">
                  <c:v>2006-07</c:v>
                </c:pt>
                <c:pt idx="2">
                  <c:v>2007-08</c:v>
                </c:pt>
                <c:pt idx="3">
                  <c:v>2008-09</c:v>
                </c:pt>
              </c:strCache>
            </c:strRef>
          </c:cat>
          <c:val>
            <c:numRef>
              <c:f>Feuil1!$B$513:$E$513</c:f>
              <c:numCache>
                <c:formatCode>General</c:formatCode>
                <c:ptCount val="4"/>
                <c:pt idx="0">
                  <c:v>10.6</c:v>
                </c:pt>
                <c:pt idx="1">
                  <c:v>5.4</c:v>
                </c:pt>
                <c:pt idx="2">
                  <c:v>-9.9</c:v>
                </c:pt>
                <c:pt idx="3">
                  <c:v>15.7</c:v>
                </c:pt>
              </c:numCache>
            </c:numRef>
          </c:val>
        </c:ser>
        <c:ser>
          <c:idx val="3"/>
          <c:order val="3"/>
          <c:tx>
            <c:strRef>
              <c:f>Feuil1!$A$514</c:f>
              <c:strCache>
                <c:ptCount val="1"/>
                <c:pt idx="0">
                  <c:v>EU</c:v>
                </c:pt>
              </c:strCache>
            </c:strRef>
          </c:tx>
          <c:dLbls>
            <c:txPr>
              <a:bodyPr/>
              <a:lstStyle/>
              <a:p>
                <a:pPr>
                  <a:defRPr sz="1400" b="1">
                    <a:solidFill>
                      <a:srgbClr val="7030A0"/>
                    </a:solidFill>
                  </a:defRPr>
                </a:pPr>
                <a:endParaRPr lang="fr-FR"/>
              </a:p>
            </c:txPr>
            <c:showVal val="1"/>
          </c:dLbls>
          <c:cat>
            <c:strRef>
              <c:f>Feuil1!$B$510:$E$510</c:f>
              <c:strCache>
                <c:ptCount val="4"/>
                <c:pt idx="0">
                  <c:v>2005-06</c:v>
                </c:pt>
                <c:pt idx="1">
                  <c:v>2006-07</c:v>
                </c:pt>
                <c:pt idx="2">
                  <c:v>2007-08</c:v>
                </c:pt>
                <c:pt idx="3">
                  <c:v>2008-09</c:v>
                </c:pt>
              </c:strCache>
            </c:strRef>
          </c:cat>
          <c:val>
            <c:numRef>
              <c:f>Feuil1!$B$514:$E$514</c:f>
              <c:numCache>
                <c:formatCode>General</c:formatCode>
                <c:ptCount val="4"/>
                <c:pt idx="0">
                  <c:v>85.9</c:v>
                </c:pt>
                <c:pt idx="1">
                  <c:v>79.5</c:v>
                </c:pt>
                <c:pt idx="2">
                  <c:v>100.4</c:v>
                </c:pt>
                <c:pt idx="3">
                  <c:v>79.099999999999994</c:v>
                </c:pt>
              </c:numCache>
            </c:numRef>
          </c:val>
        </c:ser>
        <c:shape val="cylinder"/>
        <c:axId val="224437760"/>
        <c:axId val="224439296"/>
        <c:axId val="224226368"/>
      </c:bar3DChart>
      <c:catAx>
        <c:axId val="224437760"/>
        <c:scaling>
          <c:orientation val="minMax"/>
        </c:scaling>
        <c:axPos val="b"/>
        <c:tickLblPos val="nextTo"/>
        <c:txPr>
          <a:bodyPr/>
          <a:lstStyle/>
          <a:p>
            <a:pPr>
              <a:defRPr sz="1400" b="1"/>
            </a:pPr>
            <a:endParaRPr lang="fr-FR"/>
          </a:p>
        </c:txPr>
        <c:crossAx val="224439296"/>
        <c:crosses val="autoZero"/>
        <c:auto val="1"/>
        <c:lblAlgn val="ctr"/>
        <c:lblOffset val="100"/>
      </c:catAx>
      <c:valAx>
        <c:axId val="224439296"/>
        <c:scaling>
          <c:orientation val="minMax"/>
        </c:scaling>
        <c:axPos val="l"/>
        <c:majorGridlines/>
        <c:title>
          <c:tx>
            <c:rich>
              <a:bodyPr rot="-5400000" vert="horz"/>
              <a:lstStyle/>
              <a:p>
                <a:pPr>
                  <a:defRPr sz="1400"/>
                </a:pPr>
                <a:r>
                  <a:rPr lang="fr-FR" sz="1400" dirty="0" smtClean="0"/>
                  <a:t>Millions de tonnes</a:t>
                </a:r>
                <a:endParaRPr lang="fr-FR" sz="1400" dirty="0"/>
              </a:p>
            </c:rich>
          </c:tx>
          <c:layout>
            <c:manualLayout>
              <c:xMode val="edge"/>
              <c:yMode val="edge"/>
              <c:x val="2.6104221347331577E-2"/>
              <c:y val="0.3931321084864392"/>
            </c:manualLayout>
          </c:layout>
        </c:title>
        <c:numFmt formatCode="General" sourceLinked="1"/>
        <c:tickLblPos val="nextTo"/>
        <c:txPr>
          <a:bodyPr/>
          <a:lstStyle/>
          <a:p>
            <a:pPr>
              <a:defRPr sz="1400" b="1"/>
            </a:pPr>
            <a:endParaRPr lang="fr-FR"/>
          </a:p>
        </c:txPr>
        <c:crossAx val="224437760"/>
        <c:crosses val="autoZero"/>
        <c:crossBetween val="between"/>
      </c:valAx>
      <c:serAx>
        <c:axId val="224226368"/>
        <c:scaling>
          <c:orientation val="minMax"/>
        </c:scaling>
        <c:axPos val="b"/>
        <c:tickLblPos val="nextTo"/>
        <c:txPr>
          <a:bodyPr/>
          <a:lstStyle/>
          <a:p>
            <a:pPr>
              <a:defRPr sz="1400" b="1"/>
            </a:pPr>
            <a:endParaRPr lang="fr-FR"/>
          </a:p>
        </c:txPr>
        <c:crossAx val="224439296"/>
        <c:crosses val="autoZero"/>
      </c:serAx>
    </c:plotArea>
    <c:legend>
      <c:legendPos val="b"/>
      <c:layout>
        <c:manualLayout>
          <c:xMode val="edge"/>
          <c:yMode val="edge"/>
          <c:x val="0.27357524059492566"/>
          <c:y val="0.88641732283464136"/>
          <c:w val="0.36572484689413831"/>
          <c:h val="5.1398512685914263E-2"/>
        </c:manualLayout>
      </c:layout>
      <c:spPr>
        <a:ln>
          <a:solidFill>
            <a:schemeClr val="tx1"/>
          </a:solidFill>
        </a:ln>
      </c:spPr>
      <c:txPr>
        <a:bodyPr/>
        <a:lstStyle/>
        <a:p>
          <a:pPr>
            <a:defRPr sz="1800" b="1"/>
          </a:pPr>
          <a:endParaRPr lang="fr-FR"/>
        </a:p>
      </c:txPr>
    </c:legend>
    <c:plotVisOnly val="1"/>
  </c:chart>
  <c:externalData r:id="rId1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fr-FR"/>
  <c:chart>
    <c:title>
      <c:tx>
        <c:rich>
          <a:bodyPr/>
          <a:lstStyle/>
          <a:p>
            <a:pPr>
              <a:defRPr sz="24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pPr>
            <a:r>
              <a:rPr lang="fr-FR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UE-27 et EU responsables de 94%</a:t>
            </a:r>
            <a:r>
              <a:rPr lang="fr-FR" sz="2400" baseline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de la baisse du </a:t>
            </a:r>
          </a:p>
          <a:p>
            <a:pPr>
              <a:defRPr sz="24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pPr>
            <a:r>
              <a:rPr lang="fr-FR" sz="2400" baseline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</a:t>
            </a:r>
            <a:r>
              <a:rPr lang="fr-FR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tock final céréalier mondial de 2005-06</a:t>
            </a:r>
            <a:r>
              <a:rPr lang="fr-FR" sz="2400" baseline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à 2007-08</a:t>
            </a:r>
            <a:endParaRPr lang="fr-FR" sz="2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c:rich>
      </c:tx>
      <c:layout>
        <c:manualLayout>
          <c:xMode val="edge"/>
          <c:yMode val="edge"/>
          <c:x val="0.14178127734033272"/>
          <c:y val="2.1027407879031446E-2"/>
        </c:manualLayout>
      </c:layout>
      <c:overlay val="1"/>
      <c:spPr>
        <a:solidFill>
          <a:srgbClr val="FF0000"/>
        </a:solidFill>
        <a:ln>
          <a:solidFill>
            <a:schemeClr val="tx1"/>
          </a:solidFill>
        </a:ln>
      </c:spPr>
    </c:title>
    <c:view3D>
      <c:perspective val="30"/>
    </c:view3D>
    <c:plotArea>
      <c:layout>
        <c:manualLayout>
          <c:layoutTarget val="inner"/>
          <c:xMode val="edge"/>
          <c:yMode val="edge"/>
          <c:x val="5.5935039370078737E-2"/>
          <c:y val="0.14441042730643108"/>
          <c:w val="0.8152754811898516"/>
          <c:h val="0.72488820252540076"/>
        </c:manualLayout>
      </c:layout>
      <c:bar3DChart>
        <c:barDir val="col"/>
        <c:grouping val="standard"/>
        <c:ser>
          <c:idx val="0"/>
          <c:order val="0"/>
          <c:tx>
            <c:strRef>
              <c:f>Feuil1!$D$427</c:f>
              <c:strCache>
                <c:ptCount val="1"/>
                <c:pt idx="0">
                  <c:v>Inde</c:v>
                </c:pt>
              </c:strCache>
            </c:strRef>
          </c:tx>
          <c:dLbls>
            <c:dLbl>
              <c:idx val="0"/>
              <c:layout>
                <c:manualLayout>
                  <c:x val="4.2327896550176727E-3"/>
                  <c:y val="-1.5979913123377824E-2"/>
                </c:manualLayout>
              </c:layout>
              <c:showVal val="1"/>
            </c:dLbl>
            <c:dLbl>
              <c:idx val="1"/>
              <c:layout>
                <c:manualLayout>
                  <c:x val="-2.7999781277340341E-3"/>
                  <c:y val="-1.4497923599916312E-2"/>
                </c:manualLayout>
              </c:layout>
              <c:showVal val="1"/>
            </c:dLbl>
            <c:dLbl>
              <c:idx val="2"/>
              <c:layout>
                <c:manualLayout>
                  <c:x val="-4.1666666666666683E-3"/>
                  <c:y val="-1.441197764502064E-2"/>
                </c:manualLayout>
              </c:layout>
              <c:showVal val="1"/>
            </c:dLbl>
            <c:txPr>
              <a:bodyPr/>
              <a:lstStyle/>
              <a:p>
                <a:pPr>
                  <a:defRPr sz="1400" b="1">
                    <a:solidFill>
                      <a:schemeClr val="accent5">
                        <a:lumMod val="50000"/>
                      </a:schemeClr>
                    </a:solidFill>
                  </a:defRPr>
                </a:pPr>
                <a:endParaRPr lang="fr-FR"/>
              </a:p>
            </c:txPr>
            <c:showVal val="1"/>
          </c:dLbls>
          <c:cat>
            <c:strRef>
              <c:f>Feuil1!$E$425:$G$426</c:f>
              <c:strCache>
                <c:ptCount val="3"/>
                <c:pt idx="0">
                  <c:v>2005-06</c:v>
                </c:pt>
                <c:pt idx="1">
                  <c:v>2006-07</c:v>
                </c:pt>
                <c:pt idx="2">
                  <c:v>2007-08</c:v>
                </c:pt>
              </c:strCache>
            </c:strRef>
          </c:cat>
          <c:val>
            <c:numRef>
              <c:f>Feuil1!$E$427:$G$427</c:f>
              <c:numCache>
                <c:formatCode>General</c:formatCode>
                <c:ptCount val="3"/>
                <c:pt idx="0">
                  <c:v>13.1</c:v>
                </c:pt>
                <c:pt idx="1">
                  <c:v>16.600000000000001</c:v>
                </c:pt>
                <c:pt idx="2">
                  <c:v>20.9</c:v>
                </c:pt>
              </c:numCache>
            </c:numRef>
          </c:val>
        </c:ser>
        <c:ser>
          <c:idx val="1"/>
          <c:order val="1"/>
          <c:tx>
            <c:strRef>
              <c:f>Feuil1!$D$428</c:f>
              <c:strCache>
                <c:ptCount val="1"/>
                <c:pt idx="0">
                  <c:v>UE-27</c:v>
                </c:pt>
              </c:strCache>
            </c:strRef>
          </c:tx>
          <c:dLbls>
            <c:dLbl>
              <c:idx val="0"/>
              <c:layout>
                <c:manualLayout>
                  <c:x val="0"/>
                  <c:y val="-2.1972380544644642E-2"/>
                </c:manualLayout>
              </c:layout>
              <c:showVal val="1"/>
            </c:dLbl>
            <c:dLbl>
              <c:idx val="1"/>
              <c:layout>
                <c:manualLayout>
                  <c:x val="5.1733498153765021E-17"/>
                  <c:y val="-9.9874457021111428E-3"/>
                </c:manualLayout>
              </c:layout>
              <c:showVal val="1"/>
            </c:dLbl>
            <c:dLbl>
              <c:idx val="2"/>
              <c:layout>
                <c:manualLayout>
                  <c:x val="0"/>
                  <c:y val="-1.3982423982955664E-2"/>
                </c:manualLayout>
              </c:layout>
              <c:showVal val="1"/>
            </c:dLbl>
            <c:txPr>
              <a:bodyPr/>
              <a:lstStyle/>
              <a:p>
                <a:pPr>
                  <a:defRPr sz="1400" b="1">
                    <a:solidFill>
                      <a:srgbClr val="C00000"/>
                    </a:solidFill>
                  </a:defRPr>
                </a:pPr>
                <a:endParaRPr lang="fr-FR"/>
              </a:p>
            </c:txPr>
            <c:showVal val="1"/>
          </c:dLbls>
          <c:cat>
            <c:strRef>
              <c:f>Feuil1!$E$425:$G$426</c:f>
              <c:strCache>
                <c:ptCount val="3"/>
                <c:pt idx="0">
                  <c:v>2005-06</c:v>
                </c:pt>
                <c:pt idx="1">
                  <c:v>2006-07</c:v>
                </c:pt>
                <c:pt idx="2">
                  <c:v>2007-08</c:v>
                </c:pt>
              </c:strCache>
            </c:strRef>
          </c:cat>
          <c:val>
            <c:numRef>
              <c:f>Feuil1!$E$428:$G$428</c:f>
              <c:numCache>
                <c:formatCode>General</c:formatCode>
                <c:ptCount val="3"/>
                <c:pt idx="0">
                  <c:v>47.3</c:v>
                </c:pt>
                <c:pt idx="1">
                  <c:v>39.800000000000004</c:v>
                </c:pt>
                <c:pt idx="2">
                  <c:v>24.8</c:v>
                </c:pt>
              </c:numCache>
            </c:numRef>
          </c:val>
        </c:ser>
        <c:ser>
          <c:idx val="2"/>
          <c:order val="2"/>
          <c:tx>
            <c:strRef>
              <c:f>Feuil1!$D$429</c:f>
              <c:strCache>
                <c:ptCount val="1"/>
                <c:pt idx="0">
                  <c:v>Etats-Unis</c:v>
                </c:pt>
              </c:strCache>
            </c:strRef>
          </c:tx>
          <c:dLbls>
            <c:dLbl>
              <c:idx val="0"/>
              <c:layout>
                <c:manualLayout>
                  <c:x val="-5.6437195400235304E-3"/>
                  <c:y val="-7.9899565616889136E-3"/>
                </c:manualLayout>
              </c:layout>
              <c:showVal val="1"/>
            </c:dLbl>
            <c:dLbl>
              <c:idx val="1"/>
              <c:layout>
                <c:manualLayout>
                  <c:x val="5.6437195400235304E-3"/>
                  <c:y val="-1.3982423982955664E-2"/>
                </c:manualLayout>
              </c:layout>
              <c:showVal val="1"/>
            </c:dLbl>
            <c:dLbl>
              <c:idx val="2"/>
              <c:layout>
                <c:manualLayout>
                  <c:x val="-1.4109298850058798E-3"/>
                  <c:y val="-7.9899565616889136E-3"/>
                </c:manualLayout>
              </c:layout>
              <c:showVal val="1"/>
            </c:dLbl>
            <c:txPr>
              <a:bodyPr/>
              <a:lstStyle/>
              <a:p>
                <a:pPr>
                  <a:defRPr sz="1400" b="1">
                    <a:solidFill>
                      <a:schemeClr val="accent3">
                        <a:lumMod val="50000"/>
                      </a:schemeClr>
                    </a:solidFill>
                  </a:defRPr>
                </a:pPr>
                <a:endParaRPr lang="fr-FR"/>
              </a:p>
            </c:txPr>
            <c:showVal val="1"/>
          </c:dLbls>
          <c:cat>
            <c:strRef>
              <c:f>Feuil1!$E$425:$G$426</c:f>
              <c:strCache>
                <c:ptCount val="3"/>
                <c:pt idx="0">
                  <c:v>2005-06</c:v>
                </c:pt>
                <c:pt idx="1">
                  <c:v>2006-07</c:v>
                </c:pt>
                <c:pt idx="2">
                  <c:v>2007-08</c:v>
                </c:pt>
              </c:strCache>
            </c:strRef>
          </c:cat>
          <c:val>
            <c:numRef>
              <c:f>Feuil1!$E$429:$G$429</c:f>
              <c:numCache>
                <c:formatCode>General</c:formatCode>
                <c:ptCount val="3"/>
                <c:pt idx="0">
                  <c:v>71.7</c:v>
                </c:pt>
                <c:pt idx="1">
                  <c:v>49.9</c:v>
                </c:pt>
                <c:pt idx="2">
                  <c:v>54.3</c:v>
                </c:pt>
              </c:numCache>
            </c:numRef>
          </c:val>
        </c:ser>
        <c:ser>
          <c:idx val="3"/>
          <c:order val="3"/>
          <c:tx>
            <c:strRef>
              <c:f>Feuil1!$D$430</c:f>
              <c:strCache>
                <c:ptCount val="1"/>
                <c:pt idx="0">
                  <c:v>Chine</c:v>
                </c:pt>
              </c:strCache>
            </c:strRef>
          </c:tx>
          <c:dLbls>
            <c:dLbl>
              <c:idx val="2"/>
              <c:layout>
                <c:manualLayout>
                  <c:x val="-1.2500000000000001E-2"/>
                  <c:y val="-3.8231650689148277E-3"/>
                </c:manualLayout>
              </c:layout>
              <c:showVal val="1"/>
            </c:dLbl>
            <c:txPr>
              <a:bodyPr/>
              <a:lstStyle/>
              <a:p>
                <a:pPr>
                  <a:defRPr sz="1400" b="1">
                    <a:solidFill>
                      <a:schemeClr val="accent4">
                        <a:lumMod val="75000"/>
                      </a:schemeClr>
                    </a:solidFill>
                  </a:defRPr>
                </a:pPr>
                <a:endParaRPr lang="fr-FR"/>
              </a:p>
            </c:txPr>
            <c:showVal val="1"/>
          </c:dLbls>
          <c:cat>
            <c:strRef>
              <c:f>Feuil1!$E$425:$G$426</c:f>
              <c:strCache>
                <c:ptCount val="3"/>
                <c:pt idx="0">
                  <c:v>2005-06</c:v>
                </c:pt>
                <c:pt idx="1">
                  <c:v>2006-07</c:v>
                </c:pt>
                <c:pt idx="2">
                  <c:v>2007-08</c:v>
                </c:pt>
              </c:strCache>
            </c:strRef>
          </c:cat>
          <c:val>
            <c:numRef>
              <c:f>Feuil1!$E$430:$G$430</c:f>
              <c:numCache>
                <c:formatCode>General</c:formatCode>
                <c:ptCount val="3"/>
                <c:pt idx="0">
                  <c:v>107.5</c:v>
                </c:pt>
                <c:pt idx="1">
                  <c:v>111.4</c:v>
                </c:pt>
                <c:pt idx="2">
                  <c:v>118.5</c:v>
                </c:pt>
              </c:numCache>
            </c:numRef>
          </c:val>
        </c:ser>
        <c:ser>
          <c:idx val="4"/>
          <c:order val="4"/>
          <c:tx>
            <c:strRef>
              <c:f>Feuil1!$D$431</c:f>
              <c:strCache>
                <c:ptCount val="1"/>
                <c:pt idx="0">
                  <c:v>Monde</c:v>
                </c:pt>
              </c:strCache>
            </c:strRef>
          </c:tx>
          <c:dLbls>
            <c:txPr>
              <a:bodyPr/>
              <a:lstStyle/>
              <a:p>
                <a:pPr>
                  <a:defRPr sz="1400" b="1">
                    <a:solidFill>
                      <a:srgbClr val="006699"/>
                    </a:solidFill>
                  </a:defRPr>
                </a:pPr>
                <a:endParaRPr lang="fr-FR"/>
              </a:p>
            </c:txPr>
            <c:showVal val="1"/>
          </c:dLbls>
          <c:cat>
            <c:strRef>
              <c:f>Feuil1!$E$425:$G$426</c:f>
              <c:strCache>
                <c:ptCount val="3"/>
                <c:pt idx="0">
                  <c:v>2005-06</c:v>
                </c:pt>
                <c:pt idx="1">
                  <c:v>2006-07</c:v>
                </c:pt>
                <c:pt idx="2">
                  <c:v>2007-08</c:v>
                </c:pt>
              </c:strCache>
            </c:strRef>
          </c:cat>
          <c:val>
            <c:numRef>
              <c:f>Feuil1!$E$431:$G$431</c:f>
              <c:numCache>
                <c:formatCode>General</c:formatCode>
                <c:ptCount val="3"/>
                <c:pt idx="0">
                  <c:v>390.1</c:v>
                </c:pt>
                <c:pt idx="1">
                  <c:v>340.3</c:v>
                </c:pt>
                <c:pt idx="2">
                  <c:v>347.5</c:v>
                </c:pt>
              </c:numCache>
            </c:numRef>
          </c:val>
        </c:ser>
        <c:shape val="cylinder"/>
        <c:axId val="224463104"/>
        <c:axId val="224481280"/>
        <c:axId val="224454848"/>
      </c:bar3DChart>
      <c:catAx>
        <c:axId val="224463104"/>
        <c:scaling>
          <c:orientation val="minMax"/>
        </c:scaling>
        <c:axPos val="b"/>
        <c:tickLblPos val="nextTo"/>
        <c:txPr>
          <a:bodyPr/>
          <a:lstStyle/>
          <a:p>
            <a:pPr>
              <a:defRPr sz="1600" b="1"/>
            </a:pPr>
            <a:endParaRPr lang="fr-FR"/>
          </a:p>
        </c:txPr>
        <c:crossAx val="224481280"/>
        <c:crosses val="autoZero"/>
        <c:auto val="1"/>
        <c:lblAlgn val="ctr"/>
        <c:lblOffset val="100"/>
      </c:catAx>
      <c:valAx>
        <c:axId val="224481280"/>
        <c:scaling>
          <c:orientation val="minMax"/>
        </c:scaling>
        <c:axPos val="l"/>
        <c:majorGridlines/>
        <c:title>
          <c:tx>
            <c:rich>
              <a:bodyPr rot="-5400000" vert="horz"/>
              <a:lstStyle/>
              <a:p>
                <a:pPr>
                  <a:defRPr sz="1600"/>
                </a:pPr>
                <a:r>
                  <a:rPr lang="fr-FR" sz="1600" dirty="0" smtClean="0"/>
                  <a:t>Millions</a:t>
                </a:r>
                <a:r>
                  <a:rPr lang="fr-FR" sz="1600" baseline="0" dirty="0" smtClean="0"/>
                  <a:t> de tonnes</a:t>
                </a:r>
                <a:endParaRPr lang="fr-FR" sz="1600" dirty="0"/>
              </a:p>
            </c:rich>
          </c:tx>
          <c:layout>
            <c:manualLayout>
              <c:xMode val="edge"/>
              <c:yMode val="edge"/>
              <c:x val="3.6039151356080497E-2"/>
              <c:y val="0.41447805518302411"/>
            </c:manualLayout>
          </c:layout>
        </c:title>
        <c:numFmt formatCode="General" sourceLinked="1"/>
        <c:tickLblPos val="nextTo"/>
        <c:txPr>
          <a:bodyPr/>
          <a:lstStyle/>
          <a:p>
            <a:pPr>
              <a:defRPr sz="1400" b="1"/>
            </a:pPr>
            <a:endParaRPr lang="fr-FR"/>
          </a:p>
        </c:txPr>
        <c:crossAx val="224463104"/>
        <c:crosses val="autoZero"/>
        <c:crossBetween val="between"/>
      </c:valAx>
      <c:serAx>
        <c:axId val="224454848"/>
        <c:scaling>
          <c:orientation val="minMax"/>
        </c:scaling>
        <c:axPos val="b"/>
        <c:tickLblPos val="nextTo"/>
        <c:txPr>
          <a:bodyPr/>
          <a:lstStyle/>
          <a:p>
            <a:pPr>
              <a:defRPr sz="1600" b="1"/>
            </a:pPr>
            <a:endParaRPr lang="fr-FR"/>
          </a:p>
        </c:txPr>
        <c:crossAx val="224481280"/>
        <c:crosses val="autoZero"/>
      </c:serAx>
    </c:plotArea>
    <c:legend>
      <c:legendPos val="b"/>
      <c:layout>
        <c:manualLayout>
          <c:xMode val="edge"/>
          <c:yMode val="edge"/>
          <c:x val="0.20329932195975503"/>
          <c:y val="0.92400466004687165"/>
          <c:w val="0.57951246719159999"/>
          <c:h val="5.3056349539639752E-2"/>
        </c:manualLayout>
      </c:layout>
      <c:spPr>
        <a:ln>
          <a:solidFill>
            <a:schemeClr val="tx1"/>
          </a:solidFill>
        </a:ln>
      </c:spPr>
      <c:txPr>
        <a:bodyPr/>
        <a:lstStyle/>
        <a:p>
          <a:pPr>
            <a:defRPr sz="1800" b="1"/>
          </a:pPr>
          <a:endParaRPr lang="fr-FR"/>
        </a:p>
      </c:txPr>
    </c:legend>
    <c:plotVisOnly val="1"/>
  </c:chart>
  <c:externalData r:id="rId1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fr-FR"/>
  <c:chart>
    <c:title>
      <c:tx>
        <c:rich>
          <a:bodyPr/>
          <a:lstStyle/>
          <a:p>
            <a:pPr>
              <a:defRPr sz="24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pPr>
            <a:r>
              <a:rPr lang="fr-FR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Stock final de maïs </a:t>
            </a:r>
            <a:r>
              <a:rPr lang="fr-FR" sz="2400" b="1" i="0" u="none" strike="noStrike" baseline="0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des Etats-Unis </a:t>
            </a:r>
            <a:r>
              <a:rPr lang="fr-FR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et prix </a:t>
            </a:r>
          </a:p>
          <a:p>
            <a:pPr>
              <a:defRPr sz="24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pPr>
            <a:r>
              <a:rPr lang="fr-FR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au producteur  de 1990-91 à 2007-08</a:t>
            </a:r>
            <a:endParaRPr lang="fr-FR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c:rich>
      </c:tx>
      <c:layout>
        <c:manualLayout>
          <c:xMode val="edge"/>
          <c:yMode val="edge"/>
          <c:x val="0.21212499999999998"/>
          <c:y val="2.0235249815639362E-2"/>
        </c:manualLayout>
      </c:layout>
      <c:overlay val="1"/>
      <c:spPr>
        <a:solidFill>
          <a:srgbClr val="FF0000"/>
        </a:solidFill>
        <a:ln>
          <a:solidFill>
            <a:schemeClr val="tx1"/>
          </a:solidFill>
        </a:ln>
      </c:spPr>
    </c:title>
    <c:plotArea>
      <c:layout>
        <c:manualLayout>
          <c:layoutTarget val="inner"/>
          <c:xMode val="edge"/>
          <c:yMode val="edge"/>
          <c:x val="7.8025371828522039E-2"/>
          <c:y val="0.11817560639142613"/>
          <c:w val="0.83548403324584464"/>
          <c:h val="0.7722701425694064"/>
        </c:manualLayout>
      </c:layout>
      <c:barChart>
        <c:barDir val="col"/>
        <c:grouping val="stacked"/>
        <c:ser>
          <c:idx val="0"/>
          <c:order val="0"/>
          <c:tx>
            <c:strRef>
              <c:f>Feuil1!$C$49</c:f>
              <c:strCache>
                <c:ptCount val="1"/>
                <c:pt idx="0">
                  <c:v>Stock final</c:v>
                </c:pt>
              </c:strCache>
            </c:strRef>
          </c:tx>
          <c:spPr>
            <a:ln w="38100"/>
          </c:spPr>
          <c:dLbls>
            <c:dLbl>
              <c:idx val="0"/>
              <c:layout>
                <c:manualLayout>
                  <c:x val="-1.3888888888888991E-3"/>
                  <c:y val="-4.6886291820403901E-2"/>
                </c:manualLayout>
              </c:layout>
              <c:dLblPos val="inEnd"/>
              <c:showVal val="1"/>
            </c:dLbl>
            <c:dLbl>
              <c:idx val="1"/>
              <c:layout>
                <c:manualLayout>
                  <c:x val="0"/>
                  <c:y val="-4.1025505342852646E-2"/>
                </c:manualLayout>
              </c:layout>
              <c:dLblPos val="inEnd"/>
              <c:showVal val="1"/>
            </c:dLbl>
            <c:dLbl>
              <c:idx val="2"/>
              <c:layout>
                <c:manualLayout>
                  <c:x val="0"/>
                  <c:y val="-3.9071909850336192E-2"/>
                </c:manualLayout>
              </c:layout>
              <c:dLblPos val="inEnd"/>
              <c:showVal val="1"/>
            </c:dLbl>
            <c:dLbl>
              <c:idx val="3"/>
              <c:layout>
                <c:manualLayout>
                  <c:x val="0"/>
                  <c:y val="-4.4932696327887073E-2"/>
                </c:manualLayout>
              </c:layout>
              <c:dLblPos val="inEnd"/>
              <c:showVal val="1"/>
            </c:dLbl>
            <c:dLbl>
              <c:idx val="4"/>
              <c:layout>
                <c:manualLayout>
                  <c:x val="0"/>
                  <c:y val="-4.4932696327887073E-2"/>
                </c:manualLayout>
              </c:layout>
              <c:dLblPos val="inEnd"/>
              <c:showVal val="1"/>
            </c:dLbl>
            <c:dLbl>
              <c:idx val="5"/>
              <c:layout>
                <c:manualLayout>
                  <c:x val="0"/>
                  <c:y val="-4.2979100835369717E-2"/>
                </c:manualLayout>
              </c:layout>
              <c:dLblPos val="inEnd"/>
              <c:showVal val="1"/>
            </c:dLbl>
            <c:dLbl>
              <c:idx val="6"/>
              <c:layout>
                <c:manualLayout>
                  <c:x val="0"/>
                  <c:y val="-4.6886291820403901E-2"/>
                </c:manualLayout>
              </c:layout>
              <c:dLblPos val="inEnd"/>
              <c:showVal val="1"/>
            </c:dLbl>
            <c:dLbl>
              <c:idx val="7"/>
              <c:layout>
                <c:manualLayout>
                  <c:x val="1.3888888888888991E-3"/>
                  <c:y val="-3.9071909850336192E-2"/>
                </c:manualLayout>
              </c:layout>
              <c:dLblPos val="inEnd"/>
              <c:showVal val="1"/>
            </c:dLbl>
            <c:dLbl>
              <c:idx val="8"/>
              <c:layout>
                <c:manualLayout>
                  <c:x val="1.3888888888888991E-3"/>
                  <c:y val="-3.7118314357819392E-2"/>
                </c:manualLayout>
              </c:layout>
              <c:dLblPos val="inEnd"/>
              <c:showVal val="1"/>
            </c:dLbl>
            <c:dLbl>
              <c:idx val="9"/>
              <c:layout>
                <c:manualLayout>
                  <c:x val="1.3888888888888991E-3"/>
                  <c:y val="-3.7118314357819392E-2"/>
                </c:manualLayout>
              </c:layout>
              <c:dLblPos val="inEnd"/>
              <c:showVal val="1"/>
            </c:dLbl>
            <c:dLbl>
              <c:idx val="10"/>
              <c:layout>
                <c:manualLayout>
                  <c:x val="-4.1666666666666683E-3"/>
                  <c:y val="-4.4932696327887073E-2"/>
                </c:manualLayout>
              </c:layout>
              <c:dLblPos val="inEnd"/>
              <c:showVal val="1"/>
            </c:dLbl>
            <c:dLbl>
              <c:idx val="11"/>
              <c:layout>
                <c:manualLayout>
                  <c:x val="-4.1666666666666683E-3"/>
                  <c:y val="-4.4932696327887073E-2"/>
                </c:manualLayout>
              </c:layout>
              <c:dLblPos val="inEnd"/>
              <c:showVal val="1"/>
            </c:dLbl>
            <c:dLbl>
              <c:idx val="12"/>
              <c:layout>
                <c:manualLayout>
                  <c:x val="-2.77777777777781E-3"/>
                  <c:y val="-3.5164718865302515E-2"/>
                </c:manualLayout>
              </c:layout>
              <c:dLblPos val="inEnd"/>
              <c:showVal val="1"/>
            </c:dLbl>
            <c:dLbl>
              <c:idx val="13"/>
              <c:layout>
                <c:manualLayout>
                  <c:x val="-2.77777777777781E-3"/>
                  <c:y val="-4.4932850154303601E-2"/>
                </c:manualLayout>
              </c:layout>
              <c:dLblPos val="inEnd"/>
              <c:showVal val="1"/>
            </c:dLbl>
            <c:dLbl>
              <c:idx val="14"/>
              <c:layout>
                <c:manualLayout>
                  <c:x val="-2.77777777777781E-3"/>
                  <c:y val="-3.9071909850336192E-2"/>
                </c:manualLayout>
              </c:layout>
              <c:dLblPos val="inEnd"/>
              <c:showVal val="1"/>
            </c:dLbl>
            <c:dLbl>
              <c:idx val="15"/>
              <c:layout>
                <c:manualLayout>
                  <c:x val="-1.3888888888889987E-3"/>
                  <c:y val="-4.2979100835369717E-2"/>
                </c:manualLayout>
              </c:layout>
              <c:dLblPos val="inEnd"/>
              <c:showVal val="1"/>
            </c:dLbl>
            <c:dLbl>
              <c:idx val="16"/>
              <c:layout>
                <c:manualLayout>
                  <c:x val="5.5555555555555558E-3"/>
                  <c:y val="-4.1025505342852646E-2"/>
                </c:manualLayout>
              </c:layout>
              <c:dLblPos val="inEnd"/>
              <c:showVal val="1"/>
            </c:dLbl>
            <c:dLbl>
              <c:idx val="17"/>
              <c:layout>
                <c:manualLayout>
                  <c:x val="-1.3888888888888991E-3"/>
                  <c:y val="-4.6886291820403901E-2"/>
                </c:manualLayout>
              </c:layout>
              <c:dLblPos val="inEnd"/>
              <c:showVal val="1"/>
            </c:dLbl>
            <c:txPr>
              <a:bodyPr/>
              <a:lstStyle/>
              <a:p>
                <a:pPr>
                  <a:defRPr sz="1400" b="1"/>
                </a:pPr>
                <a:endParaRPr lang="fr-FR"/>
              </a:p>
            </c:txPr>
            <c:dLblPos val="inEnd"/>
            <c:showVal val="1"/>
          </c:dLbls>
          <c:cat>
            <c:numRef>
              <c:f>Feuil1!$B$50:$B$67</c:f>
              <c:numCache>
                <c:formatCode>General</c:formatCode>
                <c:ptCount val="18"/>
                <c:pt idx="0">
                  <c:v>1990</c:v>
                </c:pt>
                <c:pt idx="1">
                  <c:v>1991</c:v>
                </c:pt>
                <c:pt idx="2">
                  <c:v>1992</c:v>
                </c:pt>
                <c:pt idx="3">
                  <c:v>1993</c:v>
                </c:pt>
                <c:pt idx="4">
                  <c:v>1994</c:v>
                </c:pt>
                <c:pt idx="5">
                  <c:v>1995</c:v>
                </c:pt>
                <c:pt idx="6">
                  <c:v>1996</c:v>
                </c:pt>
                <c:pt idx="7">
                  <c:v>1997</c:v>
                </c:pt>
                <c:pt idx="8">
                  <c:v>1998</c:v>
                </c:pt>
                <c:pt idx="9">
                  <c:v>1999</c:v>
                </c:pt>
                <c:pt idx="10">
                  <c:v>2000</c:v>
                </c:pt>
                <c:pt idx="11">
                  <c:v>2001</c:v>
                </c:pt>
                <c:pt idx="12">
                  <c:v>2002</c:v>
                </c:pt>
                <c:pt idx="13">
                  <c:v>2003</c:v>
                </c:pt>
                <c:pt idx="14">
                  <c:v>2004</c:v>
                </c:pt>
                <c:pt idx="15">
                  <c:v>2005</c:v>
                </c:pt>
                <c:pt idx="16">
                  <c:v>2006</c:v>
                </c:pt>
                <c:pt idx="17">
                  <c:v>2007</c:v>
                </c:pt>
              </c:numCache>
            </c:numRef>
          </c:cat>
          <c:val>
            <c:numRef>
              <c:f>Feuil1!$C$50:$C$67</c:f>
              <c:numCache>
                <c:formatCode>General</c:formatCode>
                <c:ptCount val="18"/>
                <c:pt idx="0">
                  <c:v>38.6</c:v>
                </c:pt>
                <c:pt idx="1">
                  <c:v>27.9</c:v>
                </c:pt>
                <c:pt idx="2">
                  <c:v>53.7</c:v>
                </c:pt>
                <c:pt idx="3">
                  <c:v>21.6</c:v>
                </c:pt>
                <c:pt idx="4">
                  <c:v>39.6</c:v>
                </c:pt>
                <c:pt idx="5">
                  <c:v>10.8</c:v>
                </c:pt>
                <c:pt idx="6">
                  <c:v>22.4</c:v>
                </c:pt>
                <c:pt idx="7">
                  <c:v>33.200000000000003</c:v>
                </c:pt>
                <c:pt idx="8">
                  <c:v>45.4</c:v>
                </c:pt>
                <c:pt idx="9">
                  <c:v>43.6</c:v>
                </c:pt>
                <c:pt idx="10">
                  <c:v>48.2</c:v>
                </c:pt>
                <c:pt idx="11">
                  <c:v>40.5</c:v>
                </c:pt>
                <c:pt idx="12">
                  <c:v>27.6</c:v>
                </c:pt>
                <c:pt idx="13">
                  <c:v>24.3</c:v>
                </c:pt>
                <c:pt idx="14">
                  <c:v>53.7</c:v>
                </c:pt>
                <c:pt idx="15">
                  <c:v>50</c:v>
                </c:pt>
                <c:pt idx="16">
                  <c:v>33.1</c:v>
                </c:pt>
                <c:pt idx="17">
                  <c:v>41.2</c:v>
                </c:pt>
              </c:numCache>
            </c:numRef>
          </c:val>
        </c:ser>
        <c:overlap val="100"/>
        <c:axId val="224657792"/>
        <c:axId val="224659328"/>
      </c:barChart>
      <c:lineChart>
        <c:grouping val="standard"/>
        <c:ser>
          <c:idx val="1"/>
          <c:order val="1"/>
          <c:tx>
            <c:strRef>
              <c:f>Feuil1!$D$49</c:f>
              <c:strCache>
                <c:ptCount val="1"/>
                <c:pt idx="0">
                  <c:v>Prix</c:v>
                </c:pt>
              </c:strCache>
            </c:strRef>
          </c:tx>
          <c:spPr>
            <a:ln w="38100"/>
          </c:spPr>
          <c:marker>
            <c:spPr>
              <a:ln w="38100"/>
            </c:spPr>
          </c:marker>
          <c:dLbls>
            <c:dLbl>
              <c:idx val="0"/>
              <c:layout>
                <c:manualLayout>
                  <c:x val="-2.5000000000000001E-2"/>
                  <c:y val="-1.5628763940134523E-2"/>
                </c:manualLayout>
              </c:layout>
              <c:dLblPos val="b"/>
              <c:showVal val="1"/>
            </c:dLbl>
            <c:dLbl>
              <c:idx val="1"/>
              <c:layout>
                <c:manualLayout>
                  <c:x val="0"/>
                  <c:y val="-6.4468651253054912E-2"/>
                </c:manualLayout>
              </c:layout>
              <c:dLblPos val="b"/>
              <c:showVal val="1"/>
            </c:dLbl>
            <c:dLbl>
              <c:idx val="2"/>
              <c:layout>
                <c:manualLayout>
                  <c:x val="2.9166666666666678E-2"/>
                  <c:y val="-2.7350336895235288E-2"/>
                </c:manualLayout>
              </c:layout>
              <c:dLblPos val="b"/>
              <c:showVal val="1"/>
            </c:dLbl>
            <c:dLbl>
              <c:idx val="3"/>
              <c:layout>
                <c:manualLayout>
                  <c:x val="6.9444444444445056E-3"/>
                  <c:y val="-6.0561460268021103E-2"/>
                </c:manualLayout>
              </c:layout>
              <c:dLblPos val="b"/>
              <c:showVal val="1"/>
            </c:dLbl>
            <c:dLbl>
              <c:idx val="4"/>
              <c:layout>
                <c:manualLayout>
                  <c:x val="2.3611111111111211E-2"/>
                  <c:y val="-2.7350336895235288E-2"/>
                </c:manualLayout>
              </c:layout>
              <c:dLblPos val="b"/>
              <c:showVal val="1"/>
            </c:dLbl>
            <c:dLbl>
              <c:idx val="5"/>
              <c:layout>
                <c:manualLayout>
                  <c:x val="5.5555555555555558E-3"/>
                  <c:y val="-6.0561460268021103E-2"/>
                </c:manualLayout>
              </c:layout>
              <c:dLblPos val="b"/>
              <c:showVal val="1"/>
            </c:dLbl>
            <c:dLbl>
              <c:idx val="6"/>
              <c:layout>
                <c:manualLayout>
                  <c:x val="2.0833333333333412E-2"/>
                  <c:y val="-5.6654269282987356E-2"/>
                </c:manualLayout>
              </c:layout>
              <c:dLblPos val="b"/>
              <c:showVal val="1"/>
            </c:dLbl>
            <c:dLbl>
              <c:idx val="7"/>
              <c:layout>
                <c:manualLayout>
                  <c:x val="-3.7500000000000054E-2"/>
                  <c:y val="-1.9535954925168061E-2"/>
                </c:manualLayout>
              </c:layout>
              <c:dLblPos val="b"/>
              <c:showVal val="1"/>
            </c:dLbl>
            <c:dLbl>
              <c:idx val="8"/>
              <c:layout>
                <c:manualLayout>
                  <c:x val="-2.0833333333333412E-2"/>
                  <c:y val="-2.7350336895235288E-2"/>
                </c:manualLayout>
              </c:layout>
              <c:dLblPos val="b"/>
              <c:showVal val="1"/>
            </c:dLbl>
            <c:dLbl>
              <c:idx val="9"/>
              <c:layout>
                <c:manualLayout>
                  <c:x val="-2.2222222222222251E-2"/>
                  <c:y val="-1.3675168447617693E-2"/>
                </c:manualLayout>
              </c:layout>
              <c:dLblPos val="b"/>
              <c:showVal val="1"/>
            </c:dLbl>
            <c:dLbl>
              <c:idx val="10"/>
              <c:layout>
                <c:manualLayout>
                  <c:x val="-1.9444444444444445E-2"/>
                  <c:y val="-9.7679774625840186E-3"/>
                </c:manualLayout>
              </c:layout>
              <c:dLblPos val="b"/>
              <c:showVal val="1"/>
            </c:dLbl>
            <c:dLbl>
              <c:idx val="11"/>
              <c:layout>
                <c:manualLayout>
                  <c:x val="-1.9444444444444445E-2"/>
                  <c:y val="-1.9535954925168101E-3"/>
                </c:manualLayout>
              </c:layout>
              <c:dLblPos val="b"/>
              <c:showVal val="1"/>
            </c:dLbl>
            <c:dLbl>
              <c:idx val="12"/>
              <c:layout>
                <c:manualLayout>
                  <c:x val="-1.1111111111111125E-2"/>
                  <c:y val="-6.2515055760537799E-2"/>
                </c:manualLayout>
              </c:layout>
              <c:dLblPos val="b"/>
              <c:showVal val="1"/>
            </c:dLbl>
            <c:dLbl>
              <c:idx val="13"/>
              <c:layout>
                <c:manualLayout>
                  <c:x val="4.1666666666666683E-3"/>
                  <c:y val="-5.6654269282987356E-2"/>
                </c:manualLayout>
              </c:layout>
              <c:dLblPos val="b"/>
              <c:showVal val="1"/>
            </c:dLbl>
            <c:dLbl>
              <c:idx val="14"/>
              <c:layout>
                <c:manualLayout>
                  <c:x val="-2.6388888888888878E-2"/>
                  <c:y val="-5.0793482805437433E-2"/>
                </c:manualLayout>
              </c:layout>
              <c:dLblPos val="b"/>
              <c:showVal val="1"/>
            </c:dLbl>
            <c:dLbl>
              <c:idx val="15"/>
              <c:layout>
                <c:manualLayout>
                  <c:x val="-1.8055555555555481E-2"/>
                  <c:y val="-1.7582359432651341E-2"/>
                </c:manualLayout>
              </c:layout>
              <c:dLblPos val="b"/>
              <c:showVal val="1"/>
            </c:dLbl>
            <c:dLbl>
              <c:idx val="16"/>
              <c:layout>
                <c:manualLayout>
                  <c:x val="-5.5556649168852874E-3"/>
                  <c:y val="-6.0561460268020999E-2"/>
                </c:manualLayout>
              </c:layout>
              <c:dLblPos val="b"/>
              <c:showVal val="1"/>
            </c:dLbl>
            <c:dLbl>
              <c:idx val="17"/>
              <c:layout>
                <c:manualLayout>
                  <c:x val="2.7776684164480458E-3"/>
                  <c:y val="-6.2515055760537799E-2"/>
                </c:manualLayout>
              </c:layout>
              <c:dLblPos val="b"/>
              <c:showVal val="1"/>
            </c:dLbl>
            <c:txPr>
              <a:bodyPr/>
              <a:lstStyle/>
              <a:p>
                <a:pPr>
                  <a:defRPr sz="1400" b="1">
                    <a:solidFill>
                      <a:schemeClr val="tx1"/>
                    </a:solidFill>
                  </a:defRPr>
                </a:pPr>
                <a:endParaRPr lang="fr-FR"/>
              </a:p>
            </c:txPr>
            <c:dLblPos val="b"/>
            <c:showVal val="1"/>
          </c:dLbls>
          <c:cat>
            <c:numRef>
              <c:f>Feuil1!$B$50:$B$67</c:f>
              <c:numCache>
                <c:formatCode>General</c:formatCode>
                <c:ptCount val="18"/>
                <c:pt idx="0">
                  <c:v>1990</c:v>
                </c:pt>
                <c:pt idx="1">
                  <c:v>1991</c:v>
                </c:pt>
                <c:pt idx="2">
                  <c:v>1992</c:v>
                </c:pt>
                <c:pt idx="3">
                  <c:v>1993</c:v>
                </c:pt>
                <c:pt idx="4">
                  <c:v>1994</c:v>
                </c:pt>
                <c:pt idx="5">
                  <c:v>1995</c:v>
                </c:pt>
                <c:pt idx="6">
                  <c:v>1996</c:v>
                </c:pt>
                <c:pt idx="7">
                  <c:v>1997</c:v>
                </c:pt>
                <c:pt idx="8">
                  <c:v>1998</c:v>
                </c:pt>
                <c:pt idx="9">
                  <c:v>1999</c:v>
                </c:pt>
                <c:pt idx="10">
                  <c:v>2000</c:v>
                </c:pt>
                <c:pt idx="11">
                  <c:v>2001</c:v>
                </c:pt>
                <c:pt idx="12">
                  <c:v>2002</c:v>
                </c:pt>
                <c:pt idx="13">
                  <c:v>2003</c:v>
                </c:pt>
                <c:pt idx="14">
                  <c:v>2004</c:v>
                </c:pt>
                <c:pt idx="15">
                  <c:v>2005</c:v>
                </c:pt>
                <c:pt idx="16">
                  <c:v>2006</c:v>
                </c:pt>
                <c:pt idx="17">
                  <c:v>2007</c:v>
                </c:pt>
              </c:numCache>
            </c:numRef>
          </c:cat>
          <c:val>
            <c:numRef>
              <c:f>Feuil1!$D$50:$D$67</c:f>
              <c:numCache>
                <c:formatCode>General</c:formatCode>
                <c:ptCount val="18"/>
                <c:pt idx="0">
                  <c:v>89.8</c:v>
                </c:pt>
                <c:pt idx="1">
                  <c:v>93.3</c:v>
                </c:pt>
                <c:pt idx="2">
                  <c:v>81.5</c:v>
                </c:pt>
                <c:pt idx="3">
                  <c:v>98.4</c:v>
                </c:pt>
                <c:pt idx="4">
                  <c:v>89</c:v>
                </c:pt>
                <c:pt idx="5">
                  <c:v>127.6</c:v>
                </c:pt>
                <c:pt idx="6">
                  <c:v>106.7</c:v>
                </c:pt>
                <c:pt idx="7">
                  <c:v>95.7</c:v>
                </c:pt>
                <c:pt idx="8">
                  <c:v>76.400000000000006</c:v>
                </c:pt>
                <c:pt idx="9">
                  <c:v>71.7</c:v>
                </c:pt>
                <c:pt idx="10">
                  <c:v>72.8</c:v>
                </c:pt>
                <c:pt idx="11">
                  <c:v>77.599999999999994</c:v>
                </c:pt>
                <c:pt idx="12">
                  <c:v>91.3</c:v>
                </c:pt>
                <c:pt idx="13">
                  <c:v>95.3</c:v>
                </c:pt>
                <c:pt idx="14">
                  <c:v>81.099999999999994</c:v>
                </c:pt>
                <c:pt idx="15">
                  <c:v>78.7</c:v>
                </c:pt>
                <c:pt idx="16">
                  <c:v>119.7</c:v>
                </c:pt>
                <c:pt idx="17">
                  <c:v>165.4</c:v>
                </c:pt>
              </c:numCache>
            </c:numRef>
          </c:val>
        </c:ser>
        <c:marker val="1"/>
        <c:axId val="224712576"/>
        <c:axId val="224710656"/>
      </c:lineChart>
      <c:catAx>
        <c:axId val="224657792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1400" b="1"/>
            </a:pPr>
            <a:endParaRPr lang="fr-FR"/>
          </a:p>
        </c:txPr>
        <c:crossAx val="224659328"/>
        <c:crosses val="autoZero"/>
        <c:auto val="1"/>
        <c:lblAlgn val="ctr"/>
        <c:lblOffset val="100"/>
      </c:catAx>
      <c:valAx>
        <c:axId val="224659328"/>
        <c:scaling>
          <c:orientation val="minMax"/>
        </c:scaling>
        <c:axPos val="l"/>
        <c:majorGridlines/>
        <c:title>
          <c:tx>
            <c:rich>
              <a:bodyPr rot="-5400000" vert="horz"/>
              <a:lstStyle/>
              <a:p>
                <a:pPr>
                  <a:defRPr sz="1400"/>
                </a:pPr>
                <a:r>
                  <a:rPr lang="fr-FR" sz="1400" dirty="0" smtClean="0"/>
                  <a:t>Stock final en millions de tonnes</a:t>
                </a:r>
                <a:endParaRPr lang="fr-FR" sz="1400" dirty="0"/>
              </a:p>
            </c:rich>
          </c:tx>
          <c:layout/>
        </c:title>
        <c:numFmt formatCode="General" sourceLinked="1"/>
        <c:tickLblPos val="nextTo"/>
        <c:txPr>
          <a:bodyPr/>
          <a:lstStyle/>
          <a:p>
            <a:pPr>
              <a:defRPr sz="1400" b="1"/>
            </a:pPr>
            <a:endParaRPr lang="fr-FR"/>
          </a:p>
        </c:txPr>
        <c:crossAx val="224657792"/>
        <c:crosses val="autoZero"/>
        <c:crossBetween val="between"/>
      </c:valAx>
      <c:valAx>
        <c:axId val="224710656"/>
        <c:scaling>
          <c:orientation val="minMax"/>
        </c:scaling>
        <c:axPos val="r"/>
        <c:title>
          <c:tx>
            <c:rich>
              <a:bodyPr rot="-5400000" vert="horz"/>
              <a:lstStyle/>
              <a:p>
                <a:pPr>
                  <a:defRPr sz="1400"/>
                </a:pPr>
                <a:r>
                  <a:rPr lang="fr-FR" sz="1400" dirty="0" smtClean="0"/>
                  <a:t>Prix au producteur en dollars par tonne</a:t>
                </a:r>
                <a:endParaRPr lang="fr-FR" sz="1400" dirty="0"/>
              </a:p>
            </c:rich>
          </c:tx>
          <c:layout/>
        </c:title>
        <c:numFmt formatCode="General" sourceLinked="1"/>
        <c:tickLblPos val="nextTo"/>
        <c:txPr>
          <a:bodyPr/>
          <a:lstStyle/>
          <a:p>
            <a:pPr>
              <a:defRPr sz="1400" b="1"/>
            </a:pPr>
            <a:endParaRPr lang="fr-FR"/>
          </a:p>
        </c:txPr>
        <c:crossAx val="224712576"/>
        <c:crosses val="max"/>
        <c:crossBetween val="between"/>
      </c:valAx>
      <c:catAx>
        <c:axId val="224712576"/>
        <c:scaling>
          <c:orientation val="minMax"/>
        </c:scaling>
        <c:delete val="1"/>
        <c:axPos val="b"/>
        <c:numFmt formatCode="General" sourceLinked="1"/>
        <c:tickLblPos val="nextTo"/>
        <c:crossAx val="224710656"/>
        <c:crosses val="autoZero"/>
        <c:auto val="1"/>
        <c:lblAlgn val="ctr"/>
        <c:lblOffset val="100"/>
      </c:catAx>
    </c:plotArea>
    <c:legend>
      <c:legendPos val="t"/>
      <c:layout>
        <c:manualLayout>
          <c:xMode val="edge"/>
          <c:yMode val="edge"/>
          <c:x val="0.37574442257217849"/>
          <c:y val="0.16371976272582944"/>
          <c:w val="0.25706660104987411"/>
          <c:h val="5.4222427460845934E-2"/>
        </c:manualLayout>
      </c:layout>
      <c:spPr>
        <a:ln>
          <a:solidFill>
            <a:schemeClr val="tx1"/>
          </a:solidFill>
        </a:ln>
      </c:spPr>
      <c:txPr>
        <a:bodyPr/>
        <a:lstStyle/>
        <a:p>
          <a:pPr>
            <a:defRPr sz="1800" b="1"/>
          </a:pPr>
          <a:endParaRPr lang="fr-FR"/>
        </a:p>
      </c:txPr>
    </c:legend>
    <c:plotVisOnly val="1"/>
    <c:dispBlanksAs val="gap"/>
  </c:chart>
  <c:externalData r:id="rId1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0.25</cdr:x>
      <cdr:y>0.15625</cdr:y>
    </cdr:from>
    <cdr:to>
      <cdr:x>0.35</cdr:x>
      <cdr:y>0.28958</cdr:y>
    </cdr:to>
    <cdr:sp macro="" textlink="">
      <cdr:nvSpPr>
        <cdr:cNvPr id="2" name="ZoneTexte 1"/>
        <cdr:cNvSpPr txBox="1"/>
      </cdr:nvSpPr>
      <cdr:spPr>
        <a:xfrm xmlns:a="http://schemas.openxmlformats.org/drawingml/2006/main">
          <a:off x="2285984" y="1071546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r>
            <a:rPr lang="fr-FR" sz="2000" b="1" dirty="0" smtClean="0"/>
            <a:t>[(Exportations+importations)/2]/PIB</a:t>
          </a:r>
          <a:endParaRPr lang="fr-FR" sz="2000" b="1" dirty="0"/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D69F19-D306-4F07-A7B2-510DBD03B227}" type="datetimeFigureOut">
              <a:rPr lang="fr-FR" smtClean="0"/>
              <a:pPr/>
              <a:t>29/03/2009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66FD0F6-751A-46DD-B63B-AAC7AE135639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805EE-E782-4A88-932D-C7FDE711C51E}" type="datetimeFigureOut">
              <a:rPr lang="fr-FR" smtClean="0"/>
              <a:pPr/>
              <a:t>29/03/2009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23D1C-A33C-4D26-9C60-ADC5AB6BCB7F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805EE-E782-4A88-932D-C7FDE711C51E}" type="datetimeFigureOut">
              <a:rPr lang="fr-FR" smtClean="0"/>
              <a:pPr/>
              <a:t>29/03/2009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23D1C-A33C-4D26-9C60-ADC5AB6BCB7F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805EE-E782-4A88-932D-C7FDE711C51E}" type="datetimeFigureOut">
              <a:rPr lang="fr-FR" smtClean="0"/>
              <a:pPr/>
              <a:t>29/03/2009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23D1C-A33C-4D26-9C60-ADC5AB6BCB7F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805EE-E782-4A88-932D-C7FDE711C51E}" type="datetimeFigureOut">
              <a:rPr lang="fr-FR" smtClean="0"/>
              <a:pPr/>
              <a:t>29/03/2009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23D1C-A33C-4D26-9C60-ADC5AB6BCB7F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805EE-E782-4A88-932D-C7FDE711C51E}" type="datetimeFigureOut">
              <a:rPr lang="fr-FR" smtClean="0"/>
              <a:pPr/>
              <a:t>29/03/2009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23D1C-A33C-4D26-9C60-ADC5AB6BCB7F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805EE-E782-4A88-932D-C7FDE711C51E}" type="datetimeFigureOut">
              <a:rPr lang="fr-FR" smtClean="0"/>
              <a:pPr/>
              <a:t>29/03/2009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23D1C-A33C-4D26-9C60-ADC5AB6BCB7F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805EE-E782-4A88-932D-C7FDE711C51E}" type="datetimeFigureOut">
              <a:rPr lang="fr-FR" smtClean="0"/>
              <a:pPr/>
              <a:t>29/03/2009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23D1C-A33C-4D26-9C60-ADC5AB6BCB7F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805EE-E782-4A88-932D-C7FDE711C51E}" type="datetimeFigureOut">
              <a:rPr lang="fr-FR" smtClean="0"/>
              <a:pPr/>
              <a:t>29/03/2009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23D1C-A33C-4D26-9C60-ADC5AB6BCB7F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805EE-E782-4A88-932D-C7FDE711C51E}" type="datetimeFigureOut">
              <a:rPr lang="fr-FR" smtClean="0"/>
              <a:pPr/>
              <a:t>29/03/2009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23D1C-A33C-4D26-9C60-ADC5AB6BCB7F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805EE-E782-4A88-932D-C7FDE711C51E}" type="datetimeFigureOut">
              <a:rPr lang="fr-FR" smtClean="0"/>
              <a:pPr/>
              <a:t>29/03/2009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23D1C-A33C-4D26-9C60-ADC5AB6BCB7F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805EE-E782-4A88-932D-C7FDE711C51E}" type="datetimeFigureOut">
              <a:rPr lang="fr-FR" smtClean="0"/>
              <a:pPr/>
              <a:t>29/03/2009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23D1C-A33C-4D26-9C60-ADC5AB6BCB7F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1805EE-E782-4A88-932D-C7FDE711C51E}" type="datetimeFigureOut">
              <a:rPr lang="fr-FR" smtClean="0"/>
              <a:pPr/>
              <a:t>29/03/2009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623D1C-A33C-4D26-9C60-ADC5AB6BCB7F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://usda.mannlib.cornell.edu/MannUsda/viewDocumentInfo.do?documentID=1194" TargetMode="External"/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http://usda.mannlib.cornell.edu/MannUsda/viewDocumentInfo.do?documentID=1194" TargetMode="External"/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hyperlink" Target="http://usda.mannlib.cornell.edu/MannUsda/viewDocumentInfo.do?documentID=1194" TargetMode="External"/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rs.usda.gov/Data/Feedgrains/StandardReports/YBtable4.htm" TargetMode="External"/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1.xml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2.xml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emf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7.xml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hyperlink" Target="mailto:jacques.berthelot4@wanadoo.fr" TargetMode="External"/><Relationship Id="rId2" Type="http://schemas.openxmlformats.org/officeDocument/2006/relationships/hyperlink" Target="http://solidarite.asso.fr/" TargetMode="Externa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3071802" y="1142984"/>
            <a:ext cx="3093283" cy="5847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sz="3200" b="1" dirty="0" smtClean="0">
                <a:solidFill>
                  <a:srgbClr val="0000FF"/>
                </a:solidFill>
              </a:rPr>
              <a:t>ALIMEN ‘ TERRES</a:t>
            </a:r>
            <a:endParaRPr lang="fr-FR" sz="3200" b="1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901869" y="2637534"/>
            <a:ext cx="7384907" cy="1077218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 </a:t>
            </a:r>
            <a:r>
              <a:rPr lang="fr-FR" sz="3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crise </a:t>
            </a:r>
            <a:r>
              <a:rPr lang="fr-FR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du système alimentaire mondial : </a:t>
            </a:r>
          </a:p>
          <a:p>
            <a:pPr algn="ctr"/>
            <a:r>
              <a:rPr lang="fr-FR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enjeux et défis au Nord comme au Sud </a:t>
            </a:r>
            <a:endParaRPr lang="fr-FR" sz="32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ZoneTexte 5"/>
          <p:cNvSpPr txBox="1"/>
          <p:nvPr/>
        </p:nvSpPr>
        <p:spPr>
          <a:xfrm>
            <a:off x="500034" y="71414"/>
            <a:ext cx="842038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2400" b="1" dirty="0" smtClean="0">
                <a:solidFill>
                  <a:srgbClr val="006600"/>
                </a:solidFill>
                <a:latin typeface="+mj-lt"/>
              </a:rPr>
              <a:t>Lycée agricole du </a:t>
            </a:r>
            <a:r>
              <a:rPr lang="fr-FR" sz="2400" b="1" dirty="0" err="1" smtClean="0">
                <a:solidFill>
                  <a:srgbClr val="006600"/>
                </a:solidFill>
                <a:latin typeface="+mj-lt"/>
              </a:rPr>
              <a:t>Chesnoy</a:t>
            </a:r>
            <a:r>
              <a:rPr lang="fr-FR" sz="2400" b="1" dirty="0" smtClean="0">
                <a:solidFill>
                  <a:srgbClr val="006600"/>
                </a:solidFill>
                <a:latin typeface="+mj-lt"/>
              </a:rPr>
              <a:t>, Les amis du Monde diplomatique</a:t>
            </a:r>
          </a:p>
          <a:p>
            <a:pPr algn="ctr"/>
            <a:r>
              <a:rPr lang="fr-FR" sz="2400" b="1" dirty="0" smtClean="0">
                <a:solidFill>
                  <a:srgbClr val="006600"/>
                </a:solidFill>
                <a:latin typeface="+mj-lt"/>
              </a:rPr>
              <a:t> du Gâtinais, AMAPP du Gâtinais, Slow Food, Artisans du monde </a:t>
            </a:r>
            <a:endParaRPr lang="fr-FR" sz="2400" b="1" dirty="0">
              <a:solidFill>
                <a:srgbClr val="006600"/>
              </a:solidFill>
              <a:latin typeface="+mj-lt"/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3143240" y="3916924"/>
            <a:ext cx="29085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smtClean="0"/>
              <a:t>Jacques Berthelot, Solidarité</a:t>
            </a:r>
            <a:endParaRPr lang="fr-FR" b="1" dirty="0"/>
          </a:p>
        </p:txBody>
      </p:sp>
      <p:sp>
        <p:nvSpPr>
          <p:cNvPr id="8" name="ZoneTexte 7"/>
          <p:cNvSpPr txBox="1"/>
          <p:nvPr/>
        </p:nvSpPr>
        <p:spPr>
          <a:xfrm>
            <a:off x="2474637" y="1916660"/>
            <a:ext cx="43833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smtClean="0"/>
              <a:t>Lycée agricole du </a:t>
            </a:r>
            <a:r>
              <a:rPr lang="fr-FR" b="1" dirty="0" err="1" smtClean="0"/>
              <a:t>Chesnoy</a:t>
            </a:r>
            <a:r>
              <a:rPr lang="fr-FR" b="1" dirty="0" smtClean="0"/>
              <a:t>, le 27 mars 2009</a:t>
            </a:r>
            <a:endParaRPr lang="fr-FR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ZoneTexte 6"/>
          <p:cNvSpPr txBox="1"/>
          <p:nvPr/>
        </p:nvSpPr>
        <p:spPr>
          <a:xfrm>
            <a:off x="1143000" y="117475"/>
            <a:ext cx="6924675" cy="954088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L'adhésion des PED à l'OMC a aggravé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leur déficit agricole et alimentaire</a:t>
            </a:r>
          </a:p>
        </p:txBody>
      </p:sp>
      <p:sp>
        <p:nvSpPr>
          <p:cNvPr id="8" name="ZoneTexte 2"/>
          <p:cNvSpPr txBox="1">
            <a:spLocks noChangeArrowheads="1"/>
          </p:cNvSpPr>
          <p:nvPr/>
        </p:nvSpPr>
        <p:spPr bwMode="auto">
          <a:xfrm>
            <a:off x="1185886" y="2526565"/>
            <a:ext cx="6743700" cy="83099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sz="2400" b="1" dirty="0" smtClean="0">
                <a:solidFill>
                  <a:srgbClr val="006600"/>
                </a:solidFill>
                <a:latin typeface="Calibri" pitchFamily="34" charset="0"/>
                <a:cs typeface="Arial" charset="0"/>
              </a:rPr>
              <a:t>Echanges </a:t>
            </a:r>
            <a:r>
              <a:rPr lang="fr-FR" sz="2400" b="1" dirty="0">
                <a:solidFill>
                  <a:srgbClr val="006600"/>
                </a:solidFill>
                <a:latin typeface="Calibri" pitchFamily="34" charset="0"/>
                <a:cs typeface="Arial" charset="0"/>
              </a:rPr>
              <a:t>agricoles des PED en déficit depuis </a:t>
            </a:r>
            <a:r>
              <a:rPr lang="fr-FR" sz="2400" b="1" dirty="0" smtClean="0">
                <a:solidFill>
                  <a:srgbClr val="006600"/>
                </a:solidFill>
                <a:latin typeface="Calibri" pitchFamily="34" charset="0"/>
                <a:cs typeface="Arial" charset="0"/>
              </a:rPr>
              <a:t>1972</a:t>
            </a:r>
          </a:p>
          <a:p>
            <a:pPr algn="ctr"/>
            <a:r>
              <a:rPr lang="fr-FR" sz="2400" b="1" dirty="0" smtClean="0">
                <a:solidFill>
                  <a:srgbClr val="006600"/>
                </a:solidFill>
                <a:latin typeface="Calibri" pitchFamily="34" charset="0"/>
                <a:cs typeface="Arial" charset="0"/>
              </a:rPr>
              <a:t>à </a:t>
            </a:r>
            <a:r>
              <a:rPr lang="fr-FR" sz="2400" b="1" dirty="0">
                <a:solidFill>
                  <a:srgbClr val="006600"/>
                </a:solidFill>
                <a:latin typeface="Calibri" pitchFamily="34" charset="0"/>
                <a:cs typeface="Arial" charset="0"/>
              </a:rPr>
              <a:t>49 Md$ en 2004. </a:t>
            </a:r>
          </a:p>
        </p:txBody>
      </p:sp>
      <p:sp>
        <p:nvSpPr>
          <p:cNvPr id="9" name="ZoneTexte 5"/>
          <p:cNvSpPr txBox="1">
            <a:spLocks noChangeArrowheads="1"/>
          </p:cNvSpPr>
          <p:nvPr/>
        </p:nvSpPr>
        <p:spPr bwMode="auto">
          <a:xfrm>
            <a:off x="857250" y="3929063"/>
            <a:ext cx="7245350" cy="83099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sz="2400" b="1" dirty="0" smtClean="0">
                <a:solidFill>
                  <a:srgbClr val="0000FF"/>
                </a:solidFill>
                <a:latin typeface="Calibri" pitchFamily="34" charset="0"/>
                <a:cs typeface="Arial" charset="0"/>
              </a:rPr>
              <a:t>Echanges </a:t>
            </a:r>
            <a:r>
              <a:rPr lang="fr-FR" sz="2400" b="1" dirty="0">
                <a:solidFill>
                  <a:srgbClr val="0000FF"/>
                </a:solidFill>
                <a:latin typeface="Calibri" pitchFamily="34" charset="0"/>
                <a:cs typeface="Arial" charset="0"/>
              </a:rPr>
              <a:t>alimentaires des PED en déficit depuis 1972 </a:t>
            </a:r>
          </a:p>
          <a:p>
            <a:pPr algn="ctr"/>
            <a:r>
              <a:rPr lang="fr-FR" sz="2400" b="1" dirty="0" smtClean="0">
                <a:solidFill>
                  <a:srgbClr val="0000FF"/>
                </a:solidFill>
                <a:latin typeface="Calibri" pitchFamily="34" charset="0"/>
                <a:cs typeface="Arial" charset="0"/>
              </a:rPr>
              <a:t>à </a:t>
            </a:r>
            <a:r>
              <a:rPr lang="fr-FR" sz="2400" b="1" dirty="0">
                <a:solidFill>
                  <a:srgbClr val="0000FF"/>
                </a:solidFill>
                <a:latin typeface="Calibri" pitchFamily="34" charset="0"/>
                <a:cs typeface="Arial" charset="0"/>
              </a:rPr>
              <a:t>29 Md$ en 2004. </a:t>
            </a:r>
          </a:p>
        </p:txBody>
      </p:sp>
      <p:sp>
        <p:nvSpPr>
          <p:cNvPr id="10" name="ZoneTexte 9"/>
          <p:cNvSpPr txBox="1"/>
          <p:nvPr/>
        </p:nvSpPr>
        <p:spPr>
          <a:xfrm>
            <a:off x="2234394" y="1571612"/>
            <a:ext cx="4766498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sz="2400" b="1" dirty="0" smtClean="0">
                <a:solidFill>
                  <a:srgbClr val="0000FF"/>
                </a:solidFill>
                <a:latin typeface="Calibri" pitchFamily="34" charset="0"/>
                <a:cs typeface="Arial" charset="0"/>
              </a:rPr>
              <a:t>Sans Brésil, Argentine et Thaïlande :</a:t>
            </a:r>
            <a:endParaRPr lang="fr-FR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Graphique 1"/>
          <p:cNvGraphicFramePr>
            <a:graphicFrameLocks/>
          </p:cNvGraphicFramePr>
          <p:nvPr/>
        </p:nvGraphicFramePr>
        <p:xfrm>
          <a:off x="0" y="142852"/>
          <a:ext cx="9144000" cy="650085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ZoneTexte 6"/>
          <p:cNvSpPr txBox="1"/>
          <p:nvPr/>
        </p:nvSpPr>
        <p:spPr>
          <a:xfrm>
            <a:off x="285749" y="117439"/>
            <a:ext cx="8643969" cy="954107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 sz="2000" b="1" i="0" u="none" strike="noStrike" kern="1200" baseline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pPr>
            <a:r>
              <a:rPr lang="fr-FR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Hausse de 22% de population d'AO de 1995 (222 M) à </a:t>
            </a:r>
            <a:r>
              <a:rPr lang="fr-FR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2006 </a:t>
            </a:r>
            <a:r>
              <a:rPr lang="fr-FR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(271 M), de 132% des importations alimentaires</a:t>
            </a:r>
            <a:endParaRPr lang="fr-FR" sz="28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8" name="ZoneTexte 5"/>
          <p:cNvSpPr txBox="1">
            <a:spLocks noChangeArrowheads="1"/>
          </p:cNvSpPr>
          <p:nvPr/>
        </p:nvSpPr>
        <p:spPr bwMode="auto">
          <a:xfrm>
            <a:off x="500034" y="4026763"/>
            <a:ext cx="7813682" cy="83099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fr-FR" sz="2400" b="1" dirty="0" smtClean="0">
                <a:solidFill>
                  <a:srgbClr val="006600"/>
                </a:solidFill>
                <a:latin typeface="Calibri" pitchFamily="34" charset="0"/>
              </a:rPr>
              <a:t>Si hausse au même rythme des importations/tête</a:t>
            </a:r>
          </a:p>
          <a:p>
            <a:pPr algn="ctr"/>
            <a:r>
              <a:rPr lang="fr-FR" sz="2400" b="1" dirty="0" smtClean="0">
                <a:solidFill>
                  <a:srgbClr val="006600"/>
                </a:solidFill>
                <a:latin typeface="Calibri" pitchFamily="34" charset="0"/>
              </a:rPr>
              <a:t>les importations seraient de 221 Md$ en 2050, </a:t>
            </a:r>
            <a:r>
              <a:rPr lang="fr-FR" sz="2400" b="1" dirty="0" err="1" smtClean="0">
                <a:solidFill>
                  <a:srgbClr val="006600"/>
                </a:solidFill>
                <a:latin typeface="Calibri" pitchFamily="34" charset="0"/>
              </a:rPr>
              <a:t>imposssible</a:t>
            </a:r>
            <a:r>
              <a:rPr lang="fr-FR" sz="2400" b="1" dirty="0" smtClean="0">
                <a:solidFill>
                  <a:srgbClr val="006600"/>
                </a:solidFill>
                <a:latin typeface="Calibri" pitchFamily="34" charset="0"/>
              </a:rPr>
              <a:t>!</a:t>
            </a:r>
          </a:p>
        </p:txBody>
      </p:sp>
      <p:sp>
        <p:nvSpPr>
          <p:cNvPr id="9" name="ZoneTexte 5"/>
          <p:cNvSpPr txBox="1">
            <a:spLocks noChangeArrowheads="1"/>
          </p:cNvSpPr>
          <p:nvPr/>
        </p:nvSpPr>
        <p:spPr bwMode="auto">
          <a:xfrm>
            <a:off x="1071538" y="2026499"/>
            <a:ext cx="6813550" cy="83099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sz="2400" b="1" dirty="0" smtClean="0">
                <a:solidFill>
                  <a:srgbClr val="0000FF"/>
                </a:solidFill>
                <a:latin typeface="Calibri" pitchFamily="34" charset="0"/>
              </a:rPr>
              <a:t>Importations alimentaires : 3,2 Md$ en 1995 </a:t>
            </a:r>
          </a:p>
          <a:p>
            <a:pPr algn="ctr"/>
            <a:r>
              <a:rPr lang="fr-FR" sz="2400" b="1" dirty="0" smtClean="0">
                <a:solidFill>
                  <a:srgbClr val="0000FF"/>
                </a:solidFill>
                <a:latin typeface="Calibri" pitchFamily="34" charset="0"/>
              </a:rPr>
              <a:t>et 7,4 </a:t>
            </a:r>
            <a:r>
              <a:rPr lang="fr-FR" sz="2400" b="1" dirty="0">
                <a:solidFill>
                  <a:srgbClr val="0000FF"/>
                </a:solidFill>
                <a:latin typeface="Calibri" pitchFamily="34" charset="0"/>
              </a:rPr>
              <a:t>Md$ en 2006 </a:t>
            </a:r>
            <a:r>
              <a:rPr lang="fr-FR" sz="2400" b="1" dirty="0" smtClean="0">
                <a:solidFill>
                  <a:srgbClr val="0000FF"/>
                </a:solidFill>
                <a:latin typeface="Calibri" pitchFamily="34" charset="0"/>
              </a:rPr>
              <a:t>: +6%/an/tête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Graphique 1"/>
          <p:cNvGraphicFramePr/>
          <p:nvPr/>
        </p:nvGraphicFramePr>
        <p:xfrm>
          <a:off x="0" y="0"/>
          <a:ext cx="9001156" cy="67151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oneTexte 1"/>
          <p:cNvSpPr txBox="1">
            <a:spLocks noChangeArrowheads="1"/>
          </p:cNvSpPr>
          <p:nvPr/>
        </p:nvSpPr>
        <p:spPr bwMode="auto">
          <a:xfrm>
            <a:off x="1285875" y="1071563"/>
            <a:ext cx="6536662" cy="156966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fr-FR" sz="2400" b="1" dirty="0">
                <a:solidFill>
                  <a:srgbClr val="0000FF"/>
                </a:solidFill>
                <a:latin typeface="Calibri" pitchFamily="34" charset="0"/>
              </a:rPr>
              <a:t>Sur 1995-2005 :</a:t>
            </a:r>
          </a:p>
          <a:p>
            <a:pPr algn="ctr"/>
            <a:r>
              <a:rPr lang="fr-FR" sz="2400" b="1" dirty="0">
                <a:solidFill>
                  <a:srgbClr val="0000FF"/>
                </a:solidFill>
                <a:latin typeface="Calibri" pitchFamily="34" charset="0"/>
              </a:rPr>
              <a:t>importations de blé d'AO en hausse de 11%/an, </a:t>
            </a:r>
          </a:p>
          <a:p>
            <a:pPr algn="ctr"/>
            <a:r>
              <a:rPr lang="fr-FR" sz="2400" b="1" dirty="0">
                <a:solidFill>
                  <a:srgbClr val="0000FF"/>
                </a:solidFill>
                <a:latin typeface="Calibri" pitchFamily="34" charset="0"/>
              </a:rPr>
              <a:t>population en hausse de 2,6%/an </a:t>
            </a:r>
          </a:p>
          <a:p>
            <a:pPr algn="ctr"/>
            <a:r>
              <a:rPr lang="fr-FR" sz="2400" b="1" dirty="0" smtClean="0">
                <a:solidFill>
                  <a:srgbClr val="0000FF"/>
                </a:solidFill>
                <a:latin typeface="Calibri" pitchFamily="34" charset="0"/>
              </a:rPr>
              <a:t>consommation/tête en hausse de </a:t>
            </a:r>
            <a:r>
              <a:rPr lang="fr-FR" sz="2400" b="1" dirty="0">
                <a:solidFill>
                  <a:srgbClr val="0000FF"/>
                </a:solidFill>
                <a:latin typeface="Calibri" pitchFamily="34" charset="0"/>
              </a:rPr>
              <a:t>8,1%/an (18 kg)</a:t>
            </a:r>
          </a:p>
        </p:txBody>
      </p:sp>
      <p:sp>
        <p:nvSpPr>
          <p:cNvPr id="7" name="ZoneTexte 2"/>
          <p:cNvSpPr txBox="1">
            <a:spLocks noChangeArrowheads="1"/>
          </p:cNvSpPr>
          <p:nvPr/>
        </p:nvSpPr>
        <p:spPr bwMode="auto">
          <a:xfrm>
            <a:off x="744538" y="3300420"/>
            <a:ext cx="7470775" cy="12001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fr-FR" sz="2400" b="1" dirty="0">
                <a:solidFill>
                  <a:srgbClr val="006600"/>
                </a:solidFill>
                <a:latin typeface="Calibri" pitchFamily="34" charset="0"/>
              </a:rPr>
              <a:t>Avec 419 M habitants en 2025 et 616 M en 2050, </a:t>
            </a:r>
          </a:p>
          <a:p>
            <a:pPr algn="ctr"/>
            <a:r>
              <a:rPr lang="fr-FR" sz="2400" b="1" dirty="0">
                <a:solidFill>
                  <a:srgbClr val="006600"/>
                </a:solidFill>
                <a:latin typeface="Calibri" pitchFamily="34" charset="0"/>
              </a:rPr>
              <a:t>consommation/tête de 78 kg en 2025 et 234 kg en 2050</a:t>
            </a:r>
          </a:p>
          <a:p>
            <a:pPr algn="ctr"/>
            <a:r>
              <a:rPr lang="fr-FR" sz="2400" b="1" dirty="0">
                <a:solidFill>
                  <a:srgbClr val="006600"/>
                </a:solidFill>
                <a:latin typeface="Calibri" pitchFamily="34" charset="0"/>
              </a:rPr>
              <a:t>et importations de 33 Mt </a:t>
            </a:r>
            <a:r>
              <a:rPr lang="fr-FR" sz="2400" b="1" dirty="0" smtClean="0">
                <a:solidFill>
                  <a:srgbClr val="006600"/>
                </a:solidFill>
                <a:latin typeface="Calibri" pitchFamily="34" charset="0"/>
              </a:rPr>
              <a:t>en </a:t>
            </a:r>
            <a:r>
              <a:rPr lang="fr-FR" sz="2400" b="1" dirty="0">
                <a:solidFill>
                  <a:srgbClr val="006600"/>
                </a:solidFill>
                <a:latin typeface="Calibri" pitchFamily="34" charset="0"/>
              </a:rPr>
              <a:t>2025 et 144 Mt en 2050! </a:t>
            </a:r>
          </a:p>
        </p:txBody>
      </p:sp>
      <p:sp>
        <p:nvSpPr>
          <p:cNvPr id="8" name="ZoneTexte 3"/>
          <p:cNvSpPr txBox="1">
            <a:spLocks noChangeArrowheads="1"/>
          </p:cNvSpPr>
          <p:nvPr/>
        </p:nvSpPr>
        <p:spPr bwMode="auto">
          <a:xfrm>
            <a:off x="1746250" y="5143500"/>
            <a:ext cx="5254625" cy="46196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fr-FR" sz="2400" b="1">
                <a:solidFill>
                  <a:srgbClr val="0000FF"/>
                </a:solidFill>
                <a:latin typeface="Calibri" pitchFamily="34" charset="0"/>
              </a:rPr>
              <a:t>Impossible car pas les moyens de payer</a:t>
            </a:r>
          </a:p>
        </p:txBody>
      </p:sp>
      <p:sp>
        <p:nvSpPr>
          <p:cNvPr id="9" name="ZoneTexte 8"/>
          <p:cNvSpPr txBox="1"/>
          <p:nvPr/>
        </p:nvSpPr>
        <p:spPr>
          <a:xfrm>
            <a:off x="214313" y="190500"/>
            <a:ext cx="8786812" cy="523875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Les importations de blé d'AO augmentent de 11% par an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Graphique 1"/>
          <p:cNvGraphicFramePr/>
          <p:nvPr/>
        </p:nvGraphicFramePr>
        <p:xfrm>
          <a:off x="0" y="142852"/>
          <a:ext cx="9144000" cy="67151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ZoneTexte 3"/>
          <p:cNvSpPr txBox="1">
            <a:spLocks noChangeArrowheads="1"/>
          </p:cNvSpPr>
          <p:nvPr/>
        </p:nvSpPr>
        <p:spPr bwMode="auto">
          <a:xfrm>
            <a:off x="469900" y="6550025"/>
            <a:ext cx="1458913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 sz="1400" b="1">
                <a:latin typeface="Calibri" pitchFamily="34" charset="0"/>
              </a:rPr>
              <a:t>Source : FAOSTAT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ZoneTexte 2"/>
          <p:cNvSpPr txBox="1">
            <a:spLocks noChangeArrowheads="1"/>
          </p:cNvSpPr>
          <p:nvPr/>
        </p:nvSpPr>
        <p:spPr bwMode="auto">
          <a:xfrm>
            <a:off x="428625" y="71438"/>
            <a:ext cx="8286750" cy="461962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 La mesure de la flambée des prix et de l'éclatement de la bulle</a:t>
            </a:r>
          </a:p>
        </p:txBody>
      </p:sp>
      <p:sp>
        <p:nvSpPr>
          <p:cNvPr id="8" name="ZoneTexte 2"/>
          <p:cNvSpPr txBox="1">
            <a:spLocks noChangeArrowheads="1"/>
          </p:cNvSpPr>
          <p:nvPr/>
        </p:nvSpPr>
        <p:spPr bwMode="auto">
          <a:xfrm>
            <a:off x="1089533" y="1001713"/>
            <a:ext cx="7054367" cy="156966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fr-FR" sz="2400" b="1" dirty="0">
                <a:solidFill>
                  <a:srgbClr val="0000FF"/>
                </a:solidFill>
                <a:latin typeface="Calibri" pitchFamily="34" charset="0"/>
              </a:rPr>
              <a:t>Céréales et oléagineux : flambée </a:t>
            </a:r>
            <a:r>
              <a:rPr lang="fr-FR" sz="2400" b="1" dirty="0" smtClean="0">
                <a:solidFill>
                  <a:srgbClr val="0000FF"/>
                </a:solidFill>
                <a:latin typeface="Calibri" pitchFamily="34" charset="0"/>
              </a:rPr>
              <a:t>à </a:t>
            </a:r>
            <a:r>
              <a:rPr lang="fr-FR" sz="2400" b="1" dirty="0">
                <a:solidFill>
                  <a:srgbClr val="0000FF"/>
                </a:solidFill>
                <a:latin typeface="Calibri" pitchFamily="34" charset="0"/>
              </a:rPr>
              <a:t>partir de fin 2006, </a:t>
            </a:r>
          </a:p>
          <a:p>
            <a:pPr algn="ctr"/>
            <a:r>
              <a:rPr lang="fr-FR" sz="2400" b="1" dirty="0">
                <a:solidFill>
                  <a:srgbClr val="0000FF"/>
                </a:solidFill>
                <a:latin typeface="Calibri" pitchFamily="34" charset="0"/>
              </a:rPr>
              <a:t>plafond au printemps 2008 </a:t>
            </a:r>
          </a:p>
          <a:p>
            <a:pPr algn="ctr"/>
            <a:r>
              <a:rPr lang="fr-FR" sz="2400" b="1" dirty="0">
                <a:solidFill>
                  <a:srgbClr val="0000FF"/>
                </a:solidFill>
                <a:latin typeface="Calibri" pitchFamily="34" charset="0"/>
              </a:rPr>
              <a:t>chute jusque fin 2008</a:t>
            </a:r>
          </a:p>
          <a:p>
            <a:pPr algn="ctr"/>
            <a:r>
              <a:rPr lang="fr-FR" sz="2400" b="1" dirty="0">
                <a:solidFill>
                  <a:srgbClr val="0000FF"/>
                </a:solidFill>
                <a:latin typeface="Calibri" pitchFamily="34" charset="0"/>
              </a:rPr>
              <a:t>En moyenne </a:t>
            </a:r>
            <a:r>
              <a:rPr lang="fr-FR" sz="2400" b="1" dirty="0" smtClean="0">
                <a:solidFill>
                  <a:srgbClr val="0000FF"/>
                </a:solidFill>
                <a:latin typeface="Calibri" pitchFamily="34" charset="0"/>
              </a:rPr>
              <a:t>annuelle : </a:t>
            </a:r>
            <a:r>
              <a:rPr lang="fr-FR" sz="2400" b="1" dirty="0">
                <a:solidFill>
                  <a:srgbClr val="0000FF"/>
                </a:solidFill>
                <a:latin typeface="Calibri" pitchFamily="34" charset="0"/>
              </a:rPr>
              <a:t>forte hausse </a:t>
            </a:r>
            <a:r>
              <a:rPr lang="fr-FR" sz="2400" b="1" dirty="0" smtClean="0">
                <a:solidFill>
                  <a:srgbClr val="0000FF"/>
                </a:solidFill>
                <a:latin typeface="Calibri" pitchFamily="34" charset="0"/>
              </a:rPr>
              <a:t>de </a:t>
            </a:r>
            <a:r>
              <a:rPr lang="fr-FR" sz="2400" b="1" dirty="0">
                <a:solidFill>
                  <a:srgbClr val="0000FF"/>
                </a:solidFill>
                <a:latin typeface="Calibri" pitchFamily="34" charset="0"/>
              </a:rPr>
              <a:t>2006 à 2008 </a:t>
            </a:r>
          </a:p>
        </p:txBody>
      </p:sp>
      <p:sp>
        <p:nvSpPr>
          <p:cNvPr id="9" name="ZoneTexte 4"/>
          <p:cNvSpPr txBox="1">
            <a:spLocks noChangeArrowheads="1"/>
          </p:cNvSpPr>
          <p:nvPr/>
        </p:nvSpPr>
        <p:spPr bwMode="auto">
          <a:xfrm>
            <a:off x="1643063" y="3357563"/>
            <a:ext cx="5765800" cy="83026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fr-FR" sz="2400" b="1">
                <a:solidFill>
                  <a:srgbClr val="006600"/>
                </a:solidFill>
                <a:latin typeface="Calibri" pitchFamily="34" charset="0"/>
              </a:rPr>
              <a:t>Moindre hausse des prix des viandes </a:t>
            </a:r>
          </a:p>
          <a:p>
            <a:pPr algn="ctr"/>
            <a:r>
              <a:rPr lang="fr-FR" sz="2400" b="1">
                <a:solidFill>
                  <a:srgbClr val="006600"/>
                </a:solidFill>
                <a:latin typeface="Calibri" pitchFamily="34" charset="0"/>
              </a:rPr>
              <a:t>Effondrement des prix des produits laitiers </a:t>
            </a:r>
          </a:p>
        </p:txBody>
      </p:sp>
      <p:sp>
        <p:nvSpPr>
          <p:cNvPr id="10" name="ZoneTexte 5"/>
          <p:cNvSpPr txBox="1">
            <a:spLocks noChangeArrowheads="1"/>
          </p:cNvSpPr>
          <p:nvPr/>
        </p:nvSpPr>
        <p:spPr bwMode="auto">
          <a:xfrm>
            <a:off x="1976455" y="5143512"/>
            <a:ext cx="5095875" cy="83026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fr-FR" sz="2400" b="1">
                <a:solidFill>
                  <a:srgbClr val="0000FF"/>
                </a:solidFill>
                <a:latin typeface="Calibri" pitchFamily="34" charset="0"/>
              </a:rPr>
              <a:t>Moindre hausse des prix cacao et café </a:t>
            </a:r>
          </a:p>
          <a:p>
            <a:pPr algn="ctr"/>
            <a:r>
              <a:rPr lang="fr-FR" sz="2400" b="1">
                <a:solidFill>
                  <a:srgbClr val="0000FF"/>
                </a:solidFill>
                <a:latin typeface="Calibri" pitchFamily="34" charset="0"/>
              </a:rPr>
              <a:t>Effondrement des prix du coton.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445105" y="6572272"/>
            <a:ext cx="584140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b="1" dirty="0" smtClean="0"/>
              <a:t>Source : http://www.fao.org/worldfoodsituation/FoodPricesIndex/fr/</a:t>
            </a:r>
            <a:endParaRPr lang="fr-FR" sz="1400" b="1" dirty="0"/>
          </a:p>
        </p:txBody>
      </p:sp>
      <p:sp>
        <p:nvSpPr>
          <p:cNvPr id="5" name="ZoneTexte 2"/>
          <p:cNvSpPr txBox="1">
            <a:spLocks noChangeArrowheads="1"/>
          </p:cNvSpPr>
          <p:nvPr/>
        </p:nvSpPr>
        <p:spPr bwMode="auto">
          <a:xfrm>
            <a:off x="357158" y="71414"/>
            <a:ext cx="8286808" cy="461665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fr-FR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fr-FR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 mesure de la flambée </a:t>
            </a:r>
            <a:r>
              <a:rPr lang="fr-FR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des prix et </a:t>
            </a:r>
            <a:r>
              <a:rPr lang="fr-FR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 l'éclatement </a:t>
            </a:r>
            <a:r>
              <a:rPr lang="fr-FR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 la </a:t>
            </a:r>
            <a:r>
              <a:rPr lang="fr-FR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bulle</a:t>
            </a:r>
            <a:endParaRPr lang="fr-FR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" name="Image 5" descr="http://www.fao.org/fileadmin/templates/worldfood/images/home_graph_1_fr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571480"/>
            <a:ext cx="3643338" cy="60722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Image 6" descr="http://www.fao.org/fileadmin/templates/worldfood/images/home_graph_2_fr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57752" y="571480"/>
            <a:ext cx="3857652" cy="60007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ZoneTexte 8"/>
          <p:cNvSpPr txBox="1"/>
          <p:nvPr/>
        </p:nvSpPr>
        <p:spPr>
          <a:xfrm>
            <a:off x="1285875" y="117475"/>
            <a:ext cx="6500813" cy="954088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I – Les faux coupables : Chine et Inde,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et </a:t>
            </a:r>
            <a:r>
              <a:rPr lang="fr-FR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restrictions à l'exportation</a:t>
            </a:r>
            <a:endParaRPr lang="fr-FR" sz="2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642938" y="1241425"/>
            <a:ext cx="7643812" cy="460375"/>
          </a:xfrm>
          <a:prstGeom prst="rect">
            <a:avLst/>
          </a:prstGeom>
          <a:solidFill>
            <a:srgbClr val="0000FF"/>
          </a:solidFill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Echanges alimentaires excédentaires de Chine et Inde</a:t>
            </a:r>
          </a:p>
        </p:txBody>
      </p:sp>
      <p:sp>
        <p:nvSpPr>
          <p:cNvPr id="11" name="ZoneTexte 10"/>
          <p:cNvSpPr txBox="1"/>
          <p:nvPr/>
        </p:nvSpPr>
        <p:spPr>
          <a:xfrm>
            <a:off x="1428750" y="3429000"/>
            <a:ext cx="6286500" cy="461963"/>
          </a:xfrm>
          <a:prstGeom prst="rect">
            <a:avLst/>
          </a:prstGeom>
          <a:solidFill>
            <a:srgbClr val="0000FF"/>
          </a:solidFill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Chine et Inde exportatrices nettes de céréales</a:t>
            </a:r>
          </a:p>
        </p:txBody>
      </p:sp>
      <p:sp>
        <p:nvSpPr>
          <p:cNvPr id="12" name="ZoneTexte 11"/>
          <p:cNvSpPr txBox="1"/>
          <p:nvPr/>
        </p:nvSpPr>
        <p:spPr>
          <a:xfrm>
            <a:off x="1285875" y="4572000"/>
            <a:ext cx="6858000" cy="461963"/>
          </a:xfrm>
          <a:prstGeom prst="rect">
            <a:avLst/>
          </a:prstGeom>
          <a:solidFill>
            <a:srgbClr val="0000FF"/>
          </a:solidFill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Forte baisse des </a:t>
            </a:r>
            <a:r>
              <a:rPr lang="fr-FR" sz="24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agrocarburants</a:t>
            </a:r>
            <a:r>
              <a:rPr lang="fr-FR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 de Chine et Inde</a:t>
            </a:r>
          </a:p>
        </p:txBody>
      </p:sp>
      <p:sp>
        <p:nvSpPr>
          <p:cNvPr id="13" name="ZoneTexte 12"/>
          <p:cNvSpPr txBox="1"/>
          <p:nvPr/>
        </p:nvSpPr>
        <p:spPr>
          <a:xfrm>
            <a:off x="928688" y="5715000"/>
            <a:ext cx="7272337" cy="461963"/>
          </a:xfrm>
          <a:prstGeom prst="rect">
            <a:avLst/>
          </a:prstGeom>
          <a:solidFill>
            <a:srgbClr val="0000FF"/>
          </a:solidFill>
          <a:ln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Responsabilité contestable : restrictions à l'exportation</a:t>
            </a:r>
          </a:p>
        </p:txBody>
      </p:sp>
      <p:sp>
        <p:nvSpPr>
          <p:cNvPr id="14" name="ZoneTexte 13"/>
          <p:cNvSpPr txBox="1"/>
          <p:nvPr/>
        </p:nvSpPr>
        <p:spPr>
          <a:xfrm>
            <a:off x="1357313" y="2312988"/>
            <a:ext cx="6500812" cy="460375"/>
          </a:xfrm>
          <a:prstGeom prst="rect">
            <a:avLst/>
          </a:prstGeom>
          <a:solidFill>
            <a:srgbClr val="0000FF"/>
          </a:solidFill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Hausse des stocks céréaliers de Chine et Inde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Graphique 1"/>
          <p:cNvGraphicFramePr/>
          <p:nvPr/>
        </p:nvGraphicFramePr>
        <p:xfrm>
          <a:off x="0" y="0"/>
          <a:ext cx="9001156" cy="685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ZoneTexte 2"/>
          <p:cNvSpPr txBox="1"/>
          <p:nvPr/>
        </p:nvSpPr>
        <p:spPr>
          <a:xfrm>
            <a:off x="500034" y="6581001"/>
            <a:ext cx="398795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b="1" dirty="0" smtClean="0"/>
              <a:t>Source : COMTRADE, SITC </a:t>
            </a:r>
            <a:r>
              <a:rPr lang="fr-FR" sz="1200" b="1" dirty="0" err="1" smtClean="0"/>
              <a:t>Rev</a:t>
            </a:r>
            <a:r>
              <a:rPr lang="fr-FR" sz="1200" b="1" dirty="0" smtClean="0"/>
              <a:t>.3, codes 0, 11, 22, 4 </a:t>
            </a:r>
            <a:endParaRPr lang="fr-FR" sz="1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ZoneTexte 1"/>
          <p:cNvSpPr txBox="1">
            <a:spLocks noChangeArrowheads="1"/>
          </p:cNvSpPr>
          <p:nvPr/>
        </p:nvSpPr>
        <p:spPr bwMode="auto">
          <a:xfrm>
            <a:off x="3786188" y="71438"/>
            <a:ext cx="1466850" cy="584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 sz="3200" b="1">
                <a:solidFill>
                  <a:srgbClr val="0000FF"/>
                </a:solidFill>
                <a:latin typeface="Calibri" pitchFamily="34" charset="0"/>
              </a:rPr>
              <a:t>P L A N </a:t>
            </a:r>
          </a:p>
        </p:txBody>
      </p:sp>
      <p:sp>
        <p:nvSpPr>
          <p:cNvPr id="11" name="ZoneTexte 10"/>
          <p:cNvSpPr txBox="1"/>
          <p:nvPr/>
        </p:nvSpPr>
        <p:spPr>
          <a:xfrm>
            <a:off x="2071688" y="785813"/>
            <a:ext cx="4929187" cy="830262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I – Indicateurs de la crise alimentaire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et de la flambée des prix agricoles</a:t>
            </a:r>
          </a:p>
        </p:txBody>
      </p:sp>
      <p:sp>
        <p:nvSpPr>
          <p:cNvPr id="12" name="ZoneTexte 11"/>
          <p:cNvSpPr txBox="1"/>
          <p:nvPr/>
        </p:nvSpPr>
        <p:spPr>
          <a:xfrm>
            <a:off x="1981200" y="1785938"/>
            <a:ext cx="5160963" cy="830262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II – Les faux coupables : Chine et Inde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et restrictions à l'exportation</a:t>
            </a:r>
            <a:endParaRPr lang="fr-FR" sz="2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3" name="ZoneTexte 12"/>
          <p:cNvSpPr txBox="1"/>
          <p:nvPr/>
        </p:nvSpPr>
        <p:spPr>
          <a:xfrm>
            <a:off x="571500" y="2786063"/>
            <a:ext cx="7837488" cy="830262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III – Responsabilité écrasante des Etats-Unis et de l'UE dans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les causes à court terme de la flambée des prix alimentaires</a:t>
            </a:r>
          </a:p>
        </p:txBody>
      </p:sp>
      <p:sp>
        <p:nvSpPr>
          <p:cNvPr id="14" name="ZoneTexte 13"/>
          <p:cNvSpPr txBox="1"/>
          <p:nvPr/>
        </p:nvSpPr>
        <p:spPr>
          <a:xfrm>
            <a:off x="857250" y="3929063"/>
            <a:ext cx="7181850" cy="1200150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IV – Responsabilité écrasante des Etats-Unis et de l'UE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 dans les causes structurelles de la faim : les règles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inéquitables du commerce agricole mondial</a:t>
            </a:r>
          </a:p>
        </p:txBody>
      </p:sp>
      <p:sp>
        <p:nvSpPr>
          <p:cNvPr id="15" name="ZoneTexte 14"/>
          <p:cNvSpPr txBox="1"/>
          <p:nvPr/>
        </p:nvSpPr>
        <p:spPr>
          <a:xfrm>
            <a:off x="1643042" y="5395913"/>
            <a:ext cx="5870575" cy="461962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V – Les APE, crime contre l'humanité de l'UE</a:t>
            </a:r>
          </a:p>
        </p:txBody>
      </p:sp>
      <p:sp>
        <p:nvSpPr>
          <p:cNvPr id="16" name="ZoneTexte 15"/>
          <p:cNvSpPr txBox="1"/>
          <p:nvPr/>
        </p:nvSpPr>
        <p:spPr>
          <a:xfrm>
            <a:off x="258763" y="6215063"/>
            <a:ext cx="8742362" cy="492125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Conclusion : actions à mener pour la souveraineté alimentaire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Graphique 1"/>
          <p:cNvGraphicFramePr/>
          <p:nvPr/>
        </p:nvGraphicFramePr>
        <p:xfrm>
          <a:off x="0" y="0"/>
          <a:ext cx="9144000" cy="685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ZoneTexte 2"/>
          <p:cNvSpPr txBox="1"/>
          <p:nvPr/>
        </p:nvSpPr>
        <p:spPr>
          <a:xfrm>
            <a:off x="357158" y="6500834"/>
            <a:ext cx="748249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b="1" dirty="0" smtClean="0"/>
              <a:t>Source : COMTRADE, SITC </a:t>
            </a:r>
            <a:r>
              <a:rPr lang="fr-FR" sz="1200" b="1" dirty="0" err="1" smtClean="0"/>
              <a:t>Rev</a:t>
            </a:r>
            <a:r>
              <a:rPr lang="fr-FR" sz="1200" b="1" dirty="0" smtClean="0"/>
              <a:t>.3, codes 0 (moins 03),11,121,21,22,231,261,263,264,265,268,29,4,551 </a:t>
            </a:r>
            <a:endParaRPr lang="fr-FR" sz="1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Graphique 1"/>
          <p:cNvGraphicFramePr/>
          <p:nvPr/>
        </p:nvGraphicFramePr>
        <p:xfrm>
          <a:off x="0" y="0"/>
          <a:ext cx="9144000" cy="685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357188" y="6429375"/>
            <a:ext cx="7215187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sz="1000" b="1" dirty="0"/>
              <a:t>Source : USDA, WASDE </a:t>
            </a:r>
            <a:r>
              <a:rPr lang="fr-FR" sz="1000" b="1" dirty="0">
                <a:hlinkClick r:id="rId3"/>
              </a:rPr>
              <a:t>http://usda.mannlib.cornell.edu/MannUsda/viewDocumentInfo.do?documentID=1194</a:t>
            </a:r>
            <a:endParaRPr lang="fr-FR" sz="1000" b="1" dirty="0"/>
          </a:p>
          <a:p>
            <a:r>
              <a:rPr lang="fr-FR" sz="1000" b="1" dirty="0"/>
              <a:t>* Projections de l'USDA pour 2008-09</a:t>
            </a:r>
            <a:endParaRPr lang="fr-FR" sz="1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ZoneTexte 6"/>
          <p:cNvSpPr txBox="1"/>
          <p:nvPr/>
        </p:nvSpPr>
        <p:spPr>
          <a:xfrm>
            <a:off x="174625" y="71438"/>
            <a:ext cx="8826500" cy="492125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Une responsabilité contestable : les restrictions à l'exportation</a:t>
            </a:r>
          </a:p>
        </p:txBody>
      </p:sp>
      <p:sp>
        <p:nvSpPr>
          <p:cNvPr id="8" name="ZoneTexte 4"/>
          <p:cNvSpPr txBox="1">
            <a:spLocks noChangeArrowheads="1"/>
          </p:cNvSpPr>
          <p:nvPr/>
        </p:nvSpPr>
        <p:spPr bwMode="auto">
          <a:xfrm>
            <a:off x="928662" y="1285875"/>
            <a:ext cx="7305675" cy="83026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fr-FR" sz="2400" b="1">
                <a:solidFill>
                  <a:srgbClr val="0000FF"/>
                </a:solidFill>
                <a:latin typeface="Calibri" pitchFamily="34" charset="0"/>
              </a:rPr>
              <a:t>Les nombreuses restrictions à l'exportation de riz et blé </a:t>
            </a:r>
          </a:p>
          <a:p>
            <a:pPr algn="ctr"/>
            <a:r>
              <a:rPr lang="fr-FR" sz="2400" b="1">
                <a:solidFill>
                  <a:srgbClr val="0000FF"/>
                </a:solidFill>
                <a:latin typeface="Calibri" pitchFamily="34" charset="0"/>
              </a:rPr>
              <a:t>ont réduit leur hausse dans pays exportateurs.</a:t>
            </a:r>
          </a:p>
        </p:txBody>
      </p:sp>
      <p:sp>
        <p:nvSpPr>
          <p:cNvPr id="9" name="ZoneTexte 5"/>
          <p:cNvSpPr txBox="1">
            <a:spLocks noChangeArrowheads="1"/>
          </p:cNvSpPr>
          <p:nvPr/>
        </p:nvSpPr>
        <p:spPr bwMode="auto">
          <a:xfrm>
            <a:off x="1383755" y="3143250"/>
            <a:ext cx="6545831" cy="83099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fr-FR" sz="2400" b="1" dirty="0">
                <a:solidFill>
                  <a:srgbClr val="006600"/>
                </a:solidFill>
                <a:latin typeface="Calibri" pitchFamily="34" charset="0"/>
              </a:rPr>
              <a:t>On ne peut reprocher aux pays pauvres </a:t>
            </a:r>
            <a:r>
              <a:rPr lang="fr-FR" sz="2400" b="1" dirty="0" smtClean="0">
                <a:solidFill>
                  <a:srgbClr val="006600"/>
                </a:solidFill>
                <a:latin typeface="Calibri" pitchFamily="34" charset="0"/>
              </a:rPr>
              <a:t>de</a:t>
            </a:r>
          </a:p>
          <a:p>
            <a:pPr algn="ctr"/>
            <a:r>
              <a:rPr lang="fr-FR" sz="2400" b="1" dirty="0" smtClean="0">
                <a:solidFill>
                  <a:srgbClr val="006600"/>
                </a:solidFill>
                <a:latin typeface="Calibri" pitchFamily="34" charset="0"/>
              </a:rPr>
              <a:t>prioriser la sécurité </a:t>
            </a:r>
            <a:r>
              <a:rPr lang="fr-FR" sz="2400" b="1" dirty="0">
                <a:solidFill>
                  <a:srgbClr val="006600"/>
                </a:solidFill>
                <a:latin typeface="Calibri" pitchFamily="34" charset="0"/>
              </a:rPr>
              <a:t>alimentaire de leurs citoyens.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ZoneTexte 2"/>
          <p:cNvSpPr txBox="1">
            <a:spLocks noChangeArrowheads="1"/>
          </p:cNvSpPr>
          <p:nvPr/>
        </p:nvSpPr>
        <p:spPr bwMode="auto">
          <a:xfrm>
            <a:off x="142875" y="71438"/>
            <a:ext cx="8929688" cy="892175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 II – La responsabilité essentielle des EU et de l'UE dans les causes à court terme de la flambée des prix agricoles mondiaux</a:t>
            </a:r>
          </a:p>
        </p:txBody>
      </p:sp>
      <p:sp>
        <p:nvSpPr>
          <p:cNvPr id="16" name="ZoneTexte 15"/>
          <p:cNvSpPr txBox="1"/>
          <p:nvPr/>
        </p:nvSpPr>
        <p:spPr>
          <a:xfrm>
            <a:off x="1357313" y="1071563"/>
            <a:ext cx="6286500" cy="708025"/>
          </a:xfrm>
          <a:prstGeom prst="rect">
            <a:avLst/>
          </a:prstGeom>
          <a:solidFill>
            <a:srgbClr val="0000FF"/>
          </a:solidFill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UE-27 et EU responsables de 94% de baisse des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stocks céréaliers, donc de la hausse des prix mondiaux </a:t>
            </a:r>
          </a:p>
        </p:txBody>
      </p:sp>
      <p:sp>
        <p:nvSpPr>
          <p:cNvPr id="17" name="ZoneTexte 16"/>
          <p:cNvSpPr txBox="1"/>
          <p:nvPr/>
        </p:nvSpPr>
        <p:spPr>
          <a:xfrm>
            <a:off x="933450" y="1928813"/>
            <a:ext cx="7281863" cy="708025"/>
          </a:xfrm>
          <a:prstGeom prst="rect">
            <a:avLst/>
          </a:prstGeom>
          <a:solidFill>
            <a:srgbClr val="0000FF"/>
          </a:solidFill>
          <a:ln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La baisse du stock final de maïs des EU de 2005-06 à 2006-07, liée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au boom de l'éthanol, a déclenché la flambée des prix des céréales</a:t>
            </a:r>
          </a:p>
        </p:txBody>
      </p:sp>
      <p:sp>
        <p:nvSpPr>
          <p:cNvPr id="18" name="ZoneTexte 17"/>
          <p:cNvSpPr txBox="1"/>
          <p:nvPr/>
        </p:nvSpPr>
        <p:spPr>
          <a:xfrm>
            <a:off x="1571625" y="2792413"/>
            <a:ext cx="6007100" cy="708025"/>
          </a:xfrm>
          <a:prstGeom prst="rect">
            <a:avLst/>
          </a:prstGeom>
          <a:solidFill>
            <a:srgbClr val="0000FF"/>
          </a:solidFill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La hausse des prix du maïs s'est propagée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à l'ensemble des grains et autres produits agricoles</a:t>
            </a:r>
          </a:p>
        </p:txBody>
      </p:sp>
      <p:sp>
        <p:nvSpPr>
          <p:cNvPr id="19" name="ZoneTexte 18"/>
          <p:cNvSpPr txBox="1"/>
          <p:nvPr/>
        </p:nvSpPr>
        <p:spPr>
          <a:xfrm>
            <a:off x="2357438" y="3649663"/>
            <a:ext cx="4714875" cy="708025"/>
          </a:xfrm>
          <a:prstGeom prst="rect">
            <a:avLst/>
          </a:prstGeom>
          <a:solidFill>
            <a:srgbClr val="0000FF"/>
          </a:solidFill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La responsabilité du biodiesel de l'UE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dans la flambée des prix des oléagineux       </a:t>
            </a:r>
          </a:p>
        </p:txBody>
      </p:sp>
      <p:sp>
        <p:nvSpPr>
          <p:cNvPr id="20" name="ZoneTexte 19"/>
          <p:cNvSpPr txBox="1"/>
          <p:nvPr/>
        </p:nvSpPr>
        <p:spPr>
          <a:xfrm>
            <a:off x="1214438" y="4500563"/>
            <a:ext cx="6715125" cy="400050"/>
          </a:xfrm>
          <a:prstGeom prst="rect">
            <a:avLst/>
          </a:prstGeom>
          <a:solidFill>
            <a:srgbClr val="0000FF"/>
          </a:solidFill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Enormes déficits des échanges alimentaires des EU et de l'UE</a:t>
            </a:r>
          </a:p>
        </p:txBody>
      </p:sp>
      <p:sp>
        <p:nvSpPr>
          <p:cNvPr id="21" name="ZoneTexte 20"/>
          <p:cNvSpPr txBox="1"/>
          <p:nvPr/>
        </p:nvSpPr>
        <p:spPr>
          <a:xfrm>
            <a:off x="1270000" y="5172075"/>
            <a:ext cx="6731000" cy="400050"/>
          </a:xfrm>
          <a:prstGeom prst="rect">
            <a:avLst/>
          </a:prstGeom>
          <a:solidFill>
            <a:srgbClr val="0000FF"/>
          </a:solidFill>
          <a:ln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L'UE a retiré du marché mondial 20,5 Mt de céréales en 2 ans </a:t>
            </a:r>
          </a:p>
        </p:txBody>
      </p:sp>
      <p:sp>
        <p:nvSpPr>
          <p:cNvPr id="22" name="ZoneTexte 21"/>
          <p:cNvSpPr txBox="1"/>
          <p:nvPr/>
        </p:nvSpPr>
        <p:spPr>
          <a:xfrm>
            <a:off x="1500188" y="5929313"/>
            <a:ext cx="6297612" cy="708025"/>
          </a:xfrm>
          <a:prstGeom prst="rect">
            <a:avLst/>
          </a:prstGeom>
          <a:solidFill>
            <a:srgbClr val="0000FF"/>
          </a:solidFill>
          <a:ln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La spéculation financière a énormément amplifié les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"fondamentaux", dans la bulle des prix et son éclatement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/>
          <p:cNvSpPr txBox="1"/>
          <p:nvPr/>
        </p:nvSpPr>
        <p:spPr>
          <a:xfrm>
            <a:off x="142875" y="142875"/>
            <a:ext cx="8429625" cy="954088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UE-27 et EU responsables de 94% de la baisse des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stocks céréaliers, donc de la hausse des prix mondiaux </a:t>
            </a:r>
          </a:p>
        </p:txBody>
      </p:sp>
      <p:sp>
        <p:nvSpPr>
          <p:cNvPr id="6" name="ZoneTexte 2"/>
          <p:cNvSpPr txBox="1">
            <a:spLocks noChangeArrowheads="1"/>
          </p:cNvSpPr>
          <p:nvPr/>
        </p:nvSpPr>
        <p:spPr bwMode="auto">
          <a:xfrm>
            <a:off x="581027" y="1895475"/>
            <a:ext cx="7920063" cy="46166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fr-FR" sz="2400" b="1">
                <a:solidFill>
                  <a:srgbClr val="0000FF"/>
                </a:solidFill>
                <a:latin typeface="Calibri" pitchFamily="34" charset="0"/>
              </a:rPr>
              <a:t>Corrélation inverse entre baisse des stocks et hausse des prix</a:t>
            </a:r>
          </a:p>
        </p:txBody>
      </p:sp>
      <p:sp>
        <p:nvSpPr>
          <p:cNvPr id="7" name="ZoneTexte 3"/>
          <p:cNvSpPr txBox="1">
            <a:spLocks noChangeArrowheads="1"/>
          </p:cNvSpPr>
          <p:nvPr/>
        </p:nvSpPr>
        <p:spPr bwMode="auto">
          <a:xfrm>
            <a:off x="857250" y="3813183"/>
            <a:ext cx="7593013" cy="83026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sz="2400" b="1" dirty="0">
                <a:solidFill>
                  <a:srgbClr val="006600"/>
                </a:solidFill>
                <a:latin typeface="Calibri" pitchFamily="34" charset="0"/>
              </a:rPr>
              <a:t>Baisse de 41,2 Mt de 2005-06 à 2007-08 des stocks UE+EU, </a:t>
            </a:r>
          </a:p>
          <a:p>
            <a:pPr algn="ctr"/>
            <a:r>
              <a:rPr lang="fr-FR" sz="2400" b="1" dirty="0">
                <a:solidFill>
                  <a:srgbClr val="006600"/>
                </a:solidFill>
                <a:latin typeface="Calibri" pitchFamily="34" charset="0"/>
              </a:rPr>
              <a:t>e</a:t>
            </a:r>
            <a:r>
              <a:rPr lang="fr-FR" sz="2400" b="1" dirty="0" smtClean="0">
                <a:solidFill>
                  <a:srgbClr val="006600"/>
                </a:solidFill>
                <a:latin typeface="Calibri" pitchFamily="34" charset="0"/>
              </a:rPr>
              <a:t>t </a:t>
            </a:r>
            <a:r>
              <a:rPr lang="fr-FR" sz="2400" b="1" dirty="0">
                <a:solidFill>
                  <a:srgbClr val="006600"/>
                </a:solidFill>
                <a:latin typeface="Calibri" pitchFamily="34" charset="0"/>
              </a:rPr>
              <a:t>baisse de 42,6 Mt des stocks mondiaux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Graphique 1"/>
          <p:cNvGraphicFramePr/>
          <p:nvPr/>
        </p:nvGraphicFramePr>
        <p:xfrm>
          <a:off x="0" y="0"/>
          <a:ext cx="9144000" cy="664371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428647" y="6611961"/>
            <a:ext cx="7215187" cy="24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sz="1000" b="1" dirty="0"/>
              <a:t>Source : USDA, WASDE </a:t>
            </a:r>
            <a:r>
              <a:rPr lang="fr-FR" sz="1000" b="1" dirty="0">
                <a:hlinkClick r:id="rId3"/>
              </a:rPr>
              <a:t>http://usda.mannlib.cornell.edu/MannUsda/viewDocumentInfo.do?documentID=1194</a:t>
            </a:r>
            <a:endParaRPr lang="fr-FR" sz="1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oneTexte 5"/>
          <p:cNvSpPr txBox="1"/>
          <p:nvPr/>
        </p:nvSpPr>
        <p:spPr>
          <a:xfrm>
            <a:off x="239713" y="71438"/>
            <a:ext cx="8775700" cy="954087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Baisse du stock de maïs des EU de 2005-06 à 2006-07, liée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au boom de l'éthanol, a déclenché la flambée des prix</a:t>
            </a:r>
          </a:p>
        </p:txBody>
      </p:sp>
      <p:sp>
        <p:nvSpPr>
          <p:cNvPr id="7" name="ZoneTexte 2"/>
          <p:cNvSpPr txBox="1">
            <a:spLocks noChangeArrowheads="1"/>
          </p:cNvSpPr>
          <p:nvPr/>
        </p:nvSpPr>
        <p:spPr bwMode="auto">
          <a:xfrm>
            <a:off x="912813" y="1455738"/>
            <a:ext cx="7088187" cy="83026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fr-FR" sz="2400" b="1">
                <a:solidFill>
                  <a:srgbClr val="0000FF"/>
                </a:solidFill>
                <a:latin typeface="Calibri" pitchFamily="34" charset="0"/>
              </a:rPr>
              <a:t>Hausse de 52% du prix du maïs aux EU de 2005-06 à </a:t>
            </a:r>
          </a:p>
          <a:p>
            <a:pPr algn="ctr"/>
            <a:r>
              <a:rPr lang="fr-FR" sz="2400" b="1">
                <a:solidFill>
                  <a:srgbClr val="0000FF"/>
                </a:solidFill>
                <a:latin typeface="Calibri" pitchFamily="34" charset="0"/>
              </a:rPr>
              <a:t>2006-07 liée à chute de 34% du stock  </a:t>
            </a:r>
          </a:p>
        </p:txBody>
      </p:sp>
      <p:sp>
        <p:nvSpPr>
          <p:cNvPr id="8" name="ZoneTexte 3"/>
          <p:cNvSpPr txBox="1">
            <a:spLocks noChangeArrowheads="1"/>
          </p:cNvSpPr>
          <p:nvPr/>
        </p:nvSpPr>
        <p:spPr bwMode="auto">
          <a:xfrm>
            <a:off x="1239838" y="2884488"/>
            <a:ext cx="6546850" cy="83026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fr-FR" sz="2400" b="1">
                <a:solidFill>
                  <a:srgbClr val="006600"/>
                </a:solidFill>
                <a:latin typeface="Calibri" pitchFamily="34" charset="0"/>
              </a:rPr>
              <a:t>Poursuite de la hausse de 38% du prix en 2007-08</a:t>
            </a:r>
          </a:p>
          <a:p>
            <a:pPr algn="ctr"/>
            <a:r>
              <a:rPr lang="fr-FR" sz="2400" b="1">
                <a:solidFill>
                  <a:srgbClr val="006600"/>
                </a:solidFill>
                <a:latin typeface="Calibri" pitchFamily="34" charset="0"/>
              </a:rPr>
              <a:t> pas explicable par le stock en hausse de 25%</a:t>
            </a:r>
          </a:p>
        </p:txBody>
      </p:sp>
      <p:sp>
        <p:nvSpPr>
          <p:cNvPr id="9" name="ZoneTexte 4"/>
          <p:cNvSpPr txBox="1">
            <a:spLocks noChangeArrowheads="1"/>
          </p:cNvSpPr>
          <p:nvPr/>
        </p:nvSpPr>
        <p:spPr bwMode="auto">
          <a:xfrm>
            <a:off x="600075" y="4371975"/>
            <a:ext cx="7686675" cy="12001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fr-FR" sz="2400" b="1">
                <a:solidFill>
                  <a:srgbClr val="0000FF"/>
                </a:solidFill>
                <a:latin typeface="Calibri" pitchFamily="34" charset="0"/>
              </a:rPr>
              <a:t>Hausse due au mandat du Congrés d'incorporer plus </a:t>
            </a:r>
          </a:p>
          <a:p>
            <a:pPr algn="ctr"/>
            <a:r>
              <a:rPr lang="fr-FR" sz="2400" b="1">
                <a:solidFill>
                  <a:srgbClr val="0000FF"/>
                </a:solidFill>
                <a:latin typeface="Calibri" pitchFamily="34" charset="0"/>
              </a:rPr>
              <a:t>d'éthanol dans carburants pour transport jusqu'en 2015 </a:t>
            </a:r>
          </a:p>
          <a:p>
            <a:pPr algn="ctr"/>
            <a:r>
              <a:rPr lang="fr-FR" sz="2400" b="1">
                <a:solidFill>
                  <a:srgbClr val="0000FF"/>
                </a:solidFill>
                <a:latin typeface="Calibri" pitchFamily="34" charset="0"/>
              </a:rPr>
              <a:t>et signal aux fonds sur indices de spéculer en toute sécurité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Graphique 1"/>
          <p:cNvGraphicFramePr/>
          <p:nvPr/>
        </p:nvGraphicFramePr>
        <p:xfrm>
          <a:off x="0" y="0"/>
          <a:ext cx="9144000" cy="650083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ZoneTexte 2"/>
          <p:cNvSpPr txBox="1">
            <a:spLocks noChangeArrowheads="1"/>
          </p:cNvSpPr>
          <p:nvPr/>
        </p:nvSpPr>
        <p:spPr bwMode="auto">
          <a:xfrm>
            <a:off x="357188" y="6286500"/>
            <a:ext cx="8234362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 sz="1200" b="1" dirty="0"/>
              <a:t>Source : USDA, WASDE (</a:t>
            </a:r>
            <a:r>
              <a:rPr lang="fr-FR" sz="1200" b="1" dirty="0">
                <a:hlinkClick r:id="rId3"/>
              </a:rPr>
              <a:t>http://usda.mannlib.cornell.edu/MannUsda/viewDocumentInfo.do?documentID=1194</a:t>
            </a:r>
            <a:r>
              <a:rPr lang="fr-FR" sz="1200" b="1" dirty="0"/>
              <a:t>)</a:t>
            </a:r>
          </a:p>
          <a:p>
            <a:r>
              <a:rPr lang="fr-FR" sz="1200" b="1" dirty="0"/>
              <a:t>http://www.ers.usda.gov/Data/FeedGrains/StandardReports/YBtable9.htm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Graphique 1"/>
          <p:cNvGraphicFramePr/>
          <p:nvPr/>
        </p:nvGraphicFramePr>
        <p:xfrm>
          <a:off x="0" y="0"/>
          <a:ext cx="9144000" cy="67151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ZoneTexte 2"/>
          <p:cNvSpPr txBox="1"/>
          <p:nvPr/>
        </p:nvSpPr>
        <p:spPr>
          <a:xfrm>
            <a:off x="285720" y="6429396"/>
            <a:ext cx="613251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b="1" dirty="0" smtClean="0"/>
              <a:t>Source: </a:t>
            </a:r>
            <a:r>
              <a:rPr lang="fr-FR" sz="1200" b="1" dirty="0" smtClean="0">
                <a:hlinkClick r:id="rId3"/>
              </a:rPr>
              <a:t>http://www.ers.usda.gov/Data/Feedgrains/StandardReports/YBtable4.htm</a:t>
            </a:r>
            <a:endParaRPr lang="fr-FR" sz="1200" b="1" dirty="0" smtClean="0"/>
          </a:p>
          <a:p>
            <a:r>
              <a:rPr lang="fr-FR" sz="1200" b="1" dirty="0" smtClean="0"/>
              <a:t>* Projections de l'USDA pour 2008-09</a:t>
            </a:r>
            <a:endParaRPr lang="fr-FR" sz="1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oneTexte 5"/>
          <p:cNvSpPr txBox="1"/>
          <p:nvPr/>
        </p:nvSpPr>
        <p:spPr>
          <a:xfrm>
            <a:off x="1922463" y="71438"/>
            <a:ext cx="5292725" cy="830262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Hausse des prix du maïs propagée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à l'ensemble des produits agricoles</a:t>
            </a:r>
          </a:p>
        </p:txBody>
      </p:sp>
      <p:sp>
        <p:nvSpPr>
          <p:cNvPr id="7" name="ZoneTexte 3"/>
          <p:cNvSpPr txBox="1">
            <a:spLocks noChangeArrowheads="1"/>
          </p:cNvSpPr>
          <p:nvPr/>
        </p:nvSpPr>
        <p:spPr bwMode="auto">
          <a:xfrm>
            <a:off x="214313" y="1192213"/>
            <a:ext cx="8786812" cy="267811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sz="2400" b="1" dirty="0">
                <a:solidFill>
                  <a:srgbClr val="0000FF"/>
                </a:solidFill>
                <a:latin typeface="Calibri" pitchFamily="34" charset="0"/>
              </a:rPr>
              <a:t>Hausse du prix du maïs en 2006-07 : les agriculteurs US sèment plus de maïs au détriment soja (baisse de production de 19% en 2007) et blé (baisse de 14</a:t>
            </a:r>
            <a:r>
              <a:rPr lang="fr-FR" sz="2400" b="1" dirty="0" smtClean="0">
                <a:solidFill>
                  <a:srgbClr val="0000FF"/>
                </a:solidFill>
                <a:latin typeface="Calibri" pitchFamily="34" charset="0"/>
              </a:rPr>
              <a:t>%). </a:t>
            </a:r>
            <a:endParaRPr lang="fr-FR" sz="2400" b="1" dirty="0">
              <a:solidFill>
                <a:srgbClr val="0000FF"/>
              </a:solidFill>
              <a:latin typeface="Calibri" pitchFamily="34" charset="0"/>
            </a:endParaRPr>
          </a:p>
          <a:p>
            <a:pPr algn="ctr"/>
            <a:r>
              <a:rPr lang="fr-FR" sz="2400" b="1" dirty="0">
                <a:solidFill>
                  <a:srgbClr val="0000FF"/>
                </a:solidFill>
                <a:latin typeface="Calibri" pitchFamily="34" charset="0"/>
              </a:rPr>
              <a:t>D'où hausse supérieure des prix du soja et du blé en 2007-08 à celle du maïs. </a:t>
            </a:r>
          </a:p>
          <a:p>
            <a:pPr algn="ctr"/>
            <a:r>
              <a:rPr lang="fr-FR" sz="2400" b="1" dirty="0">
                <a:solidFill>
                  <a:srgbClr val="0000FF"/>
                </a:solidFill>
                <a:latin typeface="Calibri" pitchFamily="34" charset="0"/>
              </a:rPr>
              <a:t>D'où semis supérieurs en soja et blé en 2007 et baisse de production du maïs. </a:t>
            </a:r>
          </a:p>
        </p:txBody>
      </p:sp>
      <p:sp>
        <p:nvSpPr>
          <p:cNvPr id="8" name="ZoneTexte 4"/>
          <p:cNvSpPr txBox="1">
            <a:spLocks noChangeArrowheads="1"/>
          </p:cNvSpPr>
          <p:nvPr/>
        </p:nvSpPr>
        <p:spPr bwMode="auto">
          <a:xfrm>
            <a:off x="214313" y="4443413"/>
            <a:ext cx="8786812" cy="12001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sz="2400" b="1" dirty="0">
                <a:solidFill>
                  <a:srgbClr val="006600"/>
                </a:solidFill>
                <a:latin typeface="Calibri" pitchFamily="34" charset="0"/>
              </a:rPr>
              <a:t>Prix US à l'exportation céréales et soja sont les prix mondiaux</a:t>
            </a:r>
          </a:p>
          <a:p>
            <a:pPr algn="ctr"/>
            <a:r>
              <a:rPr lang="fr-FR" sz="2400" b="1" dirty="0">
                <a:solidFill>
                  <a:srgbClr val="006600"/>
                </a:solidFill>
                <a:latin typeface="Calibri" pitchFamily="34" charset="0"/>
              </a:rPr>
              <a:t>Ces produits sont des intrants des productions </a:t>
            </a:r>
            <a:r>
              <a:rPr lang="fr-FR" sz="2400" b="1" dirty="0" smtClean="0">
                <a:solidFill>
                  <a:srgbClr val="006600"/>
                </a:solidFill>
                <a:latin typeface="Calibri" pitchFamily="34" charset="0"/>
              </a:rPr>
              <a:t>animales. </a:t>
            </a:r>
            <a:endParaRPr lang="fr-FR" sz="2400" b="1" dirty="0">
              <a:solidFill>
                <a:srgbClr val="006600"/>
              </a:solidFill>
              <a:latin typeface="Calibri" pitchFamily="34" charset="0"/>
            </a:endParaRPr>
          </a:p>
          <a:p>
            <a:pPr algn="ctr"/>
            <a:r>
              <a:rPr lang="fr-FR" sz="2400" b="1" dirty="0">
                <a:solidFill>
                  <a:srgbClr val="006600"/>
                </a:solidFill>
                <a:latin typeface="Calibri" pitchFamily="34" charset="0"/>
              </a:rPr>
              <a:t>D'où flambée généralisée des prix agricoles mondiaux.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ZoneTexte 8"/>
          <p:cNvSpPr txBox="1"/>
          <p:nvPr/>
        </p:nvSpPr>
        <p:spPr>
          <a:xfrm>
            <a:off x="2071688" y="71438"/>
            <a:ext cx="4929187" cy="830262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I – Indicateurs de la crise alimentaire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et de la flambée des prix agricoles</a:t>
            </a:r>
          </a:p>
        </p:txBody>
      </p:sp>
      <p:sp>
        <p:nvSpPr>
          <p:cNvPr id="10" name="ZoneTexte 9"/>
          <p:cNvSpPr txBox="1"/>
          <p:nvPr/>
        </p:nvSpPr>
        <p:spPr>
          <a:xfrm>
            <a:off x="1928813" y="1098550"/>
            <a:ext cx="5357812" cy="830263"/>
          </a:xfrm>
          <a:prstGeom prst="rect">
            <a:avLst/>
          </a:prstGeom>
          <a:solidFill>
            <a:srgbClr val="0000FF"/>
          </a:solidFill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La faim n'est pas liée à une insuffisance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de la production agricole mondiale</a:t>
            </a:r>
          </a:p>
        </p:txBody>
      </p:sp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714375" y="2181225"/>
            <a:ext cx="7643813" cy="461963"/>
          </a:xfrm>
          <a:prstGeom prst="rect">
            <a:avLst/>
          </a:prstGeom>
          <a:solidFill>
            <a:srgbClr val="0000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fr-FR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Mais les possibilités de doubler la production sont limitées  </a:t>
            </a:r>
          </a:p>
        </p:txBody>
      </p:sp>
      <p:sp>
        <p:nvSpPr>
          <p:cNvPr id="12" name="Text Box 4"/>
          <p:cNvSpPr txBox="1">
            <a:spLocks noChangeArrowheads="1"/>
          </p:cNvSpPr>
          <p:nvPr/>
        </p:nvSpPr>
        <p:spPr bwMode="auto">
          <a:xfrm>
            <a:off x="1000125" y="2928938"/>
            <a:ext cx="7099300" cy="461962"/>
          </a:xfrm>
          <a:prstGeom prst="rect">
            <a:avLst/>
          </a:prstGeom>
          <a:solidFill>
            <a:srgbClr val="0000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La déréliction de l'agriculture d'Afrique subsaharienne</a:t>
            </a:r>
          </a:p>
        </p:txBody>
      </p:sp>
      <p:sp>
        <p:nvSpPr>
          <p:cNvPr id="13" name="ZoneTexte 12"/>
          <p:cNvSpPr txBox="1"/>
          <p:nvPr/>
        </p:nvSpPr>
        <p:spPr>
          <a:xfrm>
            <a:off x="2052638" y="3598863"/>
            <a:ext cx="4948237" cy="830262"/>
          </a:xfrm>
          <a:prstGeom prst="rect">
            <a:avLst/>
          </a:prstGeom>
          <a:solidFill>
            <a:srgbClr val="0000FF"/>
          </a:solidFill>
          <a:ln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Ne pas confondre échanges agricoles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et échanges alimentaires</a:t>
            </a:r>
          </a:p>
        </p:txBody>
      </p:sp>
      <p:sp>
        <p:nvSpPr>
          <p:cNvPr id="14" name="ZoneTexte 13"/>
          <p:cNvSpPr txBox="1"/>
          <p:nvPr/>
        </p:nvSpPr>
        <p:spPr>
          <a:xfrm>
            <a:off x="1995488" y="4643438"/>
            <a:ext cx="5076825" cy="830262"/>
          </a:xfrm>
          <a:prstGeom prst="rect">
            <a:avLst/>
          </a:prstGeom>
          <a:solidFill>
            <a:srgbClr val="0000FF"/>
          </a:solidFill>
          <a:ln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rPr>
              <a:t>L'adhésion des PED à l'OMC a aggravé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rPr>
              <a:t>leur déficit agricole et alimentaire</a:t>
            </a:r>
          </a:p>
        </p:txBody>
      </p:sp>
      <p:sp>
        <p:nvSpPr>
          <p:cNvPr id="15" name="ZoneTexte 2"/>
          <p:cNvSpPr txBox="1">
            <a:spLocks noChangeArrowheads="1"/>
          </p:cNvSpPr>
          <p:nvPr/>
        </p:nvSpPr>
        <p:spPr bwMode="auto">
          <a:xfrm>
            <a:off x="428625" y="5786438"/>
            <a:ext cx="8286750" cy="461962"/>
          </a:xfrm>
          <a:prstGeom prst="rect">
            <a:avLst/>
          </a:prstGeom>
          <a:solidFill>
            <a:srgbClr val="0000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 La mesure de la flambée des prix et de l'éclatement de la bulle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ZoneTexte 6"/>
          <p:cNvSpPr txBox="1"/>
          <p:nvPr/>
        </p:nvSpPr>
        <p:spPr>
          <a:xfrm>
            <a:off x="1571625" y="142875"/>
            <a:ext cx="6000750" cy="830263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La responsabilité du biodiesel de l'UE dans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la flambée des prix des oléagineux       </a:t>
            </a:r>
          </a:p>
        </p:txBody>
      </p:sp>
      <p:sp>
        <p:nvSpPr>
          <p:cNvPr id="8" name="ZoneTexte 3"/>
          <p:cNvSpPr txBox="1">
            <a:spLocks noChangeArrowheads="1"/>
          </p:cNvSpPr>
          <p:nvPr/>
        </p:nvSpPr>
        <p:spPr bwMode="auto">
          <a:xfrm>
            <a:off x="357188" y="1157288"/>
            <a:ext cx="8350250" cy="12001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sz="2400" b="1">
                <a:solidFill>
                  <a:srgbClr val="0000FF"/>
                </a:solidFill>
                <a:latin typeface="Calibri" pitchFamily="34" charset="0"/>
              </a:rPr>
              <a:t>5,5 Mt en 2007, 2/3 total mondial</a:t>
            </a:r>
          </a:p>
          <a:p>
            <a:pPr algn="ctr"/>
            <a:r>
              <a:rPr lang="fr-FR" sz="2400" b="1">
                <a:solidFill>
                  <a:srgbClr val="0000FF"/>
                </a:solidFill>
                <a:latin typeface="Calibri" pitchFamily="34" charset="0"/>
              </a:rPr>
              <a:t>64% du colza destinée en 2006, hausse importations d'huiles</a:t>
            </a:r>
          </a:p>
          <a:p>
            <a:pPr algn="ctr"/>
            <a:r>
              <a:rPr lang="fr-FR" sz="2400" b="1">
                <a:solidFill>
                  <a:srgbClr val="0000FF"/>
                </a:solidFill>
                <a:latin typeface="Calibri" pitchFamily="34" charset="0"/>
              </a:rPr>
              <a:t>Forte surcapacité par manque de rentabilité</a:t>
            </a:r>
          </a:p>
        </p:txBody>
      </p:sp>
      <p:sp>
        <p:nvSpPr>
          <p:cNvPr id="9" name="ZoneTexte 4"/>
          <p:cNvSpPr txBox="1">
            <a:spLocks noChangeArrowheads="1"/>
          </p:cNvSpPr>
          <p:nvPr/>
        </p:nvSpPr>
        <p:spPr bwMode="auto">
          <a:xfrm>
            <a:off x="71438" y="3000375"/>
            <a:ext cx="8929687" cy="15700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sz="2400" b="1" dirty="0">
                <a:solidFill>
                  <a:srgbClr val="006600"/>
                </a:solidFill>
                <a:latin typeface="Calibri" pitchFamily="34" charset="0"/>
              </a:rPr>
              <a:t>Pour 10% de biocarburants en 2020 il faudra importer 60%, </a:t>
            </a:r>
          </a:p>
          <a:p>
            <a:pPr algn="ctr"/>
            <a:r>
              <a:rPr lang="fr-FR" sz="2400" b="1" dirty="0">
                <a:solidFill>
                  <a:srgbClr val="006600"/>
                </a:solidFill>
                <a:latin typeface="Calibri" pitchFamily="34" charset="0"/>
              </a:rPr>
              <a:t>dont 80% du </a:t>
            </a:r>
            <a:r>
              <a:rPr lang="fr-FR" sz="2400" b="1" dirty="0" smtClean="0">
                <a:solidFill>
                  <a:srgbClr val="006600"/>
                </a:solidFill>
                <a:latin typeface="Calibri" pitchFamily="34" charset="0"/>
              </a:rPr>
              <a:t>biodiesel. </a:t>
            </a:r>
            <a:endParaRPr lang="fr-FR" sz="2400" b="1" dirty="0">
              <a:solidFill>
                <a:srgbClr val="006600"/>
              </a:solidFill>
              <a:latin typeface="Calibri" pitchFamily="34" charset="0"/>
            </a:endParaRPr>
          </a:p>
          <a:p>
            <a:pPr algn="ctr"/>
            <a:r>
              <a:rPr lang="fr-FR" sz="2400" b="1" dirty="0">
                <a:solidFill>
                  <a:srgbClr val="006600"/>
                </a:solidFill>
                <a:latin typeface="Calibri" pitchFamily="34" charset="0"/>
              </a:rPr>
              <a:t>Cela utilisera 19% des huiles mondiales et hausse de 24% du prix </a:t>
            </a:r>
          </a:p>
          <a:p>
            <a:pPr algn="ctr"/>
            <a:r>
              <a:rPr lang="fr-FR" sz="2400" b="1" dirty="0">
                <a:solidFill>
                  <a:srgbClr val="006600"/>
                </a:solidFill>
                <a:latin typeface="Calibri" pitchFamily="34" charset="0"/>
              </a:rPr>
              <a:t>Bilan négatif des gaz à effet de serre</a:t>
            </a:r>
          </a:p>
        </p:txBody>
      </p:sp>
      <p:sp>
        <p:nvSpPr>
          <p:cNvPr id="10" name="ZoneTexte 5"/>
          <p:cNvSpPr txBox="1">
            <a:spLocks noChangeArrowheads="1"/>
          </p:cNvSpPr>
          <p:nvPr/>
        </p:nvSpPr>
        <p:spPr bwMode="auto">
          <a:xfrm>
            <a:off x="995363" y="5313363"/>
            <a:ext cx="7577137" cy="83026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fr-FR" sz="2400" b="1">
                <a:solidFill>
                  <a:srgbClr val="0000FF"/>
                </a:solidFill>
                <a:latin typeface="Calibri" pitchFamily="34" charset="0"/>
              </a:rPr>
              <a:t>Condamnation des biocarburants dans flambée des prix : </a:t>
            </a:r>
          </a:p>
          <a:p>
            <a:pPr algn="ctr"/>
            <a:r>
              <a:rPr lang="fr-FR" sz="2400" b="1">
                <a:solidFill>
                  <a:srgbClr val="0000FF"/>
                </a:solidFill>
                <a:latin typeface="Calibri" pitchFamily="34" charset="0"/>
              </a:rPr>
              <a:t>33% pour FAO, 70% pour FMI, 65% pour Banque mondiale.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539750" y="0"/>
            <a:ext cx="7704138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ZoneTexte 6"/>
          <p:cNvSpPr txBox="1"/>
          <p:nvPr/>
        </p:nvSpPr>
        <p:spPr>
          <a:xfrm>
            <a:off x="428625" y="71438"/>
            <a:ext cx="8358188" cy="461962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Les énormes déficits des échanges alimentaires des EU et de l'UE</a:t>
            </a:r>
          </a:p>
        </p:txBody>
      </p:sp>
      <p:sp>
        <p:nvSpPr>
          <p:cNvPr id="8" name="ZoneTexte 2"/>
          <p:cNvSpPr txBox="1">
            <a:spLocks noChangeArrowheads="1"/>
          </p:cNvSpPr>
          <p:nvPr/>
        </p:nvSpPr>
        <p:spPr bwMode="auto">
          <a:xfrm>
            <a:off x="214313" y="644525"/>
            <a:ext cx="8715375" cy="12001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sz="2400" b="1">
                <a:solidFill>
                  <a:srgbClr val="0000FF"/>
                </a:solidFill>
                <a:latin typeface="Calibri" pitchFamily="34" charset="0"/>
              </a:rPr>
              <a:t>Déficit alimentaires des EU : 12 Md$ en 2005 et 2006, </a:t>
            </a:r>
          </a:p>
          <a:p>
            <a:pPr algn="ctr"/>
            <a:r>
              <a:rPr lang="fr-FR" sz="2400" b="1">
                <a:solidFill>
                  <a:srgbClr val="0000FF"/>
                </a:solidFill>
                <a:latin typeface="Calibri" pitchFamily="34" charset="0"/>
              </a:rPr>
              <a:t>presque disparu en 2007 (-846 M$) car flambée des prix. </a:t>
            </a:r>
          </a:p>
          <a:p>
            <a:pPr algn="ctr"/>
            <a:r>
              <a:rPr lang="fr-FR" sz="2400" b="1">
                <a:solidFill>
                  <a:srgbClr val="0000FF"/>
                </a:solidFill>
                <a:latin typeface="Calibri" pitchFamily="34" charset="0"/>
              </a:rPr>
              <a:t>Cause majeure : déficit en poissons de 10 Md$/an. </a:t>
            </a:r>
          </a:p>
        </p:txBody>
      </p:sp>
      <p:sp>
        <p:nvSpPr>
          <p:cNvPr id="9" name="ZoneTexte 3"/>
          <p:cNvSpPr txBox="1">
            <a:spLocks noChangeArrowheads="1"/>
          </p:cNvSpPr>
          <p:nvPr/>
        </p:nvSpPr>
        <p:spPr bwMode="auto">
          <a:xfrm>
            <a:off x="428625" y="2357438"/>
            <a:ext cx="8429625" cy="12001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sz="2400" b="1">
                <a:solidFill>
                  <a:srgbClr val="006600"/>
                </a:solidFill>
                <a:latin typeface="Calibri" pitchFamily="34" charset="0"/>
              </a:rPr>
              <a:t>Déficit alimentaires UE-25 : 17 Md€ en 2005 et 2006</a:t>
            </a:r>
          </a:p>
          <a:p>
            <a:pPr algn="ctr"/>
            <a:r>
              <a:rPr lang="fr-FR" sz="2400" b="1">
                <a:solidFill>
                  <a:srgbClr val="006600"/>
                </a:solidFill>
                <a:latin typeface="Calibri" pitchFamily="34" charset="0"/>
              </a:rPr>
              <a:t>21,3 Md€ en 2007 car flambée des prix agricoles. </a:t>
            </a:r>
          </a:p>
          <a:p>
            <a:pPr algn="ctr"/>
            <a:r>
              <a:rPr lang="fr-FR" sz="2400" b="1">
                <a:solidFill>
                  <a:srgbClr val="006600"/>
                </a:solidFill>
                <a:latin typeface="Calibri" pitchFamily="34" charset="0"/>
              </a:rPr>
              <a:t>Cause majeure : déficit en poissons de 13,6 Md€ en 2007.  </a:t>
            </a:r>
          </a:p>
        </p:txBody>
      </p:sp>
      <p:sp>
        <p:nvSpPr>
          <p:cNvPr id="10" name="ZoneTexte 4"/>
          <p:cNvSpPr txBox="1">
            <a:spLocks noChangeArrowheads="1"/>
          </p:cNvSpPr>
          <p:nvPr/>
        </p:nvSpPr>
        <p:spPr bwMode="auto">
          <a:xfrm>
            <a:off x="1500188" y="5467350"/>
            <a:ext cx="6429375" cy="46196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sz="2400" b="1">
                <a:solidFill>
                  <a:srgbClr val="006600"/>
                </a:solidFill>
                <a:latin typeface="Calibri" pitchFamily="34" charset="0"/>
              </a:rPr>
              <a:t>Et on dit que l'UE a vocation à nourrir le monde! </a:t>
            </a:r>
          </a:p>
        </p:txBody>
      </p:sp>
      <p:sp>
        <p:nvSpPr>
          <p:cNvPr id="11" name="ZoneTexte 5"/>
          <p:cNvSpPr txBox="1">
            <a:spLocks noChangeArrowheads="1"/>
          </p:cNvSpPr>
          <p:nvPr/>
        </p:nvSpPr>
        <p:spPr bwMode="auto">
          <a:xfrm>
            <a:off x="285750" y="4071938"/>
            <a:ext cx="8461375" cy="83026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fr-FR" sz="2400" b="1">
                <a:solidFill>
                  <a:srgbClr val="0000FF"/>
                </a:solidFill>
                <a:latin typeface="Calibri" pitchFamily="34" charset="0"/>
              </a:rPr>
              <a:t>1</a:t>
            </a:r>
            <a:r>
              <a:rPr lang="fr-FR" sz="2400" b="1" baseline="30000">
                <a:solidFill>
                  <a:srgbClr val="0000FF"/>
                </a:solidFill>
                <a:latin typeface="Calibri" pitchFamily="34" charset="0"/>
              </a:rPr>
              <a:t>ère</a:t>
            </a:r>
            <a:r>
              <a:rPr lang="fr-FR" sz="2400" b="1">
                <a:solidFill>
                  <a:srgbClr val="0000FF"/>
                </a:solidFill>
                <a:latin typeface="Calibri" pitchFamily="34" charset="0"/>
              </a:rPr>
              <a:t> puissance agricole UE, la France a un déficit net de 2,4 M ha</a:t>
            </a:r>
          </a:p>
          <a:p>
            <a:pPr algn="ctr"/>
            <a:r>
              <a:rPr lang="fr-FR" sz="2400" b="1">
                <a:solidFill>
                  <a:srgbClr val="0000FF"/>
                </a:solidFill>
                <a:latin typeface="Calibri" pitchFamily="34" charset="0"/>
              </a:rPr>
              <a:t>en produits de biomasse : déficit en protéines (soja) et filière bois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Graphique 3"/>
          <p:cNvGraphicFramePr/>
          <p:nvPr/>
        </p:nvGraphicFramePr>
        <p:xfrm>
          <a:off x="0" y="500042"/>
          <a:ext cx="9144000" cy="635795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ZoneTexte 4"/>
          <p:cNvSpPr txBox="1"/>
          <p:nvPr/>
        </p:nvSpPr>
        <p:spPr>
          <a:xfrm>
            <a:off x="714348" y="71414"/>
            <a:ext cx="7778604" cy="830997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Enormes déficits alimentaires de l'UE et des EU face aux</a:t>
            </a:r>
            <a:endParaRPr lang="fr-FR" sz="24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fr-FR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excédents de la Chine, de l'Inde et du Brésil, de 2005 à 2007</a:t>
            </a:r>
            <a:endParaRPr lang="fr-FR" sz="2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ZoneTexte 5"/>
          <p:cNvSpPr txBox="1"/>
          <p:nvPr/>
        </p:nvSpPr>
        <p:spPr>
          <a:xfrm>
            <a:off x="500034" y="6429396"/>
            <a:ext cx="177484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b="1" dirty="0" smtClean="0"/>
              <a:t>Source : COMTRADE </a:t>
            </a:r>
            <a:endParaRPr lang="fr-FR" sz="1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500063" y="71438"/>
            <a:ext cx="8039100" cy="830262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L'UE a retiré du marché mondial 20,5 Mt de céréales en 2 ans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tandis que la Chine et l'Inde sont restées exportatrices nettes </a:t>
            </a:r>
          </a:p>
        </p:txBody>
      </p:sp>
      <p:sp>
        <p:nvSpPr>
          <p:cNvPr id="5" name="ZoneTexte 2"/>
          <p:cNvSpPr txBox="1">
            <a:spLocks noChangeArrowheads="1"/>
          </p:cNvSpPr>
          <p:nvPr/>
        </p:nvSpPr>
        <p:spPr bwMode="auto">
          <a:xfrm>
            <a:off x="1214438" y="2455863"/>
            <a:ext cx="7056437" cy="83026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fr-FR" sz="2400" b="1">
                <a:solidFill>
                  <a:srgbClr val="0000FF"/>
                </a:solidFill>
                <a:latin typeface="Calibri" pitchFamily="34" charset="0"/>
              </a:rPr>
              <a:t>UE passée d'exportatrice nette de 10,6 Mt de céréales</a:t>
            </a:r>
          </a:p>
          <a:p>
            <a:pPr algn="ctr"/>
            <a:r>
              <a:rPr lang="fr-FR" sz="2400" b="1">
                <a:solidFill>
                  <a:srgbClr val="0000FF"/>
                </a:solidFill>
                <a:latin typeface="Calibri" pitchFamily="34" charset="0"/>
              </a:rPr>
              <a:t>en 2005-06 à importatrice nette de 9,9 Mt en 2007-08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oneTexte 5"/>
          <p:cNvSpPr txBox="1"/>
          <p:nvPr/>
        </p:nvSpPr>
        <p:spPr>
          <a:xfrm>
            <a:off x="319088" y="26988"/>
            <a:ext cx="8539162" cy="830262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La spéculation financière a énormément amplifié les "</a:t>
            </a:r>
            <a:r>
              <a:rPr lang="fr-FR" sz="24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fondamen</a:t>
            </a:r>
            <a:r>
              <a:rPr lang="fr-FR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-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taux", dans la formation de la bulle comme dans son éclatement</a:t>
            </a:r>
          </a:p>
        </p:txBody>
      </p:sp>
      <p:sp>
        <p:nvSpPr>
          <p:cNvPr id="7" name="ZoneTexte 3"/>
          <p:cNvSpPr txBox="1">
            <a:spLocks noChangeArrowheads="1"/>
          </p:cNvSpPr>
          <p:nvPr/>
        </p:nvSpPr>
        <p:spPr bwMode="auto">
          <a:xfrm>
            <a:off x="357188" y="1071563"/>
            <a:ext cx="8501062" cy="193899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sz="2400" b="1" dirty="0" smtClean="0">
                <a:solidFill>
                  <a:srgbClr val="0000FF"/>
                </a:solidFill>
                <a:latin typeface="Calibri" pitchFamily="34" charset="0"/>
              </a:rPr>
              <a:t>Majorité </a:t>
            </a:r>
            <a:r>
              <a:rPr lang="fr-FR" sz="2400" b="1" dirty="0">
                <a:solidFill>
                  <a:srgbClr val="0000FF"/>
                </a:solidFill>
                <a:latin typeface="Calibri" pitchFamily="34" charset="0"/>
              </a:rPr>
              <a:t>des spécialistes </a:t>
            </a:r>
            <a:r>
              <a:rPr lang="fr-FR" sz="2400" b="1" dirty="0" smtClean="0">
                <a:solidFill>
                  <a:srgbClr val="0000FF"/>
                </a:solidFill>
                <a:latin typeface="Calibri" pitchFamily="34" charset="0"/>
              </a:rPr>
              <a:t>: </a:t>
            </a:r>
          </a:p>
          <a:p>
            <a:pPr algn="ctr"/>
            <a:r>
              <a:rPr lang="fr-FR" sz="2400" b="1" dirty="0" smtClean="0">
                <a:solidFill>
                  <a:srgbClr val="0000FF"/>
                </a:solidFill>
                <a:latin typeface="Calibri" pitchFamily="34" charset="0"/>
              </a:rPr>
              <a:t>1) flambée </a:t>
            </a:r>
            <a:r>
              <a:rPr lang="fr-FR" sz="2400" b="1" dirty="0">
                <a:solidFill>
                  <a:srgbClr val="0000FF"/>
                </a:solidFill>
                <a:latin typeface="Calibri" pitchFamily="34" charset="0"/>
              </a:rPr>
              <a:t>des prix des "commodités", dont agricoles, et leur rechute dues aux "fondamentaux" de l'offre et la demande</a:t>
            </a:r>
          </a:p>
          <a:p>
            <a:pPr algn="ctr"/>
            <a:r>
              <a:rPr lang="fr-FR" sz="2400" b="1" dirty="0" smtClean="0">
                <a:solidFill>
                  <a:srgbClr val="0000FF"/>
                </a:solidFill>
                <a:latin typeface="Calibri" pitchFamily="34" charset="0"/>
              </a:rPr>
              <a:t>2) spéculation </a:t>
            </a:r>
            <a:r>
              <a:rPr lang="fr-FR" sz="2400" b="1" dirty="0">
                <a:solidFill>
                  <a:srgbClr val="0000FF"/>
                </a:solidFill>
                <a:latin typeface="Calibri" pitchFamily="34" charset="0"/>
              </a:rPr>
              <a:t>sur les marchés à terme : </a:t>
            </a:r>
            <a:r>
              <a:rPr lang="fr-FR" sz="2400" b="1" dirty="0" smtClean="0">
                <a:solidFill>
                  <a:srgbClr val="0000FF"/>
                </a:solidFill>
                <a:latin typeface="Calibri" pitchFamily="34" charset="0"/>
              </a:rPr>
              <a:t>permet d'identifier</a:t>
            </a:r>
            <a:endParaRPr lang="fr-FR" sz="2400" b="1" dirty="0">
              <a:solidFill>
                <a:srgbClr val="0000FF"/>
              </a:solidFill>
              <a:latin typeface="Calibri" pitchFamily="34" charset="0"/>
            </a:endParaRPr>
          </a:p>
          <a:p>
            <a:pPr algn="ctr"/>
            <a:r>
              <a:rPr lang="fr-FR" sz="2400" b="1" dirty="0" smtClean="0">
                <a:solidFill>
                  <a:srgbClr val="0000FF"/>
                </a:solidFill>
                <a:latin typeface="Calibri" pitchFamily="34" charset="0"/>
              </a:rPr>
              <a:t>le </a:t>
            </a:r>
            <a:r>
              <a:rPr lang="fr-FR" sz="2400" b="1" dirty="0">
                <a:solidFill>
                  <a:srgbClr val="0000FF"/>
                </a:solidFill>
                <a:latin typeface="Calibri" pitchFamily="34" charset="0"/>
              </a:rPr>
              <a:t>"vrai prix" pour les opérateurs. </a:t>
            </a:r>
          </a:p>
        </p:txBody>
      </p:sp>
      <p:sp>
        <p:nvSpPr>
          <p:cNvPr id="8" name="ZoneTexte 4"/>
          <p:cNvSpPr txBox="1">
            <a:spLocks noChangeArrowheads="1"/>
          </p:cNvSpPr>
          <p:nvPr/>
        </p:nvSpPr>
        <p:spPr bwMode="auto">
          <a:xfrm>
            <a:off x="0" y="3763963"/>
            <a:ext cx="9110663" cy="15700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fr-FR" sz="2400" b="1" dirty="0" smtClean="0">
                <a:solidFill>
                  <a:srgbClr val="006600"/>
                </a:solidFill>
                <a:latin typeface="Calibri" pitchFamily="34" charset="0"/>
              </a:rPr>
              <a:t>Faux car flambée </a:t>
            </a:r>
            <a:r>
              <a:rPr lang="fr-FR" sz="2400" b="1" dirty="0">
                <a:solidFill>
                  <a:srgbClr val="006600"/>
                </a:solidFill>
                <a:latin typeface="Calibri" pitchFamily="34" charset="0"/>
              </a:rPr>
              <a:t>et </a:t>
            </a:r>
            <a:r>
              <a:rPr lang="fr-FR" sz="2400" b="1" dirty="0" smtClean="0">
                <a:solidFill>
                  <a:srgbClr val="006600"/>
                </a:solidFill>
                <a:latin typeface="Calibri" pitchFamily="34" charset="0"/>
              </a:rPr>
              <a:t>chute </a:t>
            </a:r>
            <a:r>
              <a:rPr lang="fr-FR" sz="2400" b="1" dirty="0">
                <a:solidFill>
                  <a:srgbClr val="006600"/>
                </a:solidFill>
                <a:latin typeface="Calibri" pitchFamily="34" charset="0"/>
              </a:rPr>
              <a:t>de prix sans commune mesure </a:t>
            </a:r>
          </a:p>
          <a:p>
            <a:pPr algn="ctr"/>
            <a:r>
              <a:rPr lang="fr-FR" sz="2400" b="1" dirty="0">
                <a:solidFill>
                  <a:srgbClr val="006600"/>
                </a:solidFill>
                <a:latin typeface="Calibri" pitchFamily="34" charset="0"/>
              </a:rPr>
              <a:t>avec offre, demande et stocks.</a:t>
            </a:r>
          </a:p>
          <a:p>
            <a:pPr algn="ctr"/>
            <a:r>
              <a:rPr lang="fr-FR" sz="2400" b="1" dirty="0">
                <a:solidFill>
                  <a:srgbClr val="006600"/>
                </a:solidFill>
                <a:latin typeface="Calibri" pitchFamily="34" charset="0"/>
              </a:rPr>
              <a:t>Les "spéculateurs d'indice" n'ont fait que des achats à terme "papier" </a:t>
            </a:r>
          </a:p>
          <a:p>
            <a:pPr algn="ctr"/>
            <a:r>
              <a:rPr lang="fr-FR" sz="2400" b="1" dirty="0">
                <a:solidFill>
                  <a:srgbClr val="006600"/>
                </a:solidFill>
                <a:latin typeface="Calibri" pitchFamily="34" charset="0"/>
              </a:rPr>
              <a:t>jusqu'au printemps 2008 avant de quitter le navire à la fin de l'été.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ZoneTexte 11"/>
          <p:cNvSpPr txBox="1"/>
          <p:nvPr/>
        </p:nvSpPr>
        <p:spPr>
          <a:xfrm>
            <a:off x="768350" y="1171575"/>
            <a:ext cx="7562850" cy="400050"/>
          </a:xfrm>
          <a:prstGeom prst="rect">
            <a:avLst/>
          </a:prstGeom>
          <a:solidFill>
            <a:srgbClr val="0000FF"/>
          </a:solidFill>
          <a:ln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Les faux remèdes des institutions internationales pour vaincre la faim</a:t>
            </a:r>
            <a:endParaRPr lang="fr-FR" sz="2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3" name="ZoneTexte 12"/>
          <p:cNvSpPr txBox="1"/>
          <p:nvPr/>
        </p:nvSpPr>
        <p:spPr>
          <a:xfrm>
            <a:off x="2016125" y="2649538"/>
            <a:ext cx="5118100" cy="708025"/>
          </a:xfrm>
          <a:prstGeom prst="rect">
            <a:avLst/>
          </a:prstGeom>
          <a:solidFill>
            <a:srgbClr val="0000FF"/>
          </a:solidFill>
          <a:ln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Plus les pays sont développés, moins ils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importent leurs produits alimentaires de base</a:t>
            </a:r>
            <a:endParaRPr lang="fr-FR" sz="2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4" name="ZoneTexte 13"/>
          <p:cNvSpPr txBox="1"/>
          <p:nvPr/>
        </p:nvSpPr>
        <p:spPr>
          <a:xfrm>
            <a:off x="1785938" y="3863975"/>
            <a:ext cx="5675312" cy="708025"/>
          </a:xfrm>
          <a:prstGeom prst="rect">
            <a:avLst/>
          </a:prstGeom>
          <a:solidFill>
            <a:srgbClr val="0000FF"/>
          </a:solidFill>
          <a:ln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Les produits très protégés couvrent l'essentiel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 des besoins alimentaires de l'UE à l'inverse de l'AO </a:t>
            </a:r>
            <a:endParaRPr lang="fr-FR" sz="2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5" name="ZoneTexte 14"/>
          <p:cNvSpPr txBox="1"/>
          <p:nvPr/>
        </p:nvSpPr>
        <p:spPr>
          <a:xfrm>
            <a:off x="285750" y="71438"/>
            <a:ext cx="8501063" cy="830262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III – Responsabilité écrasante des EU et de l'UE dans les causes structurelles de la faim : les règles du commerce agricole mondial</a:t>
            </a:r>
          </a:p>
        </p:txBody>
      </p:sp>
      <p:sp>
        <p:nvSpPr>
          <p:cNvPr id="16" name="ZoneTexte 15"/>
          <p:cNvSpPr txBox="1"/>
          <p:nvPr/>
        </p:nvSpPr>
        <p:spPr>
          <a:xfrm>
            <a:off x="1643063" y="5243513"/>
            <a:ext cx="6061075" cy="400050"/>
          </a:xfrm>
          <a:prstGeom prst="rect">
            <a:avLst/>
          </a:prstGeom>
          <a:solidFill>
            <a:srgbClr val="0000FF"/>
          </a:solidFill>
          <a:ln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La baisse des stocks céréaliers publics imposée aux PED</a:t>
            </a:r>
            <a:endParaRPr lang="fr-FR" sz="2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7" name="ZoneTexte 16"/>
          <p:cNvSpPr txBox="1"/>
          <p:nvPr/>
        </p:nvSpPr>
        <p:spPr>
          <a:xfrm>
            <a:off x="996950" y="6243638"/>
            <a:ext cx="7146925" cy="400050"/>
          </a:xfrm>
          <a:prstGeom prst="rect">
            <a:avLst/>
          </a:prstGeom>
          <a:solidFill>
            <a:srgbClr val="0000FF"/>
          </a:solidFill>
          <a:ln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Le dumping de l'UE camouflé sous subventions agricoles internes</a:t>
            </a:r>
            <a:endParaRPr lang="fr-FR" sz="2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8" name="Text Box 6"/>
          <p:cNvSpPr txBox="1">
            <a:spLocks noChangeArrowheads="1"/>
          </p:cNvSpPr>
          <p:nvPr/>
        </p:nvSpPr>
        <p:spPr bwMode="auto">
          <a:xfrm>
            <a:off x="933450" y="1895475"/>
            <a:ext cx="7210425" cy="400050"/>
          </a:xfrm>
          <a:prstGeom prst="rect">
            <a:avLst/>
          </a:prstGeom>
          <a:solidFill>
            <a:srgbClr val="0000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</a:rPr>
              <a:t>Origine et justifications de la libéralisation des politiques agricoles</a:t>
            </a:r>
            <a:endParaRPr lang="fr-FR" sz="2000" b="1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j-lt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/>
          <p:cNvSpPr txBox="1"/>
          <p:nvPr/>
        </p:nvSpPr>
        <p:spPr>
          <a:xfrm>
            <a:off x="71438" y="109538"/>
            <a:ext cx="9102725" cy="523875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Faux remèdes des institutions internationales contre la faim</a:t>
            </a:r>
            <a:endParaRPr lang="fr-FR" sz="2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6" name="ZoneTexte 8"/>
          <p:cNvSpPr txBox="1">
            <a:spLocks noChangeArrowheads="1"/>
          </p:cNvSpPr>
          <p:nvPr/>
        </p:nvSpPr>
        <p:spPr bwMode="auto">
          <a:xfrm>
            <a:off x="609628" y="1144588"/>
            <a:ext cx="7962900" cy="15700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fr-FR" sz="2400" b="1" dirty="0">
                <a:solidFill>
                  <a:srgbClr val="0000FF"/>
                </a:solidFill>
                <a:latin typeface="Calibri" pitchFamily="34" charset="0"/>
              </a:rPr>
              <a:t>Sommets FAO sur sécurité alimentaire : 1996, 2003, 2008 </a:t>
            </a:r>
          </a:p>
          <a:p>
            <a:pPr algn="ctr"/>
            <a:r>
              <a:rPr lang="fr-FR" sz="2400" b="1" dirty="0">
                <a:solidFill>
                  <a:srgbClr val="0000FF"/>
                </a:solidFill>
                <a:latin typeface="Calibri" pitchFamily="34" charset="0"/>
              </a:rPr>
              <a:t>2 remèdes : 1) accroître l'aide extérieure (APD) à l'agriculture </a:t>
            </a:r>
          </a:p>
          <a:p>
            <a:pPr algn="ctr"/>
            <a:r>
              <a:rPr lang="fr-FR" sz="2400" b="1" dirty="0">
                <a:solidFill>
                  <a:srgbClr val="0000FF"/>
                </a:solidFill>
                <a:latin typeface="Calibri" pitchFamily="34" charset="0"/>
              </a:rPr>
              <a:t>2) </a:t>
            </a:r>
            <a:r>
              <a:rPr lang="fr-FR" sz="2400" b="1" dirty="0" smtClean="0">
                <a:solidFill>
                  <a:srgbClr val="0000FF"/>
                </a:solidFill>
                <a:latin typeface="Calibri" pitchFamily="34" charset="0"/>
              </a:rPr>
              <a:t>accroître </a:t>
            </a:r>
            <a:r>
              <a:rPr lang="fr-FR" sz="2400" b="1" dirty="0">
                <a:solidFill>
                  <a:srgbClr val="0000FF"/>
                </a:solidFill>
                <a:latin typeface="Calibri" pitchFamily="34" charset="0"/>
              </a:rPr>
              <a:t>la libéralisation des échanges agricoles</a:t>
            </a:r>
          </a:p>
          <a:p>
            <a:pPr algn="ctr"/>
            <a:r>
              <a:rPr lang="fr-FR" sz="2400" b="1" dirty="0">
                <a:solidFill>
                  <a:srgbClr val="0000FF"/>
                </a:solidFill>
                <a:latin typeface="Calibri" pitchFamily="34" charset="0"/>
              </a:rPr>
              <a:t>dans Doha Round et accords bilatéraux. </a:t>
            </a:r>
          </a:p>
        </p:txBody>
      </p:sp>
      <p:sp>
        <p:nvSpPr>
          <p:cNvPr id="7" name="ZoneTexte 9"/>
          <p:cNvSpPr txBox="1">
            <a:spLocks noChangeArrowheads="1"/>
          </p:cNvSpPr>
          <p:nvPr/>
        </p:nvSpPr>
        <p:spPr bwMode="auto">
          <a:xfrm>
            <a:off x="1332284" y="3728869"/>
            <a:ext cx="6740178" cy="156966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fr-FR" sz="2400" b="1" dirty="0">
                <a:solidFill>
                  <a:srgbClr val="006600"/>
                </a:solidFill>
                <a:latin typeface="Calibri" pitchFamily="34" charset="0"/>
              </a:rPr>
              <a:t>APD à l'agriculture des PED chute depuis 10 ans, </a:t>
            </a:r>
          </a:p>
          <a:p>
            <a:pPr algn="ctr"/>
            <a:r>
              <a:rPr lang="fr-FR" sz="2400" b="1" dirty="0">
                <a:solidFill>
                  <a:srgbClr val="006600"/>
                </a:solidFill>
                <a:latin typeface="Calibri" pitchFamily="34" charset="0"/>
              </a:rPr>
              <a:t>2,8 Md$ en 2006 </a:t>
            </a:r>
            <a:r>
              <a:rPr lang="fr-FR" sz="2400" b="1" dirty="0" smtClean="0">
                <a:solidFill>
                  <a:srgbClr val="006600"/>
                </a:solidFill>
                <a:latin typeface="Calibri" pitchFamily="34" charset="0"/>
              </a:rPr>
              <a:t>soit </a:t>
            </a:r>
            <a:r>
              <a:rPr lang="fr-FR" sz="2400" b="1" dirty="0">
                <a:solidFill>
                  <a:srgbClr val="006600"/>
                </a:solidFill>
                <a:latin typeface="Calibri" pitchFamily="34" charset="0"/>
              </a:rPr>
              <a:t>2 $/an/actif agricole des PED, </a:t>
            </a:r>
          </a:p>
          <a:p>
            <a:pPr algn="ctr"/>
            <a:r>
              <a:rPr lang="fr-FR" sz="2400" b="1" dirty="0">
                <a:solidFill>
                  <a:srgbClr val="006600"/>
                </a:solidFill>
                <a:latin typeface="Calibri" pitchFamily="34" charset="0"/>
              </a:rPr>
              <a:t>contre 13 880 $ dans pays développés </a:t>
            </a:r>
            <a:r>
              <a:rPr lang="fr-FR" sz="2400" b="1" dirty="0" smtClean="0">
                <a:solidFill>
                  <a:srgbClr val="006600"/>
                </a:solidFill>
                <a:latin typeface="Calibri" pitchFamily="34" charset="0"/>
              </a:rPr>
              <a:t> :</a:t>
            </a:r>
          </a:p>
          <a:p>
            <a:pPr algn="ctr"/>
            <a:r>
              <a:rPr lang="fr-FR" sz="2400" b="1" dirty="0" smtClean="0">
                <a:solidFill>
                  <a:srgbClr val="006600"/>
                </a:solidFill>
                <a:latin typeface="Calibri" pitchFamily="34" charset="0"/>
              </a:rPr>
              <a:t>6940 fois plus! </a:t>
            </a:r>
            <a:endParaRPr lang="fr-FR" sz="2400" b="1" dirty="0">
              <a:solidFill>
                <a:srgbClr val="006600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214313" y="1311275"/>
            <a:ext cx="8786812" cy="8318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92075" tIns="46038" rIns="92075" bIns="46038">
            <a:spAutoFit/>
          </a:bodyPr>
          <a:lstStyle/>
          <a:p>
            <a:pPr algn="ctr" defTabSz="762000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400" b="1" dirty="0" err="1">
                <a:solidFill>
                  <a:srgbClr val="0000FF"/>
                </a:solidFill>
                <a:latin typeface="+mj-lt"/>
              </a:rPr>
              <a:t>Jusqu'en</a:t>
            </a:r>
            <a:r>
              <a:rPr lang="en-GB" sz="2400" b="1" dirty="0">
                <a:solidFill>
                  <a:srgbClr val="0000FF"/>
                </a:solidFill>
                <a:latin typeface="+mj-lt"/>
              </a:rPr>
              <a:t> 1995 – début OMC – la </a:t>
            </a:r>
            <a:r>
              <a:rPr lang="en-GB" sz="2400" b="1" dirty="0" err="1">
                <a:solidFill>
                  <a:srgbClr val="0000FF"/>
                </a:solidFill>
                <a:latin typeface="+mj-lt"/>
              </a:rPr>
              <a:t>politique</a:t>
            </a:r>
            <a:r>
              <a:rPr lang="en-GB" sz="2400" b="1" dirty="0">
                <a:solidFill>
                  <a:srgbClr val="0000FF"/>
                </a:solidFill>
                <a:latin typeface="+mj-lt"/>
              </a:rPr>
              <a:t> </a:t>
            </a:r>
            <a:r>
              <a:rPr lang="en-GB" sz="2400" b="1" dirty="0" err="1">
                <a:solidFill>
                  <a:srgbClr val="0000FF"/>
                </a:solidFill>
                <a:latin typeface="+mj-lt"/>
              </a:rPr>
              <a:t>agricole</a:t>
            </a:r>
            <a:r>
              <a:rPr lang="en-GB" sz="2400" b="1" dirty="0">
                <a:solidFill>
                  <a:srgbClr val="0000FF"/>
                </a:solidFill>
                <a:latin typeface="+mj-lt"/>
              </a:rPr>
              <a:t> </a:t>
            </a:r>
            <a:r>
              <a:rPr lang="en-GB" sz="2400" b="1" dirty="0" err="1">
                <a:solidFill>
                  <a:srgbClr val="0000FF"/>
                </a:solidFill>
                <a:latin typeface="+mj-lt"/>
              </a:rPr>
              <a:t>restait</a:t>
            </a:r>
            <a:r>
              <a:rPr lang="en-GB" sz="2400" b="1" dirty="0">
                <a:solidFill>
                  <a:srgbClr val="0000FF"/>
                </a:solidFill>
                <a:latin typeface="+mj-lt"/>
              </a:rPr>
              <a:t> </a:t>
            </a:r>
            <a:r>
              <a:rPr lang="en-GB" sz="2400" b="1" dirty="0" err="1">
                <a:solidFill>
                  <a:srgbClr val="0000FF"/>
                </a:solidFill>
                <a:latin typeface="+mj-lt"/>
              </a:rPr>
              <a:t>nationale</a:t>
            </a:r>
            <a:r>
              <a:rPr lang="en-GB" sz="2400" b="1" dirty="0">
                <a:solidFill>
                  <a:srgbClr val="0000FF"/>
                </a:solidFill>
                <a:latin typeface="+mj-lt"/>
              </a:rPr>
              <a:t>, car le GATT </a:t>
            </a:r>
            <a:r>
              <a:rPr lang="en-GB" sz="2400" b="1" dirty="0" err="1">
                <a:solidFill>
                  <a:srgbClr val="0000FF"/>
                </a:solidFill>
                <a:latin typeface="+mj-lt"/>
              </a:rPr>
              <a:t>admettait</a:t>
            </a:r>
            <a:r>
              <a:rPr lang="en-GB" sz="2400" b="1" dirty="0">
                <a:solidFill>
                  <a:srgbClr val="0000FF"/>
                </a:solidFill>
                <a:latin typeface="+mj-lt"/>
              </a:rPr>
              <a:t> des exceptions agricoles </a:t>
            </a:r>
            <a:endParaRPr lang="fr-FR" sz="2400" b="1" dirty="0">
              <a:solidFill>
                <a:srgbClr val="0000FF"/>
              </a:solidFill>
              <a:latin typeface="+mj-lt"/>
            </a:endParaRPr>
          </a:p>
        </p:txBody>
      </p:sp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571500" y="109538"/>
            <a:ext cx="7956550" cy="461962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</a:rPr>
              <a:t>Origine et causes de la libéralisation des politiques agricoles</a:t>
            </a:r>
            <a:endParaRPr lang="fr-FR" sz="2400" b="1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j-lt"/>
              <a:cs typeface="Arial" charset="0"/>
            </a:endParaRPr>
          </a:p>
        </p:txBody>
      </p:sp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142875" y="3025775"/>
            <a:ext cx="8929688" cy="8318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92075" tIns="46038" rIns="92075" bIns="46038">
            <a:spAutoFit/>
          </a:bodyPr>
          <a:lstStyle/>
          <a:p>
            <a:pPr algn="ctr" defTabSz="762000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400" b="1" dirty="0">
                <a:solidFill>
                  <a:srgbClr val="006600"/>
                </a:solidFill>
                <a:latin typeface="+mj-lt"/>
              </a:rPr>
              <a:t>Tant que la protection agricole répondait aux intérêts des EU, les organisations internationales et la théorie économique l'admettait</a:t>
            </a:r>
          </a:p>
        </p:txBody>
      </p:sp>
      <p:sp>
        <p:nvSpPr>
          <p:cNvPr id="9" name="Rectangle 7"/>
          <p:cNvSpPr>
            <a:spLocks noChangeArrowheads="1"/>
          </p:cNvSpPr>
          <p:nvPr/>
        </p:nvSpPr>
        <p:spPr bwMode="auto">
          <a:xfrm>
            <a:off x="109538" y="4857760"/>
            <a:ext cx="8820150" cy="12001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92075" tIns="46038" rIns="92075" bIns="46038">
            <a:spAutoFit/>
          </a:bodyPr>
          <a:lstStyle/>
          <a:p>
            <a:pPr algn="ctr" defTabSz="762000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400" b="1" dirty="0" smtClean="0">
                <a:solidFill>
                  <a:srgbClr val="0000FF"/>
                </a:solidFill>
                <a:latin typeface="+mj-lt"/>
              </a:rPr>
              <a:t>1985 : intérêts US (baisse </a:t>
            </a:r>
            <a:r>
              <a:rPr lang="fr-FR" sz="2400" b="1" dirty="0">
                <a:solidFill>
                  <a:srgbClr val="0000FF"/>
                </a:solidFill>
                <a:latin typeface="+mj-lt"/>
              </a:rPr>
              <a:t>exportations agricoles</a:t>
            </a:r>
            <a:r>
              <a:rPr lang="fr-FR" sz="2400" b="1" dirty="0" smtClean="0">
                <a:solidFill>
                  <a:srgbClr val="0000FF"/>
                </a:solidFill>
                <a:latin typeface="+mj-lt"/>
              </a:rPr>
              <a:t>) </a:t>
            </a:r>
            <a:r>
              <a:rPr lang="fr-FR" sz="2400" b="1" dirty="0">
                <a:solidFill>
                  <a:srgbClr val="0000FF"/>
                </a:solidFill>
                <a:latin typeface="+mj-lt"/>
              </a:rPr>
              <a:t>convergent avec </a:t>
            </a:r>
            <a:r>
              <a:rPr lang="fr-FR" sz="2400" b="1" dirty="0" smtClean="0">
                <a:solidFill>
                  <a:srgbClr val="0000FF"/>
                </a:solidFill>
                <a:latin typeface="+mj-lt"/>
              </a:rPr>
              <a:t>intérêts UE </a:t>
            </a:r>
            <a:r>
              <a:rPr lang="fr-FR" sz="2400" b="1" dirty="0">
                <a:solidFill>
                  <a:srgbClr val="0000FF"/>
                </a:solidFill>
                <a:latin typeface="+mj-lt"/>
              </a:rPr>
              <a:t>pour que l'Uruguay Round fasse entrer dans le GATT </a:t>
            </a:r>
            <a:r>
              <a:rPr lang="fr-FR" sz="2400" b="1" dirty="0" smtClean="0">
                <a:solidFill>
                  <a:srgbClr val="0000FF"/>
                </a:solidFill>
                <a:latin typeface="+mj-lt"/>
              </a:rPr>
              <a:t>agriculture </a:t>
            </a:r>
            <a:r>
              <a:rPr lang="fr-FR" sz="2400" b="1" dirty="0">
                <a:solidFill>
                  <a:srgbClr val="0000FF"/>
                </a:solidFill>
                <a:latin typeface="+mj-lt"/>
              </a:rPr>
              <a:t>et </a:t>
            </a:r>
            <a:r>
              <a:rPr lang="fr-FR" sz="2400" b="1" dirty="0" smtClean="0">
                <a:solidFill>
                  <a:srgbClr val="0000FF"/>
                </a:solidFill>
                <a:latin typeface="+mj-lt"/>
              </a:rPr>
              <a:t>services </a:t>
            </a:r>
            <a:r>
              <a:rPr lang="fr-FR" sz="2400" b="1" dirty="0">
                <a:solidFill>
                  <a:srgbClr val="0000FF"/>
                </a:solidFill>
                <a:latin typeface="+mj-lt"/>
              </a:rPr>
              <a:t>liés aux échanges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4"/>
          <p:cNvSpPr txBox="1">
            <a:spLocks noChangeArrowheads="1"/>
          </p:cNvSpPr>
          <p:nvPr/>
        </p:nvSpPr>
        <p:spPr bwMode="auto">
          <a:xfrm>
            <a:off x="1214414" y="1169977"/>
            <a:ext cx="6786578" cy="83099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400" b="1" dirty="0">
                <a:solidFill>
                  <a:srgbClr val="0000FF"/>
                </a:solidFill>
                <a:latin typeface="+mj-lt"/>
              </a:rPr>
              <a:t>P</a:t>
            </a:r>
            <a:r>
              <a:rPr lang="fr-FR" sz="2400" b="1" dirty="0" err="1" smtClean="0">
                <a:solidFill>
                  <a:srgbClr val="0000FF"/>
                </a:solidFill>
                <a:latin typeface="+mj-lt"/>
              </a:rPr>
              <a:t>ressions</a:t>
            </a:r>
            <a:r>
              <a:rPr lang="fr-FR" sz="2400" b="1" dirty="0" smtClean="0">
                <a:solidFill>
                  <a:srgbClr val="0000FF"/>
                </a:solidFill>
                <a:latin typeface="+mj-lt"/>
              </a:rPr>
              <a:t> des </a:t>
            </a:r>
            <a:r>
              <a:rPr lang="fr-FR" sz="2400" b="1" dirty="0">
                <a:solidFill>
                  <a:srgbClr val="0000FF"/>
                </a:solidFill>
                <a:latin typeface="+mj-lt"/>
              </a:rPr>
              <a:t>firmes agroalimentaires </a:t>
            </a:r>
            <a:r>
              <a:rPr lang="fr-FR" sz="2400" b="1" dirty="0" smtClean="0">
                <a:solidFill>
                  <a:srgbClr val="0000FF"/>
                </a:solidFill>
                <a:latin typeface="+mj-lt"/>
              </a:rPr>
              <a:t>pour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400" b="1" dirty="0" smtClean="0">
                <a:solidFill>
                  <a:srgbClr val="0000FF"/>
                </a:solidFill>
                <a:latin typeface="+mj-lt"/>
              </a:rPr>
              <a:t>baisser </a:t>
            </a:r>
            <a:r>
              <a:rPr lang="fr-FR" sz="2400" b="1" dirty="0">
                <a:solidFill>
                  <a:srgbClr val="0000FF"/>
                </a:solidFill>
                <a:latin typeface="+mj-lt"/>
              </a:rPr>
              <a:t>les prix agricoles, leurs matières premières</a:t>
            </a:r>
          </a:p>
        </p:txBody>
      </p:sp>
      <p:sp>
        <p:nvSpPr>
          <p:cNvPr id="8" name="Text Box 4"/>
          <p:cNvSpPr txBox="1">
            <a:spLocks noChangeArrowheads="1"/>
          </p:cNvSpPr>
          <p:nvPr/>
        </p:nvSpPr>
        <p:spPr bwMode="auto">
          <a:xfrm>
            <a:off x="714379" y="3286125"/>
            <a:ext cx="7715273" cy="120032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400" b="1" dirty="0">
                <a:solidFill>
                  <a:srgbClr val="006600"/>
                </a:solidFill>
                <a:latin typeface="+mj-lt"/>
              </a:rPr>
              <a:t>C</a:t>
            </a:r>
            <a:r>
              <a:rPr lang="fr-FR" sz="2400" b="1" dirty="0" err="1">
                <a:solidFill>
                  <a:srgbClr val="006600"/>
                </a:solidFill>
                <a:latin typeface="+mj-lt"/>
              </a:rPr>
              <a:t>alamité</a:t>
            </a:r>
            <a:r>
              <a:rPr lang="fr-FR" sz="2400" b="1" dirty="0">
                <a:solidFill>
                  <a:srgbClr val="006600"/>
                </a:solidFill>
                <a:latin typeface="+mj-lt"/>
              </a:rPr>
              <a:t> pour les exploitants familiaux du monde :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400" b="1" dirty="0">
                <a:solidFill>
                  <a:srgbClr val="006600"/>
                </a:solidFill>
                <a:latin typeface="+mj-lt"/>
              </a:rPr>
              <a:t>Produits agricoles : pas des marchandises </a:t>
            </a:r>
            <a:r>
              <a:rPr lang="fr-FR" sz="2400" b="1" dirty="0" smtClean="0">
                <a:solidFill>
                  <a:srgbClr val="006600"/>
                </a:solidFill>
                <a:latin typeface="+mj-lt"/>
              </a:rPr>
              <a:t>ordinaires</a:t>
            </a:r>
            <a:endParaRPr lang="fr-FR" sz="2400" b="1" dirty="0">
              <a:solidFill>
                <a:srgbClr val="006600"/>
              </a:solidFill>
              <a:latin typeface="+mj-lt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400" b="1" dirty="0">
                <a:solidFill>
                  <a:srgbClr val="006600"/>
                </a:solidFill>
                <a:latin typeface="+mj-lt"/>
              </a:rPr>
              <a:t>Marchés agricoles : ne s'autorégulent pas </a:t>
            </a:r>
          </a:p>
        </p:txBody>
      </p:sp>
      <p:sp>
        <p:nvSpPr>
          <p:cNvPr id="9" name="Text Box 6"/>
          <p:cNvSpPr txBox="1">
            <a:spLocks noChangeArrowheads="1"/>
          </p:cNvSpPr>
          <p:nvPr/>
        </p:nvSpPr>
        <p:spPr bwMode="auto">
          <a:xfrm>
            <a:off x="615478" y="109538"/>
            <a:ext cx="7957050" cy="461665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</a:rPr>
              <a:t>Origine et </a:t>
            </a:r>
            <a:r>
              <a:rPr lang="fr-FR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</a:rPr>
              <a:t>causes </a:t>
            </a:r>
            <a:r>
              <a:rPr lang="fr-FR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</a:rPr>
              <a:t>de la libéralisation des politiques agricoles</a:t>
            </a:r>
            <a:endParaRPr lang="fr-FR" sz="2400" b="1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j-lt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ZoneTexte 1"/>
          <p:cNvSpPr txBox="1">
            <a:spLocks noChangeArrowheads="1"/>
          </p:cNvSpPr>
          <p:nvPr/>
        </p:nvSpPr>
        <p:spPr bwMode="auto">
          <a:xfrm>
            <a:off x="428654" y="5000636"/>
            <a:ext cx="8286750" cy="12001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sz="2400" b="1" dirty="0">
                <a:solidFill>
                  <a:srgbClr val="006600"/>
                </a:solidFill>
                <a:latin typeface="Calibri" pitchFamily="34" charset="0"/>
                <a:cs typeface="Arial" charset="0"/>
              </a:rPr>
              <a:t>Pourtant production agricole de + 2,3% par an sur 1961-2005, </a:t>
            </a:r>
          </a:p>
          <a:p>
            <a:pPr algn="ctr"/>
            <a:r>
              <a:rPr lang="fr-FR" sz="2400" b="1" dirty="0">
                <a:solidFill>
                  <a:srgbClr val="006600"/>
                </a:solidFill>
                <a:latin typeface="Calibri" pitchFamily="34" charset="0"/>
                <a:cs typeface="Arial" charset="0"/>
              </a:rPr>
              <a:t>et population de + 1,7% par an                " </a:t>
            </a:r>
          </a:p>
          <a:p>
            <a:pPr algn="ctr"/>
            <a:r>
              <a:rPr lang="fr-FR" sz="2400" b="1" dirty="0" smtClean="0">
                <a:solidFill>
                  <a:srgbClr val="006600"/>
                </a:solidFill>
                <a:latin typeface="Calibri" pitchFamily="34" charset="0"/>
                <a:cs typeface="Arial" charset="0"/>
              </a:rPr>
              <a:t>Production doit doubler d'ici </a:t>
            </a:r>
            <a:r>
              <a:rPr lang="fr-FR" sz="2400" b="1" dirty="0">
                <a:solidFill>
                  <a:srgbClr val="006600"/>
                </a:solidFill>
                <a:latin typeface="Calibri" pitchFamily="34" charset="0"/>
                <a:cs typeface="Arial" charset="0"/>
              </a:rPr>
              <a:t>2050 pour 9,3 Md d'humains.</a:t>
            </a:r>
          </a:p>
        </p:txBody>
      </p:sp>
      <p:sp>
        <p:nvSpPr>
          <p:cNvPr id="10" name="ZoneTexte 9"/>
          <p:cNvSpPr txBox="1"/>
          <p:nvPr/>
        </p:nvSpPr>
        <p:spPr>
          <a:xfrm>
            <a:off x="1357313" y="71438"/>
            <a:ext cx="6500812" cy="954087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La faim n'est pas liée à une insuffisance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de la production agricole mondiale</a:t>
            </a:r>
          </a:p>
        </p:txBody>
      </p:sp>
      <p:sp>
        <p:nvSpPr>
          <p:cNvPr id="11" name="ZoneTexte 4"/>
          <p:cNvSpPr txBox="1">
            <a:spLocks noChangeArrowheads="1"/>
          </p:cNvSpPr>
          <p:nvPr/>
        </p:nvSpPr>
        <p:spPr bwMode="auto">
          <a:xfrm>
            <a:off x="1636713" y="1455738"/>
            <a:ext cx="6716711" cy="83099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fr-FR" sz="2400" b="1" dirty="0">
                <a:solidFill>
                  <a:srgbClr val="0000FF"/>
                </a:solidFill>
                <a:latin typeface="Calibri" pitchFamily="34" charset="0"/>
                <a:cs typeface="Arial" charset="0"/>
              </a:rPr>
              <a:t>L'objectif 1 du Millénaire ne sera pas atteint </a:t>
            </a:r>
          </a:p>
          <a:p>
            <a:pPr algn="ctr"/>
            <a:r>
              <a:rPr lang="fr-FR" sz="2400" b="1" dirty="0">
                <a:solidFill>
                  <a:srgbClr val="0000FF"/>
                </a:solidFill>
                <a:latin typeface="Calibri" pitchFamily="34" charset="0"/>
                <a:cs typeface="Arial" charset="0"/>
              </a:rPr>
              <a:t>963 M d'affamés </a:t>
            </a:r>
            <a:r>
              <a:rPr lang="fr-FR" sz="2400" b="1" dirty="0" smtClean="0">
                <a:solidFill>
                  <a:srgbClr val="0000FF"/>
                </a:solidFill>
                <a:latin typeface="Calibri" pitchFamily="34" charset="0"/>
                <a:cs typeface="Arial" charset="0"/>
              </a:rPr>
              <a:t>en 2008 : </a:t>
            </a:r>
            <a:r>
              <a:rPr lang="fr-FR" sz="2400" b="1" dirty="0">
                <a:solidFill>
                  <a:srgbClr val="0000FF"/>
                </a:solidFill>
                <a:latin typeface="Calibri" pitchFamily="34" charset="0"/>
                <a:cs typeface="Arial" charset="0"/>
              </a:rPr>
              <a:t>115 M de + depuis 2007 </a:t>
            </a:r>
          </a:p>
        </p:txBody>
      </p:sp>
      <p:sp>
        <p:nvSpPr>
          <p:cNvPr id="12" name="ZoneTexte 7"/>
          <p:cNvSpPr txBox="1">
            <a:spLocks noChangeArrowheads="1"/>
          </p:cNvSpPr>
          <p:nvPr/>
        </p:nvSpPr>
        <p:spPr bwMode="auto">
          <a:xfrm>
            <a:off x="3284538" y="2786063"/>
            <a:ext cx="2359025" cy="83026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just"/>
            <a:r>
              <a:rPr lang="fr-FR" sz="2400" b="1">
                <a:solidFill>
                  <a:srgbClr val="006600"/>
                </a:solidFill>
                <a:latin typeface="Calibri" pitchFamily="34" charset="0"/>
                <a:cs typeface="Arial" charset="0"/>
              </a:rPr>
              <a:t>+ 1 Md malnutris</a:t>
            </a:r>
          </a:p>
          <a:p>
            <a:pPr algn="just"/>
            <a:r>
              <a:rPr lang="fr-FR" sz="2400" b="1">
                <a:solidFill>
                  <a:srgbClr val="006600"/>
                </a:solidFill>
                <a:latin typeface="Calibri" pitchFamily="34" charset="0"/>
                <a:cs typeface="Arial" charset="0"/>
              </a:rPr>
              <a:t>+ 1 Md d'obèses</a:t>
            </a:r>
            <a:endParaRPr lang="fr-FR" sz="2400" b="1">
              <a:solidFill>
                <a:srgbClr val="006600"/>
              </a:solidFill>
              <a:latin typeface="Calibri" pitchFamily="34" charset="0"/>
            </a:endParaRPr>
          </a:p>
        </p:txBody>
      </p:sp>
      <p:sp>
        <p:nvSpPr>
          <p:cNvPr id="13" name="ZoneTexte 8"/>
          <p:cNvSpPr txBox="1">
            <a:spLocks noChangeArrowheads="1"/>
          </p:cNvSpPr>
          <p:nvPr/>
        </p:nvSpPr>
        <p:spPr bwMode="auto">
          <a:xfrm>
            <a:off x="1571625" y="4071942"/>
            <a:ext cx="5959475" cy="461963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fr-FR" sz="2400" b="1">
                <a:solidFill>
                  <a:srgbClr val="0000FF"/>
                </a:solidFill>
                <a:latin typeface="Calibri" pitchFamily="34" charset="0"/>
              </a:rPr>
              <a:t>Les 2/3 des affamés sont agriculteurs du Sud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ChangeArrowheads="1"/>
          </p:cNvSpPr>
          <p:nvPr/>
        </p:nvSpPr>
        <p:spPr bwMode="auto">
          <a:xfrm>
            <a:off x="428625" y="785813"/>
            <a:ext cx="8358188" cy="19383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400" b="1" dirty="0">
                <a:solidFill>
                  <a:srgbClr val="0000FF"/>
                </a:solidFill>
                <a:latin typeface="+mj-lt"/>
              </a:rPr>
              <a:t>Face à </a:t>
            </a:r>
            <a:r>
              <a:rPr lang="en-GB" sz="2400" b="1" dirty="0" err="1">
                <a:solidFill>
                  <a:srgbClr val="0000FF"/>
                </a:solidFill>
                <a:latin typeface="+mj-lt"/>
              </a:rPr>
              <a:t>demande</a:t>
            </a:r>
            <a:r>
              <a:rPr lang="en-GB" sz="2400" b="1" dirty="0">
                <a:solidFill>
                  <a:srgbClr val="0000FF"/>
                </a:solidFill>
                <a:latin typeface="+mj-lt"/>
              </a:rPr>
              <a:t> stable à court </a:t>
            </a:r>
            <a:r>
              <a:rPr lang="en-GB" sz="2400" b="1" dirty="0" err="1">
                <a:solidFill>
                  <a:srgbClr val="0000FF"/>
                </a:solidFill>
                <a:latin typeface="+mj-lt"/>
              </a:rPr>
              <a:t>terme</a:t>
            </a:r>
            <a:r>
              <a:rPr lang="en-GB" sz="2400" b="1" dirty="0">
                <a:solidFill>
                  <a:srgbClr val="0000FF"/>
                </a:solidFill>
                <a:latin typeface="+mj-lt"/>
              </a:rPr>
              <a:t>, </a:t>
            </a:r>
            <a:r>
              <a:rPr lang="en-GB" sz="2400" b="1" dirty="0" smtClean="0">
                <a:solidFill>
                  <a:srgbClr val="0000FF"/>
                </a:solidFill>
                <a:latin typeface="+mj-lt"/>
              </a:rPr>
              <a:t>p</a:t>
            </a:r>
            <a:r>
              <a:rPr lang="fr-FR" sz="2400" b="1" dirty="0" err="1" smtClean="0">
                <a:solidFill>
                  <a:srgbClr val="0000FF"/>
                </a:solidFill>
                <a:latin typeface="+mj-lt"/>
              </a:rPr>
              <a:t>roduction</a:t>
            </a:r>
            <a:r>
              <a:rPr lang="fr-FR" sz="2400" b="1" dirty="0" smtClean="0">
                <a:solidFill>
                  <a:srgbClr val="0000FF"/>
                </a:solidFill>
                <a:latin typeface="+mj-lt"/>
              </a:rPr>
              <a:t> </a:t>
            </a:r>
            <a:r>
              <a:rPr lang="en-GB" sz="2400" b="1" dirty="0" err="1">
                <a:solidFill>
                  <a:srgbClr val="0000FF"/>
                </a:solidFill>
                <a:latin typeface="+mj-lt"/>
              </a:rPr>
              <a:t>fluctue</a:t>
            </a:r>
            <a:r>
              <a:rPr lang="en-GB" sz="2400" b="1" dirty="0">
                <a:solidFill>
                  <a:srgbClr val="0000FF"/>
                </a:solidFill>
                <a:latin typeface="+mj-lt"/>
              </a:rPr>
              <a:t> avec le</a:t>
            </a:r>
            <a:r>
              <a:rPr lang="fr-FR" sz="2400" b="1" dirty="0">
                <a:solidFill>
                  <a:srgbClr val="0000FF"/>
                </a:solidFill>
                <a:latin typeface="+mj-lt"/>
              </a:rPr>
              <a:t> climat, encore plus prix et revenus agricoles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400" b="1" dirty="0">
                <a:solidFill>
                  <a:srgbClr val="0000FF"/>
                </a:solidFill>
                <a:latin typeface="+mj-lt"/>
              </a:rPr>
              <a:t>et prix </a:t>
            </a:r>
            <a:r>
              <a:rPr lang="fr-FR" sz="2400" b="1" dirty="0" smtClean="0">
                <a:solidFill>
                  <a:srgbClr val="0000FF"/>
                </a:solidFill>
                <a:latin typeface="+mj-lt"/>
              </a:rPr>
              <a:t>au consommateur. </a:t>
            </a:r>
            <a:endParaRPr lang="fr-FR" sz="2400" b="1" dirty="0">
              <a:solidFill>
                <a:srgbClr val="0000FF"/>
              </a:solidFill>
              <a:latin typeface="+mj-lt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400" b="1" dirty="0">
                <a:solidFill>
                  <a:srgbClr val="0000FF"/>
                </a:solidFill>
                <a:latin typeface="+mj-lt"/>
              </a:rPr>
              <a:t>Tous les pays depuis les Pharaons ont régulé les prix </a:t>
            </a:r>
            <a:r>
              <a:rPr lang="fr-FR" sz="2400" b="1" dirty="0" smtClean="0">
                <a:solidFill>
                  <a:srgbClr val="0000FF"/>
                </a:solidFill>
                <a:latin typeface="+mj-lt"/>
              </a:rPr>
              <a:t>agricoles par </a:t>
            </a:r>
            <a:r>
              <a:rPr lang="fr-FR" sz="2400" b="1" dirty="0">
                <a:solidFill>
                  <a:srgbClr val="0000FF"/>
                </a:solidFill>
                <a:latin typeface="+mj-lt"/>
              </a:rPr>
              <a:t>taxes à l'importation et politique de stockage. </a:t>
            </a:r>
          </a:p>
        </p:txBody>
      </p:sp>
      <p:sp>
        <p:nvSpPr>
          <p:cNvPr id="3" name="Text Box 5"/>
          <p:cNvSpPr txBox="1">
            <a:spLocks noChangeArrowheads="1"/>
          </p:cNvSpPr>
          <p:nvPr/>
        </p:nvSpPr>
        <p:spPr bwMode="auto">
          <a:xfrm>
            <a:off x="1000125" y="3357563"/>
            <a:ext cx="7072313" cy="83026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400" b="1" dirty="0">
                <a:solidFill>
                  <a:srgbClr val="006600"/>
                </a:solidFill>
                <a:latin typeface="+mj-lt"/>
              </a:rPr>
              <a:t> </a:t>
            </a:r>
            <a:r>
              <a:rPr lang="en-GB" sz="2400" b="1" dirty="0" err="1">
                <a:solidFill>
                  <a:srgbClr val="006600"/>
                </a:solidFill>
                <a:latin typeface="+mj-lt"/>
              </a:rPr>
              <a:t>Habileté</a:t>
            </a:r>
            <a:r>
              <a:rPr lang="en-GB" sz="2400" b="1" dirty="0">
                <a:solidFill>
                  <a:srgbClr val="006600"/>
                </a:solidFill>
                <a:latin typeface="+mj-lt"/>
              </a:rPr>
              <a:t> des </a:t>
            </a:r>
            <a:r>
              <a:rPr lang="en-GB" sz="2400" b="1" dirty="0" err="1">
                <a:solidFill>
                  <a:srgbClr val="006600"/>
                </a:solidFill>
                <a:latin typeface="+mj-lt"/>
              </a:rPr>
              <a:t>firmes</a:t>
            </a:r>
            <a:r>
              <a:rPr lang="en-GB" sz="2400" b="1" dirty="0">
                <a:solidFill>
                  <a:srgbClr val="006600"/>
                </a:solidFill>
                <a:latin typeface="+mj-lt"/>
              </a:rPr>
              <a:t> </a:t>
            </a:r>
            <a:r>
              <a:rPr lang="en-GB" sz="2400" b="1" dirty="0" err="1">
                <a:solidFill>
                  <a:srgbClr val="006600"/>
                </a:solidFill>
                <a:latin typeface="+mj-lt"/>
              </a:rPr>
              <a:t>agroalimentaires</a:t>
            </a:r>
            <a:r>
              <a:rPr lang="en-GB" sz="2400" b="1" dirty="0">
                <a:solidFill>
                  <a:srgbClr val="006600"/>
                </a:solidFill>
                <a:latin typeface="+mj-lt"/>
              </a:rPr>
              <a:t> </a:t>
            </a:r>
            <a:r>
              <a:rPr lang="fr-FR" sz="2400" b="1" dirty="0">
                <a:solidFill>
                  <a:srgbClr val="006600"/>
                </a:solidFill>
                <a:latin typeface="+mj-lt"/>
              </a:rPr>
              <a:t>affirmant que la baisse des prix profiterait aux consommateurs. </a:t>
            </a:r>
          </a:p>
        </p:txBody>
      </p:sp>
      <p:sp>
        <p:nvSpPr>
          <p:cNvPr id="4" name="Text Box 6"/>
          <p:cNvSpPr txBox="1">
            <a:spLocks noChangeArrowheads="1"/>
          </p:cNvSpPr>
          <p:nvPr/>
        </p:nvSpPr>
        <p:spPr bwMode="auto">
          <a:xfrm>
            <a:off x="1000130" y="4859338"/>
            <a:ext cx="6929456" cy="12001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400" b="1" dirty="0">
                <a:solidFill>
                  <a:srgbClr val="0000FF"/>
                </a:solidFill>
                <a:latin typeface="+mj-lt"/>
              </a:rPr>
              <a:t>Les prix agricoles se </a:t>
            </a:r>
            <a:r>
              <a:rPr lang="en-GB" sz="2400" b="1" dirty="0" err="1">
                <a:solidFill>
                  <a:srgbClr val="0000FF"/>
                </a:solidFill>
                <a:latin typeface="+mj-lt"/>
              </a:rPr>
              <a:t>sont</a:t>
            </a:r>
            <a:r>
              <a:rPr lang="en-GB" sz="2400" b="1" dirty="0">
                <a:solidFill>
                  <a:srgbClr val="0000FF"/>
                </a:solidFill>
                <a:latin typeface="+mj-lt"/>
              </a:rPr>
              <a:t> </a:t>
            </a:r>
            <a:r>
              <a:rPr lang="en-GB" sz="2400" b="1" dirty="0" err="1">
                <a:solidFill>
                  <a:srgbClr val="0000FF"/>
                </a:solidFill>
                <a:latin typeface="+mj-lt"/>
              </a:rPr>
              <a:t>effondrés</a:t>
            </a:r>
            <a:r>
              <a:rPr lang="en-GB" sz="2400" b="1" dirty="0">
                <a:solidFill>
                  <a:srgbClr val="0000FF"/>
                </a:solidFill>
                <a:latin typeface="+mj-lt"/>
              </a:rPr>
              <a:t>,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400" b="1" dirty="0">
                <a:solidFill>
                  <a:srgbClr val="0000FF"/>
                </a:solidFill>
                <a:latin typeface="+mj-lt"/>
              </a:rPr>
              <a:t>pas </a:t>
            </a:r>
            <a:r>
              <a:rPr lang="en-GB" sz="2400" b="1" dirty="0" err="1">
                <a:solidFill>
                  <a:srgbClr val="0000FF"/>
                </a:solidFill>
                <a:latin typeface="+mj-lt"/>
              </a:rPr>
              <a:t>transmis</a:t>
            </a:r>
            <a:r>
              <a:rPr lang="en-GB" sz="2400" b="1" dirty="0">
                <a:solidFill>
                  <a:srgbClr val="0000FF"/>
                </a:solidFill>
                <a:latin typeface="+mj-lt"/>
              </a:rPr>
              <a:t> aux</a:t>
            </a:r>
            <a:r>
              <a:rPr lang="fr-FR" sz="2400" b="1" dirty="0">
                <a:solidFill>
                  <a:srgbClr val="0000FF"/>
                </a:solidFill>
                <a:latin typeface="+mj-lt"/>
              </a:rPr>
              <a:t> consommateurs,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400" b="1" dirty="0">
                <a:solidFill>
                  <a:srgbClr val="0000FF"/>
                </a:solidFill>
                <a:latin typeface="+mj-lt"/>
              </a:rPr>
              <a:t>forte hausse des profits des firmes agroalimentaires  </a:t>
            </a:r>
          </a:p>
        </p:txBody>
      </p:sp>
      <p:sp>
        <p:nvSpPr>
          <p:cNvPr id="5" name="Text Box 6"/>
          <p:cNvSpPr txBox="1">
            <a:spLocks noChangeArrowheads="1"/>
          </p:cNvSpPr>
          <p:nvPr/>
        </p:nvSpPr>
        <p:spPr bwMode="auto">
          <a:xfrm>
            <a:off x="615950" y="109538"/>
            <a:ext cx="7956550" cy="461962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</a:rPr>
              <a:t>Origine et causes de la libéralisation des politiques agricoles</a:t>
            </a:r>
            <a:endParaRPr lang="fr-FR" sz="2400" b="1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j-lt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e 1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9144000" cy="6858000"/>
          </a:xfrm>
        </p:grpSpPr>
        <p:graphicFrame>
          <p:nvGraphicFramePr>
            <p:cNvPr id="3" name="Graphique 2"/>
            <p:cNvGraphicFramePr/>
            <p:nvPr/>
          </p:nvGraphicFramePr>
          <p:xfrm>
            <a:off x="0" y="0"/>
            <a:ext cx="9144000" cy="685800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sp>
          <p:nvSpPr>
            <p:cNvPr id="4" name="ZoneTexte 3"/>
            <p:cNvSpPr txBox="1">
              <a:spLocks noChangeArrowheads="1"/>
            </p:cNvSpPr>
            <p:nvPr/>
          </p:nvSpPr>
          <p:spPr bwMode="auto">
            <a:xfrm>
              <a:off x="500034" y="6286520"/>
              <a:ext cx="7356116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fr-FR" sz="1200" dirty="0"/>
                <a:t>Source : </a:t>
              </a:r>
              <a:r>
                <a:rPr lang="fr-FR" sz="1200" dirty="0" smtClean="0"/>
                <a:t>World Bank and </a:t>
              </a:r>
              <a:r>
                <a:rPr lang="fr-FR" sz="1200" dirty="0" err="1" smtClean="0"/>
                <a:t>European</a:t>
              </a:r>
              <a:r>
                <a:rPr lang="fr-FR" sz="1200" dirty="0" smtClean="0"/>
                <a:t> Commission</a:t>
              </a:r>
              <a:endParaRPr lang="fr-FR" sz="1200" dirty="0"/>
            </a:p>
            <a:p>
              <a:r>
                <a:rPr lang="fr-FR" sz="1200" dirty="0"/>
                <a:t>PMA : </a:t>
              </a:r>
              <a:r>
                <a:rPr lang="fr-FR" sz="1200" dirty="0" err="1" smtClean="0"/>
                <a:t>LDCs</a:t>
              </a:r>
              <a:r>
                <a:rPr lang="fr-FR" sz="1200" dirty="0" smtClean="0"/>
                <a:t>; </a:t>
              </a:r>
              <a:r>
                <a:rPr lang="fr-FR" sz="1200" dirty="0"/>
                <a:t>PED à BM revenu : </a:t>
              </a:r>
              <a:r>
                <a:rPr lang="fr-FR" sz="1200" dirty="0" err="1" smtClean="0"/>
                <a:t>DCs</a:t>
              </a:r>
              <a:r>
                <a:rPr lang="fr-FR" sz="1200" dirty="0" smtClean="0"/>
                <a:t> </a:t>
              </a:r>
              <a:r>
                <a:rPr lang="fr-FR" sz="1200" dirty="0" err="1" smtClean="0"/>
                <a:t>with</a:t>
              </a:r>
              <a:r>
                <a:rPr lang="fr-FR" sz="1200" dirty="0" smtClean="0"/>
                <a:t> </a:t>
              </a:r>
              <a:r>
                <a:rPr lang="fr-FR" sz="1200" dirty="0" err="1" smtClean="0"/>
                <a:t>low</a:t>
              </a:r>
              <a:r>
                <a:rPr lang="fr-FR" sz="1200" dirty="0" smtClean="0"/>
                <a:t> and middle </a:t>
              </a:r>
              <a:r>
                <a:rPr lang="fr-FR" sz="1200" dirty="0" err="1" smtClean="0"/>
                <a:t>income</a:t>
              </a:r>
              <a:r>
                <a:rPr lang="fr-FR" sz="1200" dirty="0" smtClean="0"/>
                <a:t>: ASS: SSA (</a:t>
              </a:r>
              <a:r>
                <a:rPr lang="fr-FR" sz="1200" dirty="0" err="1" smtClean="0"/>
                <a:t>Sub</a:t>
              </a:r>
              <a:r>
                <a:rPr lang="fr-FR" sz="1200" dirty="0" smtClean="0"/>
                <a:t>-</a:t>
              </a:r>
              <a:r>
                <a:rPr lang="fr-FR" sz="1200" dirty="0" err="1" smtClean="0"/>
                <a:t>Saharan</a:t>
              </a:r>
              <a:r>
                <a:rPr lang="fr-FR" sz="1200" dirty="0" smtClean="0"/>
                <a:t> </a:t>
              </a:r>
              <a:r>
                <a:rPr lang="fr-FR" sz="1200" dirty="0" err="1" smtClean="0"/>
                <a:t>Africa</a:t>
              </a:r>
              <a:r>
                <a:rPr lang="fr-FR" sz="1200" dirty="0" smtClean="0"/>
                <a:t>)</a:t>
              </a:r>
              <a:endParaRPr lang="fr-FR" sz="1200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7938" y="-7938"/>
            <a:ext cx="9159876" cy="68738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7938" y="-7938"/>
            <a:ext cx="9159876" cy="68738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7938" y="-7938"/>
            <a:ext cx="9159876" cy="68738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928685" y="98425"/>
            <a:ext cx="7286653" cy="954107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Baisse des stocks céréaliers de l'UE et EU liée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 à </a:t>
            </a:r>
            <a:r>
              <a:rPr lang="fr-FR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volonté </a:t>
            </a:r>
            <a:r>
              <a:rPr lang="fr-FR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de </a:t>
            </a:r>
            <a:r>
              <a:rPr lang="fr-FR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dépendre du </a:t>
            </a:r>
            <a:r>
              <a:rPr lang="fr-FR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marché mondial</a:t>
            </a:r>
          </a:p>
        </p:txBody>
      </p:sp>
      <p:sp>
        <p:nvSpPr>
          <p:cNvPr id="3" name="ZoneTexte 4"/>
          <p:cNvSpPr txBox="1">
            <a:spLocks noChangeArrowheads="1"/>
          </p:cNvSpPr>
          <p:nvPr/>
        </p:nvSpPr>
        <p:spPr bwMode="auto">
          <a:xfrm>
            <a:off x="1285852" y="1643063"/>
            <a:ext cx="6572265" cy="156966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fr-FR" sz="2400" b="1" dirty="0">
                <a:solidFill>
                  <a:srgbClr val="0000FF"/>
                </a:solidFill>
                <a:latin typeface="Calibri" pitchFamily="34" charset="0"/>
              </a:rPr>
              <a:t>Agriculteurs US pas incités à </a:t>
            </a:r>
            <a:r>
              <a:rPr lang="fr-FR" sz="2400" b="1" dirty="0" smtClean="0">
                <a:solidFill>
                  <a:srgbClr val="0000FF"/>
                </a:solidFill>
                <a:latin typeface="Calibri" pitchFamily="34" charset="0"/>
              </a:rPr>
              <a:t>stocker</a:t>
            </a:r>
          </a:p>
          <a:p>
            <a:pPr algn="ctr"/>
            <a:r>
              <a:rPr lang="fr-FR" sz="2400" b="1" dirty="0" smtClean="0">
                <a:solidFill>
                  <a:srgbClr val="0000FF"/>
                </a:solidFill>
                <a:latin typeface="Calibri" pitchFamily="34" charset="0"/>
              </a:rPr>
              <a:t>car subventions </a:t>
            </a:r>
            <a:r>
              <a:rPr lang="fr-FR" sz="2400" b="1" dirty="0">
                <a:solidFill>
                  <a:srgbClr val="0000FF"/>
                </a:solidFill>
                <a:latin typeface="Calibri" pitchFamily="34" charset="0"/>
              </a:rPr>
              <a:t>les abritant des pertes de prix. </a:t>
            </a:r>
          </a:p>
          <a:p>
            <a:pPr algn="ctr"/>
            <a:r>
              <a:rPr lang="fr-FR" sz="2400" b="1" dirty="0">
                <a:solidFill>
                  <a:srgbClr val="0000FF"/>
                </a:solidFill>
                <a:latin typeface="Calibri" pitchFamily="34" charset="0"/>
              </a:rPr>
              <a:t>Agriculteurs UE pas incités à </a:t>
            </a:r>
            <a:r>
              <a:rPr lang="fr-FR" sz="2400" b="1" dirty="0" smtClean="0">
                <a:solidFill>
                  <a:srgbClr val="0000FF"/>
                </a:solidFill>
                <a:latin typeface="Calibri" pitchFamily="34" charset="0"/>
              </a:rPr>
              <a:t>stocker</a:t>
            </a:r>
          </a:p>
          <a:p>
            <a:pPr algn="ctr"/>
            <a:r>
              <a:rPr lang="fr-FR" sz="2400" b="1" dirty="0" smtClean="0">
                <a:solidFill>
                  <a:srgbClr val="0000FF"/>
                </a:solidFill>
                <a:latin typeface="Calibri" pitchFamily="34" charset="0"/>
              </a:rPr>
              <a:t>car dérégulation </a:t>
            </a:r>
            <a:r>
              <a:rPr lang="fr-FR" sz="2400" b="1" dirty="0">
                <a:solidFill>
                  <a:srgbClr val="0000FF"/>
                </a:solidFill>
                <a:latin typeface="Calibri" pitchFamily="34" charset="0"/>
              </a:rPr>
              <a:t>de la PAC et </a:t>
            </a:r>
            <a:r>
              <a:rPr lang="fr-FR" sz="2400" b="1" dirty="0" smtClean="0">
                <a:solidFill>
                  <a:srgbClr val="0000FF"/>
                </a:solidFill>
                <a:latin typeface="Calibri" pitchFamily="34" charset="0"/>
              </a:rPr>
              <a:t>avenir imprévisible.</a:t>
            </a:r>
            <a:endParaRPr lang="fr-FR" sz="2400" b="1" dirty="0">
              <a:solidFill>
                <a:srgbClr val="0000FF"/>
              </a:solidFill>
              <a:latin typeface="Calibri" pitchFamily="34" charset="0"/>
            </a:endParaRPr>
          </a:p>
        </p:txBody>
      </p:sp>
      <p:sp>
        <p:nvSpPr>
          <p:cNvPr id="4" name="ZoneTexte 5"/>
          <p:cNvSpPr txBox="1">
            <a:spLocks noChangeArrowheads="1"/>
          </p:cNvSpPr>
          <p:nvPr/>
        </p:nvSpPr>
        <p:spPr bwMode="auto">
          <a:xfrm>
            <a:off x="1312863" y="4170363"/>
            <a:ext cx="6545262" cy="83026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fr-FR" sz="2400" b="1">
                <a:solidFill>
                  <a:srgbClr val="006600"/>
                </a:solidFill>
                <a:latin typeface="Calibri" pitchFamily="34" charset="0"/>
              </a:rPr>
              <a:t>Baisse des stocks de sécurité alimentaire des PED </a:t>
            </a:r>
          </a:p>
          <a:p>
            <a:pPr algn="ctr"/>
            <a:r>
              <a:rPr lang="fr-FR" sz="2400" b="1">
                <a:solidFill>
                  <a:srgbClr val="006600"/>
                </a:solidFill>
                <a:latin typeface="Calibri" pitchFamily="34" charset="0"/>
              </a:rPr>
              <a:t>sous pression FMI et BM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ZoneTexte 7"/>
          <p:cNvSpPr txBox="1"/>
          <p:nvPr/>
        </p:nvSpPr>
        <p:spPr>
          <a:xfrm>
            <a:off x="1119188" y="71438"/>
            <a:ext cx="6881812" cy="954087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La perpétuation du dumping agricole de UE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et EU camouflé sous des aides internes</a:t>
            </a:r>
          </a:p>
        </p:txBody>
      </p:sp>
      <p:sp>
        <p:nvSpPr>
          <p:cNvPr id="9" name="Text Box 4"/>
          <p:cNvSpPr txBox="1">
            <a:spLocks noChangeArrowheads="1"/>
          </p:cNvSpPr>
          <p:nvPr/>
        </p:nvSpPr>
        <p:spPr bwMode="auto">
          <a:xfrm>
            <a:off x="1017588" y="1395413"/>
            <a:ext cx="7126287" cy="461962"/>
          </a:xfrm>
          <a:prstGeom prst="rect">
            <a:avLst/>
          </a:prstGeom>
          <a:solidFill>
            <a:srgbClr val="0000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342900" indent="-342900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4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Définition</a:t>
            </a:r>
            <a:r>
              <a:rPr lang="en-GB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en-GB" sz="24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scandaleuse</a:t>
            </a:r>
            <a:r>
              <a:rPr lang="en-GB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du dumping par </a:t>
            </a:r>
            <a:r>
              <a:rPr lang="en-GB" sz="24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l'OMC</a:t>
            </a:r>
            <a:endParaRPr lang="fr-FR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Text Box 6"/>
          <p:cNvSpPr txBox="1">
            <a:spLocks noChangeArrowheads="1"/>
          </p:cNvSpPr>
          <p:nvPr/>
        </p:nvSpPr>
        <p:spPr bwMode="auto">
          <a:xfrm>
            <a:off x="817495" y="2240813"/>
            <a:ext cx="7540719" cy="83099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GB" sz="2400" b="1" dirty="0" smtClean="0">
                <a:solidFill>
                  <a:srgbClr val="006600"/>
                </a:solidFill>
                <a:latin typeface="Calibri" pitchFamily="34" charset="0"/>
                <a:cs typeface="Arial" charset="0"/>
              </a:rPr>
              <a:t>Pas </a:t>
            </a:r>
            <a:r>
              <a:rPr lang="en-GB" sz="2400" b="1" dirty="0">
                <a:solidFill>
                  <a:srgbClr val="006600"/>
                </a:solidFill>
                <a:latin typeface="Calibri" pitchFamily="34" charset="0"/>
                <a:cs typeface="Arial" charset="0"/>
              </a:rPr>
              <a:t>de dumping </a:t>
            </a:r>
            <a:r>
              <a:rPr lang="en-GB" sz="2400" b="1" dirty="0" err="1">
                <a:solidFill>
                  <a:srgbClr val="006600"/>
                </a:solidFill>
                <a:latin typeface="Calibri" pitchFamily="34" charset="0"/>
                <a:cs typeface="Arial" charset="0"/>
              </a:rPr>
              <a:t>si</a:t>
            </a:r>
            <a:r>
              <a:rPr lang="en-GB" sz="2400" b="1" dirty="0">
                <a:solidFill>
                  <a:srgbClr val="006600"/>
                </a:solidFill>
                <a:latin typeface="Calibri" pitchFamily="34" charset="0"/>
                <a:cs typeface="Arial" charset="0"/>
              </a:rPr>
              <a:t> on </a:t>
            </a:r>
            <a:r>
              <a:rPr lang="en-GB" sz="2400" b="1" dirty="0" err="1">
                <a:solidFill>
                  <a:srgbClr val="006600"/>
                </a:solidFill>
                <a:latin typeface="Calibri" pitchFamily="34" charset="0"/>
                <a:cs typeface="Arial" charset="0"/>
              </a:rPr>
              <a:t>exporte</a:t>
            </a:r>
            <a:r>
              <a:rPr lang="en-GB" sz="2400" b="1" dirty="0">
                <a:solidFill>
                  <a:srgbClr val="006600"/>
                </a:solidFill>
                <a:latin typeface="Calibri" pitchFamily="34" charset="0"/>
                <a:cs typeface="Arial" charset="0"/>
              </a:rPr>
              <a:t> au prix du </a:t>
            </a:r>
            <a:r>
              <a:rPr lang="en-GB" sz="2400" b="1" dirty="0" err="1" smtClean="0">
                <a:solidFill>
                  <a:srgbClr val="006600"/>
                </a:solidFill>
                <a:latin typeface="Calibri" pitchFamily="34" charset="0"/>
                <a:cs typeface="Arial" charset="0"/>
              </a:rPr>
              <a:t>marché</a:t>
            </a:r>
            <a:r>
              <a:rPr lang="en-GB" sz="2400" b="1" dirty="0" smtClean="0">
                <a:solidFill>
                  <a:srgbClr val="006600"/>
                </a:solidFill>
                <a:latin typeface="Calibri" pitchFamily="34" charset="0"/>
                <a:cs typeface="Arial" charset="0"/>
              </a:rPr>
              <a:t> </a:t>
            </a:r>
            <a:r>
              <a:rPr lang="en-GB" sz="2400" b="1" dirty="0" err="1" smtClean="0">
                <a:solidFill>
                  <a:srgbClr val="006600"/>
                </a:solidFill>
                <a:latin typeface="Calibri" pitchFamily="34" charset="0"/>
                <a:cs typeface="Arial" charset="0"/>
              </a:rPr>
              <a:t>intérieur</a:t>
            </a:r>
            <a:r>
              <a:rPr lang="en-GB" sz="2400" b="1" dirty="0" smtClean="0">
                <a:solidFill>
                  <a:srgbClr val="006600"/>
                </a:solidFill>
                <a:latin typeface="Calibri" pitchFamily="34" charset="0"/>
                <a:cs typeface="Arial" charset="0"/>
              </a:rPr>
              <a:t>,</a:t>
            </a:r>
          </a:p>
          <a:p>
            <a:pPr algn="ctr"/>
            <a:r>
              <a:rPr lang="en-GB" sz="2400" b="1" dirty="0" err="1" smtClean="0">
                <a:solidFill>
                  <a:srgbClr val="006600"/>
                </a:solidFill>
                <a:latin typeface="Calibri" pitchFamily="34" charset="0"/>
                <a:cs typeface="Arial" charset="0"/>
              </a:rPr>
              <a:t>même</a:t>
            </a:r>
            <a:r>
              <a:rPr lang="en-GB" sz="2400" b="1" dirty="0" smtClean="0">
                <a:solidFill>
                  <a:srgbClr val="006600"/>
                </a:solidFill>
                <a:latin typeface="Calibri" pitchFamily="34" charset="0"/>
                <a:cs typeface="Arial" charset="0"/>
              </a:rPr>
              <a:t> </a:t>
            </a:r>
            <a:r>
              <a:rPr lang="en-GB" sz="2400" b="1" dirty="0" err="1">
                <a:solidFill>
                  <a:srgbClr val="006600"/>
                </a:solidFill>
                <a:latin typeface="Calibri" pitchFamily="34" charset="0"/>
                <a:cs typeface="Arial" charset="0"/>
              </a:rPr>
              <a:t>si</a:t>
            </a:r>
            <a:r>
              <a:rPr lang="en-GB" sz="2400" b="1" dirty="0">
                <a:solidFill>
                  <a:srgbClr val="006600"/>
                </a:solidFill>
                <a:latin typeface="Calibri" pitchFamily="34" charset="0"/>
                <a:cs typeface="Arial" charset="0"/>
              </a:rPr>
              <a:t> </a:t>
            </a:r>
            <a:r>
              <a:rPr lang="en-GB" sz="2400" b="1" dirty="0" err="1">
                <a:solidFill>
                  <a:srgbClr val="006600"/>
                </a:solidFill>
                <a:latin typeface="Calibri" pitchFamily="34" charset="0"/>
                <a:cs typeface="Arial" charset="0"/>
              </a:rPr>
              <a:t>inférieur</a:t>
            </a:r>
            <a:r>
              <a:rPr lang="en-GB" sz="2400" b="1" dirty="0">
                <a:solidFill>
                  <a:srgbClr val="006600"/>
                </a:solidFill>
                <a:latin typeface="Calibri" pitchFamily="34" charset="0"/>
                <a:cs typeface="Arial" charset="0"/>
              </a:rPr>
              <a:t> au </a:t>
            </a:r>
            <a:r>
              <a:rPr lang="en-GB" sz="2400" b="1" dirty="0" err="1">
                <a:solidFill>
                  <a:srgbClr val="006600"/>
                </a:solidFill>
                <a:latin typeface="Calibri" pitchFamily="34" charset="0"/>
                <a:cs typeface="Arial" charset="0"/>
              </a:rPr>
              <a:t>coût</a:t>
            </a:r>
            <a:r>
              <a:rPr lang="en-GB" sz="2400" b="1" dirty="0">
                <a:solidFill>
                  <a:srgbClr val="006600"/>
                </a:solidFill>
                <a:latin typeface="Calibri" pitchFamily="34" charset="0"/>
                <a:cs typeface="Arial" charset="0"/>
              </a:rPr>
              <a:t> </a:t>
            </a:r>
            <a:r>
              <a:rPr lang="en-GB" sz="2400" b="1" dirty="0" err="1">
                <a:solidFill>
                  <a:srgbClr val="006600"/>
                </a:solidFill>
                <a:latin typeface="Calibri" pitchFamily="34" charset="0"/>
                <a:cs typeface="Arial" charset="0"/>
              </a:rPr>
              <a:t>moyen</a:t>
            </a:r>
            <a:r>
              <a:rPr lang="en-GB" sz="2400" b="1" dirty="0">
                <a:solidFill>
                  <a:srgbClr val="006600"/>
                </a:solidFill>
                <a:latin typeface="Calibri" pitchFamily="34" charset="0"/>
                <a:cs typeface="Arial" charset="0"/>
              </a:rPr>
              <a:t> de production du pays</a:t>
            </a:r>
            <a:endParaRPr lang="fr-FR" sz="2400" b="1" dirty="0">
              <a:solidFill>
                <a:srgbClr val="006600"/>
              </a:solidFill>
              <a:latin typeface="Calibri" pitchFamily="34" charset="0"/>
              <a:cs typeface="Arial" charset="0"/>
            </a:endParaRPr>
          </a:p>
        </p:txBody>
      </p:sp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723900" y="3643313"/>
            <a:ext cx="7562850" cy="83026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GB" sz="2400" b="1">
                <a:solidFill>
                  <a:srgbClr val="0000FF"/>
                </a:solidFill>
                <a:latin typeface="Calibri" pitchFamily="34" charset="0"/>
                <a:cs typeface="Arial" charset="0"/>
              </a:rPr>
              <a:t>Possible que dans les pays riches où les agriculteurs</a:t>
            </a:r>
          </a:p>
          <a:p>
            <a:pPr algn="ctr"/>
            <a:r>
              <a:rPr lang="en-GB" sz="2400" b="1">
                <a:solidFill>
                  <a:srgbClr val="0000FF"/>
                </a:solidFill>
                <a:latin typeface="Calibri" pitchFamily="34" charset="0"/>
                <a:cs typeface="Arial" charset="0"/>
              </a:rPr>
              <a:t>reçoivent des aides compensatoires autorisées par l’OMC</a:t>
            </a:r>
            <a:endParaRPr lang="fr-FR" sz="2400" b="1">
              <a:solidFill>
                <a:srgbClr val="0000FF"/>
              </a:solidFill>
              <a:latin typeface="Calibri" pitchFamily="34" charset="0"/>
              <a:cs typeface="Arial" charset="0"/>
            </a:endParaRPr>
          </a:p>
        </p:txBody>
      </p:sp>
      <p:sp>
        <p:nvSpPr>
          <p:cNvPr id="12" name="Text Box 7"/>
          <p:cNvSpPr txBox="1">
            <a:spLocks noChangeArrowheads="1"/>
          </p:cNvSpPr>
          <p:nvPr/>
        </p:nvSpPr>
        <p:spPr bwMode="auto">
          <a:xfrm>
            <a:off x="1428753" y="5170488"/>
            <a:ext cx="6286519" cy="83026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GB" sz="2400" b="1">
                <a:solidFill>
                  <a:srgbClr val="006600"/>
                </a:solidFill>
                <a:latin typeface="Calibri" pitchFamily="34" charset="0"/>
                <a:cs typeface="Arial" charset="0"/>
              </a:rPr>
              <a:t>1è raison des réformes PAC depuis 1992 </a:t>
            </a:r>
          </a:p>
          <a:p>
            <a:pPr algn="ctr"/>
            <a:r>
              <a:rPr lang="en-GB" sz="2400" b="1">
                <a:solidFill>
                  <a:srgbClr val="006600"/>
                </a:solidFill>
                <a:latin typeface="Calibri" pitchFamily="34" charset="0"/>
                <a:cs typeface="Arial" charset="0"/>
              </a:rPr>
              <a:t>afin d’exporter sans subventions (restitutions)</a:t>
            </a:r>
            <a:endParaRPr lang="fr-FR" sz="2400" b="1">
              <a:solidFill>
                <a:srgbClr val="006600"/>
              </a:solidFill>
              <a:latin typeface="Calibri" pitchFamily="34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5"/>
          <p:cNvSpPr txBox="1">
            <a:spLocks noChangeArrowheads="1"/>
          </p:cNvSpPr>
          <p:nvPr/>
        </p:nvSpPr>
        <p:spPr bwMode="auto">
          <a:xfrm>
            <a:off x="2022475" y="119063"/>
            <a:ext cx="5121275" cy="523875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Arial" pitchFamily="34" charset="0"/>
              </a:rPr>
              <a:t>PAC 2003 pas conforme à l'OMC</a:t>
            </a:r>
          </a:p>
        </p:txBody>
      </p:sp>
      <p:sp>
        <p:nvSpPr>
          <p:cNvPr id="5" name="ZoneTexte 4"/>
          <p:cNvSpPr txBox="1"/>
          <p:nvPr/>
        </p:nvSpPr>
        <p:spPr>
          <a:xfrm>
            <a:off x="60325" y="796925"/>
            <a:ext cx="9012238" cy="501675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0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Le RPU (régime de paiement unique) pas découplé car contredit les règles de l'</a:t>
            </a:r>
            <a:r>
              <a:rPr lang="fr-FR" sz="2000" b="1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AsA</a:t>
            </a:r>
            <a:r>
              <a:rPr lang="fr-FR" sz="20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(art. 6 annexe 2):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Tx/>
              <a:buAutoNum type="arabicParenR"/>
              <a:defRPr/>
            </a:pPr>
            <a:r>
              <a:rPr lang="fr-FR" sz="20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Productions interdites : fruits et légumes (F&amp;L); lait et betterave par quotas; vins par droits de plantation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0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ou plafonnées : coton, tabac, huile d'olive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tabLst>
                <a:tab pos="0" algn="l"/>
              </a:tabLst>
              <a:defRPr/>
            </a:pPr>
            <a:r>
              <a:rPr lang="fr-FR" sz="20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Interdiction de produire F&amp;L a suffi à OMC pour déclarer couplées les aides directes fixes des EU</a:t>
            </a: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defRPr/>
            </a:pPr>
            <a:endParaRPr lang="fr-FR" sz="2000" b="1" dirty="0">
              <a:solidFill>
                <a:srgbClr val="0000FF"/>
              </a:solidFill>
              <a:latin typeface="Arial" pitchFamily="34" charset="0"/>
              <a:cs typeface="Arial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0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2) Basé sur aides reçues de 2000 à 2002, critère non prévu par l'</a:t>
            </a:r>
            <a:r>
              <a:rPr lang="fr-FR" sz="2000" b="1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AsA</a:t>
            </a:r>
            <a:endParaRPr lang="fr-FR" sz="2000" b="1" dirty="0">
              <a:solidFill>
                <a:srgbClr val="0000FF"/>
              </a:solidFill>
              <a:latin typeface="Arial" pitchFamily="34" charset="0"/>
              <a:cs typeface="Arial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fr-FR" sz="2000" b="1" dirty="0">
              <a:solidFill>
                <a:srgbClr val="0000FF"/>
              </a:solidFill>
              <a:latin typeface="Arial" pitchFamily="34" charset="0"/>
              <a:cs typeface="Arial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0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3) Reste couplé aux hectares éligibles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fr-FR" sz="2000" b="1" dirty="0">
              <a:solidFill>
                <a:srgbClr val="0000FF"/>
              </a:solidFill>
              <a:latin typeface="Arial" pitchFamily="34" charset="0"/>
              <a:cs typeface="Arial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0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4) </a:t>
            </a:r>
            <a:r>
              <a:rPr lang="fr-FR" sz="2000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Partie </a:t>
            </a:r>
            <a:r>
              <a:rPr lang="fr-FR" sz="20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du RPU imputable aux aliments du bétail : intrants couplés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fr-FR" sz="2000" b="1" dirty="0">
              <a:solidFill>
                <a:srgbClr val="0000FF"/>
              </a:solidFill>
              <a:latin typeface="Arial" pitchFamily="34" charset="0"/>
              <a:cs typeface="Arial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0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5) </a:t>
            </a:r>
            <a:r>
              <a:rPr lang="fr-FR" sz="2000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Puisque RPU </a:t>
            </a:r>
            <a:r>
              <a:rPr lang="fr-FR" sz="20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non imputable à un </a:t>
            </a:r>
            <a:r>
              <a:rPr lang="fr-FR" sz="2000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produit, </a:t>
            </a:r>
            <a:r>
              <a:rPr lang="fr-FR" sz="20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tous les produits agricoles exportés le sont avec dumping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4"/>
          <p:cNvSpPr txBox="1">
            <a:spLocks noChangeArrowheads="1"/>
          </p:cNvSpPr>
          <p:nvPr/>
        </p:nvSpPr>
        <p:spPr bwMode="auto">
          <a:xfrm>
            <a:off x="1571646" y="188896"/>
            <a:ext cx="6072188" cy="954088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cs typeface="Arial" pitchFamily="34" charset="0"/>
              </a:rPr>
              <a:t>Tricheries massives de l'UE et EU sur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cs typeface="Arial" pitchFamily="34" charset="0"/>
              </a:rPr>
              <a:t>subventions internes et à l'exportation</a:t>
            </a:r>
          </a:p>
        </p:txBody>
      </p:sp>
      <p:sp>
        <p:nvSpPr>
          <p:cNvPr id="9" name="Text Box 5"/>
          <p:cNvSpPr txBox="1">
            <a:spLocks noChangeArrowheads="1"/>
          </p:cNvSpPr>
          <p:nvPr/>
        </p:nvSpPr>
        <p:spPr bwMode="auto">
          <a:xfrm>
            <a:off x="285782" y="1644649"/>
            <a:ext cx="8643936" cy="156966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400" b="1" dirty="0">
                <a:solidFill>
                  <a:srgbClr val="0000FF"/>
                </a:solidFill>
                <a:latin typeface="+mj-lt"/>
                <a:cs typeface="Arial" charset="0"/>
              </a:rPr>
              <a:t>Malgré chute des restitutions, les subventions internes </a:t>
            </a:r>
            <a:r>
              <a:rPr lang="fr-FR" sz="2400" b="1" dirty="0" smtClean="0">
                <a:solidFill>
                  <a:srgbClr val="0000FF"/>
                </a:solidFill>
                <a:latin typeface="+mj-lt"/>
                <a:cs typeface="Arial" charset="0"/>
              </a:rPr>
              <a:t>un </a:t>
            </a:r>
            <a:r>
              <a:rPr lang="fr-FR" sz="2400" b="1" dirty="0">
                <a:solidFill>
                  <a:srgbClr val="0000FF"/>
                </a:solidFill>
                <a:latin typeface="+mj-lt"/>
                <a:cs typeface="Arial" charset="0"/>
              </a:rPr>
              <a:t>% </a:t>
            </a:r>
            <a:r>
              <a:rPr lang="fr-FR" sz="2400" b="1" dirty="0" smtClean="0">
                <a:solidFill>
                  <a:srgbClr val="0000FF"/>
                </a:solidFill>
                <a:latin typeface="+mj-lt"/>
                <a:cs typeface="Arial" charset="0"/>
              </a:rPr>
              <a:t>élevé des </a:t>
            </a:r>
            <a:r>
              <a:rPr lang="fr-FR" sz="2400" b="1" dirty="0">
                <a:solidFill>
                  <a:srgbClr val="0000FF"/>
                </a:solidFill>
                <a:latin typeface="+mj-lt"/>
                <a:cs typeface="Arial" charset="0"/>
              </a:rPr>
              <a:t>subventions totales aux exportations de 1995 à 2001 :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400" b="1" dirty="0">
                <a:solidFill>
                  <a:srgbClr val="0000FF"/>
                </a:solidFill>
                <a:latin typeface="+mj-lt"/>
                <a:cs typeface="Arial" charset="0"/>
              </a:rPr>
              <a:t>78% : céréales</a:t>
            </a:r>
            <a:r>
              <a:rPr lang="fr-FR" sz="2400" b="1">
                <a:solidFill>
                  <a:srgbClr val="0000FF"/>
                </a:solidFill>
                <a:latin typeface="+mj-lt"/>
                <a:cs typeface="Arial" charset="0"/>
              </a:rPr>
              <a:t>; </a:t>
            </a:r>
            <a:r>
              <a:rPr lang="fr-FR" sz="2400" b="1" smtClean="0">
                <a:solidFill>
                  <a:srgbClr val="0000FF"/>
                </a:solidFill>
                <a:latin typeface="+mj-lt"/>
                <a:cs typeface="Arial" charset="0"/>
              </a:rPr>
              <a:t>75% : viande de volaille; </a:t>
            </a:r>
            <a:r>
              <a:rPr lang="fr-FR" sz="2400" b="1" smtClean="0">
                <a:solidFill>
                  <a:srgbClr val="0000FF"/>
                </a:solidFill>
                <a:latin typeface="+mn-lt"/>
                <a:cs typeface="Times New Roman" pitchFamily="18" charset="0"/>
              </a:rPr>
              <a:t>62</a:t>
            </a:r>
            <a:r>
              <a:rPr lang="fr-FR" sz="2400" b="1" dirty="0">
                <a:solidFill>
                  <a:srgbClr val="0000FF"/>
                </a:solidFill>
                <a:latin typeface="+mn-lt"/>
                <a:cs typeface="Times New Roman" pitchFamily="18" charset="0"/>
              </a:rPr>
              <a:t>% : viande de </a:t>
            </a:r>
            <a:r>
              <a:rPr lang="fr-FR" sz="2400" b="1">
                <a:solidFill>
                  <a:srgbClr val="0000FF"/>
                </a:solidFill>
                <a:latin typeface="+mn-lt"/>
                <a:cs typeface="Times New Roman" pitchFamily="18" charset="0"/>
              </a:rPr>
              <a:t>porc</a:t>
            </a:r>
            <a:r>
              <a:rPr lang="fr-FR" sz="2400" b="1" smtClean="0">
                <a:solidFill>
                  <a:srgbClr val="0000FF"/>
                </a:solidFill>
                <a:latin typeface="+mn-lt"/>
                <a:cs typeface="Times New Roman" pitchFamily="18" charset="0"/>
              </a:rPr>
              <a:t>;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400" b="1" smtClean="0">
                <a:solidFill>
                  <a:srgbClr val="0000FF"/>
                </a:solidFill>
                <a:latin typeface="+mn-lt"/>
                <a:cs typeface="Times New Roman" pitchFamily="18" charset="0"/>
              </a:rPr>
              <a:t>38</a:t>
            </a:r>
            <a:r>
              <a:rPr lang="fr-FR" sz="2400" b="1" dirty="0">
                <a:solidFill>
                  <a:srgbClr val="0000FF"/>
                </a:solidFill>
                <a:latin typeface="+mn-lt"/>
                <a:cs typeface="Times New Roman" pitchFamily="18" charset="0"/>
              </a:rPr>
              <a:t>% : produits laitiers</a:t>
            </a:r>
            <a:r>
              <a:rPr lang="fr-FR" sz="2400" b="1">
                <a:solidFill>
                  <a:srgbClr val="0000FF"/>
                </a:solidFill>
                <a:latin typeface="+mn-lt"/>
                <a:cs typeface="Times New Roman" pitchFamily="18" charset="0"/>
              </a:rPr>
              <a:t>; </a:t>
            </a:r>
            <a:r>
              <a:rPr lang="fr-FR" sz="2400" b="1" smtClean="0">
                <a:solidFill>
                  <a:srgbClr val="0000FF"/>
                </a:solidFill>
                <a:latin typeface="+mn-lt"/>
                <a:cs typeface="Times New Roman" pitchFamily="18" charset="0"/>
              </a:rPr>
              <a:t>52</a:t>
            </a:r>
            <a:r>
              <a:rPr lang="fr-FR" sz="2400" b="1" dirty="0">
                <a:solidFill>
                  <a:srgbClr val="0000FF"/>
                </a:solidFill>
                <a:latin typeface="+mn-lt"/>
                <a:cs typeface="Times New Roman" pitchFamily="18" charset="0"/>
              </a:rPr>
              <a:t>% : viande bovine </a:t>
            </a:r>
            <a:endParaRPr lang="fr-FR" sz="2400" b="1" dirty="0">
              <a:solidFill>
                <a:srgbClr val="0000FF"/>
              </a:solidFill>
              <a:latin typeface="+mj-lt"/>
              <a:cs typeface="Arial" charset="0"/>
            </a:endParaRPr>
          </a:p>
        </p:txBody>
      </p:sp>
      <p:sp>
        <p:nvSpPr>
          <p:cNvPr id="10" name="ZoneTexte 2"/>
          <p:cNvSpPr txBox="1">
            <a:spLocks noChangeArrowheads="1"/>
          </p:cNvSpPr>
          <p:nvPr/>
        </p:nvSpPr>
        <p:spPr bwMode="auto">
          <a:xfrm>
            <a:off x="1143006" y="3859213"/>
            <a:ext cx="6643704" cy="8318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400" b="1" dirty="0">
                <a:solidFill>
                  <a:srgbClr val="006600"/>
                </a:solidFill>
                <a:latin typeface="+mj-lt"/>
                <a:cs typeface="Arial" charset="0"/>
              </a:rPr>
              <a:t>Subventions internes des EU : 93% des 3,6 Md$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400" b="1" dirty="0">
                <a:solidFill>
                  <a:srgbClr val="006600"/>
                </a:solidFill>
                <a:latin typeface="+mj-lt"/>
                <a:cs typeface="Arial" charset="0"/>
              </a:rPr>
              <a:t>des subventions totales au coton exporté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ZoneTexte 9"/>
          <p:cNvSpPr txBox="1"/>
          <p:nvPr/>
        </p:nvSpPr>
        <p:spPr>
          <a:xfrm>
            <a:off x="1571625" y="98425"/>
            <a:ext cx="6021388" cy="954088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V – Le crime contre l'humanité de l'UE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voulant imposer les APE aux pays ACP</a:t>
            </a:r>
            <a:endParaRPr lang="fr-FR" sz="2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1" name="ZoneTexte 10"/>
          <p:cNvSpPr txBox="1"/>
          <p:nvPr/>
        </p:nvSpPr>
        <p:spPr>
          <a:xfrm>
            <a:off x="1946275" y="5099050"/>
            <a:ext cx="5411788" cy="830263"/>
          </a:xfrm>
          <a:prstGeom prst="rect">
            <a:avLst/>
          </a:prstGeom>
          <a:solidFill>
            <a:srgbClr val="0000FF"/>
          </a:solidFill>
          <a:ln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Les pays ACP ne doivent pas signer d'APE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avant la conclusion du Doha Round</a:t>
            </a:r>
            <a:endParaRPr lang="fr-FR" sz="2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2" name="Rectangle 4"/>
          <p:cNvSpPr>
            <a:spLocks noChangeArrowheads="1"/>
          </p:cNvSpPr>
          <p:nvPr/>
        </p:nvSpPr>
        <p:spPr bwMode="auto">
          <a:xfrm>
            <a:off x="928662" y="1357313"/>
            <a:ext cx="7215210" cy="511175"/>
          </a:xfrm>
          <a:prstGeom prst="rect">
            <a:avLst/>
          </a:prstGeom>
          <a:solidFill>
            <a:srgbClr val="0000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b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De la Convention de Yaoundé à l'Accord de Cotonou</a:t>
            </a:r>
          </a:p>
        </p:txBody>
      </p:sp>
      <p:sp>
        <p:nvSpPr>
          <p:cNvPr id="13" name="Text Box 16"/>
          <p:cNvSpPr txBox="1">
            <a:spLocks noChangeArrowheads="1"/>
          </p:cNvSpPr>
          <p:nvPr/>
        </p:nvSpPr>
        <p:spPr bwMode="auto">
          <a:xfrm>
            <a:off x="1708150" y="2143125"/>
            <a:ext cx="5649913" cy="830263"/>
          </a:xfrm>
          <a:prstGeom prst="rect">
            <a:avLst/>
          </a:prstGeom>
          <a:solidFill>
            <a:srgbClr val="0000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4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La Commission européenne justifie les APE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4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avec un raisonnement par l'absurde</a:t>
            </a:r>
            <a:endParaRPr lang="fr-FR" sz="240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n-lt"/>
            </a:endParaRPr>
          </a:p>
        </p:txBody>
      </p:sp>
      <p:sp>
        <p:nvSpPr>
          <p:cNvPr id="14" name="Text Box 6"/>
          <p:cNvSpPr txBox="1">
            <a:spLocks noChangeArrowheads="1"/>
          </p:cNvSpPr>
          <p:nvPr/>
        </p:nvSpPr>
        <p:spPr bwMode="auto">
          <a:xfrm>
            <a:off x="3340100" y="3181350"/>
            <a:ext cx="2660650" cy="461963"/>
          </a:xfrm>
          <a:prstGeom prst="rect">
            <a:avLst/>
          </a:prstGeom>
          <a:solidFill>
            <a:srgbClr val="0000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Times New Roman" pitchFamily="18" charset="0"/>
              </a:rPr>
              <a:t>Les risques des APE</a:t>
            </a:r>
          </a:p>
        </p:txBody>
      </p:sp>
      <p:sp>
        <p:nvSpPr>
          <p:cNvPr id="15" name="ZoneTexte 14"/>
          <p:cNvSpPr txBox="1"/>
          <p:nvPr/>
        </p:nvSpPr>
        <p:spPr>
          <a:xfrm>
            <a:off x="1689100" y="3884613"/>
            <a:ext cx="5811838" cy="830262"/>
          </a:xfrm>
          <a:prstGeom prst="rect">
            <a:avLst/>
          </a:prstGeom>
          <a:solidFill>
            <a:srgbClr val="0000FF"/>
          </a:solidFill>
          <a:ln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La présence de 12 PMA en AO n'oblige pas à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ouvrir le marché à 80% des exportations UE</a:t>
            </a:r>
            <a:endParaRPr lang="fr-FR" sz="2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/>
          <p:cNvPicPr>
            <a:picLocks noChangeAspect="1" noChangeArrowheads="1"/>
          </p:cNvPicPr>
          <p:nvPr/>
        </p:nvPicPr>
        <p:blipFill>
          <a:blip r:embed="rId2"/>
          <a:srcRect l="21230" t="33678" r="8237" b="18877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154113"/>
            <a:ext cx="5854700" cy="4291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19700" y="1143000"/>
            <a:ext cx="4392613" cy="336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54538" y="4581525"/>
            <a:ext cx="5778500" cy="223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 Box 7"/>
          <p:cNvSpPr txBox="1">
            <a:spLocks noChangeArrowheads="1"/>
          </p:cNvSpPr>
          <p:nvPr/>
        </p:nvSpPr>
        <p:spPr bwMode="auto">
          <a:xfrm>
            <a:off x="2857488" y="247650"/>
            <a:ext cx="3471591" cy="584775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fr-FR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Les 79 pays ACP</a:t>
            </a:r>
            <a:endParaRPr lang="fr-FR" sz="3200" b="1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750888" y="131763"/>
            <a:ext cx="7893050" cy="511175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b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De la Convention de Yaoundé à l'Accord de Cotonou</a:t>
            </a:r>
          </a:p>
        </p:txBody>
      </p:sp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142875" y="2500313"/>
            <a:ext cx="8821738" cy="264318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 algn="just">
              <a:lnSpc>
                <a:spcPct val="80000"/>
              </a:lnSpc>
              <a:buFontTx/>
              <a:buChar char="•"/>
            </a:pPr>
            <a:r>
              <a:rPr lang="fr-FR" sz="2400" b="1" dirty="0">
                <a:solidFill>
                  <a:srgbClr val="006600"/>
                </a:solidFill>
                <a:latin typeface="Calibri" pitchFamily="34" charset="0"/>
              </a:rPr>
              <a:t>Convention de Yaoundé en 1963: 18 ACP-UE6 </a:t>
            </a:r>
          </a:p>
          <a:p>
            <a:pPr marL="342900" indent="-342900" algn="just">
              <a:lnSpc>
                <a:spcPct val="80000"/>
              </a:lnSpc>
            </a:pPr>
            <a:endParaRPr lang="fr-FR" sz="2400" b="1" dirty="0">
              <a:solidFill>
                <a:srgbClr val="006600"/>
              </a:solidFill>
              <a:latin typeface="Calibri" pitchFamily="34" charset="0"/>
            </a:endParaRPr>
          </a:p>
          <a:p>
            <a:pPr marL="342900" indent="-342900" algn="just">
              <a:lnSpc>
                <a:spcPct val="80000"/>
              </a:lnSpc>
              <a:buFontTx/>
              <a:buChar char="•"/>
            </a:pPr>
            <a:r>
              <a:rPr lang="fr-FR" sz="2400" b="1" dirty="0">
                <a:solidFill>
                  <a:srgbClr val="006600"/>
                </a:solidFill>
                <a:latin typeface="Calibri" pitchFamily="34" charset="0"/>
              </a:rPr>
              <a:t>Convention de Lomé </a:t>
            </a:r>
            <a:r>
              <a:rPr lang="fr-FR" sz="2400" b="1" dirty="0" err="1">
                <a:solidFill>
                  <a:srgbClr val="006600"/>
                </a:solidFill>
                <a:latin typeface="Calibri" pitchFamily="34" charset="0"/>
              </a:rPr>
              <a:t>IVbis</a:t>
            </a:r>
            <a:r>
              <a:rPr lang="fr-FR" sz="2400" b="1" dirty="0">
                <a:solidFill>
                  <a:srgbClr val="006600"/>
                </a:solidFill>
                <a:latin typeface="Calibri" pitchFamily="34" charset="0"/>
              </a:rPr>
              <a:t> en 1995: 70 ACP-UE15</a:t>
            </a:r>
          </a:p>
          <a:p>
            <a:pPr marL="342900" indent="-342900" algn="just">
              <a:lnSpc>
                <a:spcPct val="80000"/>
              </a:lnSpc>
              <a:buFontTx/>
              <a:buChar char="•"/>
            </a:pPr>
            <a:endParaRPr lang="fr-FR" sz="2400" b="1" dirty="0">
              <a:solidFill>
                <a:srgbClr val="006600"/>
              </a:solidFill>
              <a:latin typeface="Calibri" pitchFamily="34" charset="0"/>
            </a:endParaRPr>
          </a:p>
          <a:p>
            <a:pPr marL="342900" indent="-342900" algn="just">
              <a:lnSpc>
                <a:spcPct val="80000"/>
              </a:lnSpc>
              <a:buFontTx/>
              <a:buChar char="•"/>
            </a:pPr>
            <a:r>
              <a:rPr lang="fr-FR" sz="2400" b="1" dirty="0">
                <a:solidFill>
                  <a:srgbClr val="006600"/>
                </a:solidFill>
                <a:latin typeface="Calibri" pitchFamily="34" charset="0"/>
              </a:rPr>
              <a:t>Préférences commerciales non réciproques</a:t>
            </a:r>
          </a:p>
          <a:p>
            <a:pPr marL="342900" indent="-342900" algn="just">
              <a:lnSpc>
                <a:spcPct val="80000"/>
              </a:lnSpc>
              <a:buFontTx/>
              <a:buChar char="•"/>
            </a:pPr>
            <a:endParaRPr lang="fr-FR" sz="2400" b="1" dirty="0">
              <a:solidFill>
                <a:srgbClr val="006600"/>
              </a:solidFill>
              <a:latin typeface="Calibri" pitchFamily="34" charset="0"/>
            </a:endParaRPr>
          </a:p>
          <a:p>
            <a:pPr marL="342900" indent="-342900" algn="just">
              <a:lnSpc>
                <a:spcPct val="80000"/>
              </a:lnSpc>
              <a:buFontTx/>
              <a:buChar char="•"/>
            </a:pPr>
            <a:r>
              <a:rPr lang="fr-FR" sz="2400" b="1" dirty="0">
                <a:solidFill>
                  <a:srgbClr val="006600"/>
                </a:solidFill>
                <a:latin typeface="Calibri" pitchFamily="34" charset="0"/>
              </a:rPr>
              <a:t>97% des exportations ACP sans droits de douane (DD) ou très bas dans l'UE et gardent leurs DD sur </a:t>
            </a:r>
            <a:r>
              <a:rPr lang="fr-FR" sz="2400" b="1" dirty="0" smtClean="0">
                <a:solidFill>
                  <a:srgbClr val="006600"/>
                </a:solidFill>
                <a:latin typeface="Calibri" pitchFamily="34" charset="0"/>
              </a:rPr>
              <a:t>exportations </a:t>
            </a:r>
            <a:r>
              <a:rPr lang="fr-FR" sz="2400" b="1" dirty="0">
                <a:solidFill>
                  <a:srgbClr val="006600"/>
                </a:solidFill>
                <a:latin typeface="Calibri" pitchFamily="34" charset="0"/>
              </a:rPr>
              <a:t>de l'UE.</a:t>
            </a:r>
          </a:p>
        </p:txBody>
      </p:sp>
      <p:sp>
        <p:nvSpPr>
          <p:cNvPr id="8" name="ZoneTexte 4"/>
          <p:cNvSpPr txBox="1">
            <a:spLocks noChangeArrowheads="1"/>
          </p:cNvSpPr>
          <p:nvPr/>
        </p:nvSpPr>
        <p:spPr bwMode="auto">
          <a:xfrm>
            <a:off x="1338263" y="857250"/>
            <a:ext cx="6591300" cy="83026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fr-FR" sz="2400" b="1">
                <a:solidFill>
                  <a:srgbClr val="0000FF"/>
                </a:solidFill>
                <a:latin typeface="Calibri" pitchFamily="34" charset="0"/>
              </a:rPr>
              <a:t>79 pays d'Afrique, Caraïbes et Pacifique : </a:t>
            </a:r>
          </a:p>
          <a:p>
            <a:pPr algn="ctr"/>
            <a:r>
              <a:rPr lang="fr-FR" sz="2400" b="1">
                <a:solidFill>
                  <a:srgbClr val="0000FF"/>
                </a:solidFill>
                <a:latin typeface="Calibri" pitchFamily="34" charset="0"/>
              </a:rPr>
              <a:t>presque tous anciennes colonies des pays de l'UE.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1"/>
          <p:cNvSpPr txBox="1">
            <a:spLocks noChangeArrowheads="1"/>
          </p:cNvSpPr>
          <p:nvPr/>
        </p:nvSpPr>
        <p:spPr bwMode="auto">
          <a:xfrm>
            <a:off x="100013" y="1285875"/>
            <a:ext cx="8706678" cy="120032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fr-FR" sz="2400" b="1" dirty="0">
                <a:solidFill>
                  <a:srgbClr val="0000FF"/>
                </a:solidFill>
                <a:latin typeface="Calibri" pitchFamily="34" charset="0"/>
              </a:rPr>
              <a:t>Plainte à l'OMC </a:t>
            </a:r>
            <a:r>
              <a:rPr lang="fr-FR" sz="2400" b="1" dirty="0" smtClean="0">
                <a:solidFill>
                  <a:srgbClr val="0000FF"/>
                </a:solidFill>
                <a:latin typeface="Calibri" pitchFamily="34" charset="0"/>
              </a:rPr>
              <a:t>de </a:t>
            </a:r>
            <a:r>
              <a:rPr lang="fr-FR" sz="2400" b="1" dirty="0">
                <a:solidFill>
                  <a:srgbClr val="0000FF"/>
                </a:solidFill>
                <a:latin typeface="Calibri" pitchFamily="34" charset="0"/>
              </a:rPr>
              <a:t>pays d'Amérique latine producteurs de bananes</a:t>
            </a:r>
          </a:p>
          <a:p>
            <a:pPr algn="ctr"/>
            <a:r>
              <a:rPr lang="fr-FR" sz="2400" b="1" dirty="0">
                <a:solidFill>
                  <a:srgbClr val="0000FF"/>
                </a:solidFill>
                <a:latin typeface="Calibri" pitchFamily="34" charset="0"/>
              </a:rPr>
              <a:t>qui paient des DD dans l'UE </a:t>
            </a:r>
            <a:r>
              <a:rPr lang="fr-FR" sz="2400" b="1" dirty="0" smtClean="0">
                <a:solidFill>
                  <a:srgbClr val="0000FF"/>
                </a:solidFill>
                <a:latin typeface="Calibri" pitchFamily="34" charset="0"/>
              </a:rPr>
              <a:t>: elle doit étendre les préférences à</a:t>
            </a:r>
          </a:p>
          <a:p>
            <a:pPr algn="ctr"/>
            <a:r>
              <a:rPr lang="fr-FR" sz="2400" b="1" dirty="0" smtClean="0">
                <a:solidFill>
                  <a:srgbClr val="0000FF"/>
                </a:solidFill>
                <a:latin typeface="Calibri" pitchFamily="34" charset="0"/>
              </a:rPr>
              <a:t>tous </a:t>
            </a:r>
            <a:r>
              <a:rPr lang="fr-FR" sz="2400" b="1" dirty="0">
                <a:solidFill>
                  <a:srgbClr val="0000FF"/>
                </a:solidFill>
                <a:latin typeface="Calibri" pitchFamily="34" charset="0"/>
              </a:rPr>
              <a:t>pays </a:t>
            </a:r>
            <a:r>
              <a:rPr lang="fr-FR" sz="2400" b="1" dirty="0" smtClean="0">
                <a:solidFill>
                  <a:srgbClr val="0000FF"/>
                </a:solidFill>
                <a:latin typeface="Calibri" pitchFamily="34" charset="0"/>
              </a:rPr>
              <a:t>OMC ou faire des accords de libre-échange avec ACP. </a:t>
            </a:r>
            <a:endParaRPr lang="fr-FR" sz="2400" b="1" dirty="0">
              <a:solidFill>
                <a:srgbClr val="0000FF"/>
              </a:solidFill>
              <a:latin typeface="Calibri" pitchFamily="34" charset="0"/>
            </a:endParaRPr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750888" y="131763"/>
            <a:ext cx="7678737" cy="511175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b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8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De la Convention de Lomé à l'Accord de Cotonou</a:t>
            </a:r>
          </a:p>
        </p:txBody>
      </p:sp>
      <p:sp>
        <p:nvSpPr>
          <p:cNvPr id="7" name="ZoneTexte 1"/>
          <p:cNvSpPr txBox="1">
            <a:spLocks noChangeArrowheads="1"/>
          </p:cNvSpPr>
          <p:nvPr/>
        </p:nvSpPr>
        <p:spPr bwMode="auto">
          <a:xfrm>
            <a:off x="285750" y="3143250"/>
            <a:ext cx="8528050" cy="12001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fr-FR" sz="2400" b="1">
                <a:solidFill>
                  <a:srgbClr val="006600"/>
                </a:solidFill>
                <a:latin typeface="Calibri" pitchFamily="34" charset="0"/>
              </a:rPr>
              <a:t>Accord de Cotonou de 2000 : Accords de Partenariat Economique </a:t>
            </a:r>
          </a:p>
          <a:p>
            <a:pPr algn="ctr"/>
            <a:r>
              <a:rPr lang="fr-FR" sz="2400" b="1">
                <a:solidFill>
                  <a:srgbClr val="006600"/>
                </a:solidFill>
                <a:latin typeface="Calibri" pitchFamily="34" charset="0"/>
              </a:rPr>
              <a:t>(APE) : 6 groupements régionaux d'ACP réduiront leurs DD</a:t>
            </a:r>
          </a:p>
          <a:p>
            <a:pPr algn="ctr"/>
            <a:r>
              <a:rPr lang="fr-FR" sz="2400" b="1">
                <a:solidFill>
                  <a:srgbClr val="006600"/>
                </a:solidFill>
                <a:latin typeface="Calibri" pitchFamily="34" charset="0"/>
              </a:rPr>
              <a:t>sur 80% des exportations de l'UE de 2008 à 2022.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Box 16"/>
          <p:cNvSpPr txBox="1">
            <a:spLocks noChangeArrowheads="1"/>
          </p:cNvSpPr>
          <p:nvPr/>
        </p:nvSpPr>
        <p:spPr bwMode="auto">
          <a:xfrm>
            <a:off x="1285875" y="71438"/>
            <a:ext cx="6561138" cy="954087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8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La Commission européenne justifie les APE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8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avec un raisonnement par l'absurde</a:t>
            </a:r>
            <a:endParaRPr lang="fr-FR" sz="280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n-lt"/>
            </a:endParaRPr>
          </a:p>
        </p:txBody>
      </p:sp>
      <p:sp>
        <p:nvSpPr>
          <p:cNvPr id="7" name="Text Box 17"/>
          <p:cNvSpPr txBox="1">
            <a:spLocks noChangeArrowheads="1"/>
          </p:cNvSpPr>
          <p:nvPr/>
        </p:nvSpPr>
        <p:spPr bwMode="auto">
          <a:xfrm>
            <a:off x="642938" y="1357313"/>
            <a:ext cx="7405687" cy="15700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fr-FR" sz="2400" b="1">
                <a:solidFill>
                  <a:srgbClr val="0000FF"/>
                </a:solidFill>
                <a:latin typeface="Calibri" pitchFamily="34" charset="0"/>
              </a:rPr>
              <a:t>"</a:t>
            </a:r>
            <a:r>
              <a:rPr lang="fr-FR" sz="2400" b="1" i="1">
                <a:solidFill>
                  <a:srgbClr val="0000FF"/>
                </a:solidFill>
                <a:latin typeface="Calibri" pitchFamily="34" charset="0"/>
              </a:rPr>
              <a:t>La coopération commerciale passée ACP-UE… </a:t>
            </a:r>
          </a:p>
          <a:p>
            <a:pPr algn="ctr"/>
            <a:r>
              <a:rPr lang="fr-FR" sz="2400" b="1" i="1">
                <a:solidFill>
                  <a:srgbClr val="0000FF"/>
                </a:solidFill>
                <a:latin typeface="Calibri" pitchFamily="34" charset="0"/>
              </a:rPr>
              <a:t>bâtie sur ces préférences commerciales non réciproques, </a:t>
            </a:r>
          </a:p>
          <a:p>
            <a:pPr algn="ctr"/>
            <a:r>
              <a:rPr lang="fr-FR" sz="2400" b="1" i="1">
                <a:solidFill>
                  <a:srgbClr val="0000FF"/>
                </a:solidFill>
                <a:latin typeface="Calibri" pitchFamily="34" charset="0"/>
              </a:rPr>
              <a:t>n'a pas empêché la marginalisation accrue</a:t>
            </a:r>
          </a:p>
          <a:p>
            <a:pPr algn="ctr"/>
            <a:r>
              <a:rPr lang="fr-FR" sz="2400" b="1" i="1">
                <a:solidFill>
                  <a:srgbClr val="0000FF"/>
                </a:solidFill>
                <a:latin typeface="Calibri" pitchFamily="34" charset="0"/>
              </a:rPr>
              <a:t>des pays ACP dans le commerce mondial".</a:t>
            </a:r>
            <a:r>
              <a:rPr lang="fr-FR" sz="2400" b="1">
                <a:solidFill>
                  <a:srgbClr val="0000FF"/>
                </a:solidFill>
                <a:latin typeface="Calibri" pitchFamily="34" charset="0"/>
              </a:rPr>
              <a:t> </a:t>
            </a:r>
          </a:p>
        </p:txBody>
      </p:sp>
      <p:sp>
        <p:nvSpPr>
          <p:cNvPr id="8" name="Text Box 18"/>
          <p:cNvSpPr txBox="1">
            <a:spLocks noChangeArrowheads="1"/>
          </p:cNvSpPr>
          <p:nvPr/>
        </p:nvSpPr>
        <p:spPr bwMode="auto">
          <a:xfrm>
            <a:off x="1277938" y="3300413"/>
            <a:ext cx="6437312" cy="12001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fr-FR" sz="2400" b="1">
                <a:solidFill>
                  <a:srgbClr val="006600"/>
                </a:solidFill>
                <a:latin typeface="Calibri" pitchFamily="34" charset="0"/>
              </a:rPr>
              <a:t>Raisonnement aussi absurde que celui consistant</a:t>
            </a:r>
          </a:p>
          <a:p>
            <a:pPr algn="ctr"/>
            <a:r>
              <a:rPr lang="fr-FR" sz="2400" b="1">
                <a:solidFill>
                  <a:srgbClr val="006600"/>
                </a:solidFill>
                <a:latin typeface="Calibri" pitchFamily="34" charset="0"/>
              </a:rPr>
              <a:t>à ouvrir le poulailler au renard</a:t>
            </a:r>
          </a:p>
          <a:p>
            <a:pPr algn="ctr"/>
            <a:r>
              <a:rPr lang="fr-FR" sz="2400" b="1">
                <a:solidFill>
                  <a:srgbClr val="006600"/>
                </a:solidFill>
                <a:latin typeface="Calibri" pitchFamily="34" charset="0"/>
              </a:rPr>
              <a:t>pour éprouver la résistance des poulets </a:t>
            </a:r>
          </a:p>
        </p:txBody>
      </p:sp>
      <p:sp>
        <p:nvSpPr>
          <p:cNvPr id="9" name="Text Box 14"/>
          <p:cNvSpPr txBox="1">
            <a:spLocks noChangeArrowheads="1"/>
          </p:cNvSpPr>
          <p:nvPr/>
        </p:nvSpPr>
        <p:spPr bwMode="auto">
          <a:xfrm>
            <a:off x="1211263" y="4930775"/>
            <a:ext cx="6718300" cy="15700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fr-FR" sz="2400" b="1">
                <a:solidFill>
                  <a:srgbClr val="0000FF"/>
                </a:solidFill>
                <a:latin typeface="Calibri" pitchFamily="34" charset="0"/>
              </a:rPr>
              <a:t>Malgré plus de pauvreté et de faim, ce n'est</a:t>
            </a:r>
          </a:p>
          <a:p>
            <a:pPr algn="ctr"/>
            <a:r>
              <a:rPr lang="fr-FR" sz="2400" b="1">
                <a:solidFill>
                  <a:srgbClr val="0000FF"/>
                </a:solidFill>
                <a:latin typeface="Calibri" pitchFamily="34" charset="0"/>
              </a:rPr>
              <a:t>pas au système commercial international d'adapter</a:t>
            </a:r>
          </a:p>
          <a:p>
            <a:pPr algn="ctr"/>
            <a:r>
              <a:rPr lang="fr-FR" sz="2400" b="1">
                <a:solidFill>
                  <a:srgbClr val="0000FF"/>
                </a:solidFill>
                <a:latin typeface="Calibri" pitchFamily="34" charset="0"/>
              </a:rPr>
              <a:t>ses règles mais aux ACP de s'adapter </a:t>
            </a:r>
          </a:p>
          <a:p>
            <a:pPr algn="ctr"/>
            <a:r>
              <a:rPr lang="fr-FR" sz="2400" b="1">
                <a:solidFill>
                  <a:srgbClr val="0000FF"/>
                </a:solidFill>
                <a:latin typeface="Calibri" pitchFamily="34" charset="0"/>
              </a:rPr>
              <a:t>coûte que coûte à l'inéluctable libéralisation.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107950" y="1285875"/>
            <a:ext cx="8893175" cy="392906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 algn="just">
              <a:lnSpc>
                <a:spcPct val="85000"/>
              </a:lnSpc>
              <a:buFontTx/>
              <a:buChar char="•"/>
            </a:pPr>
            <a:r>
              <a:rPr lang="fr-FR" sz="2400" b="1">
                <a:solidFill>
                  <a:srgbClr val="0000FF"/>
                </a:solidFill>
                <a:latin typeface="Calibri" pitchFamily="34" charset="0"/>
              </a:rPr>
              <a:t>Malgré les accords préférentiels, l'écart de compétitivité des pays ACP avec l'UE s'est déjà creusé depuis 35 ans </a:t>
            </a:r>
          </a:p>
          <a:p>
            <a:pPr marL="342900" indent="-342900" algn="just">
              <a:lnSpc>
                <a:spcPct val="85000"/>
              </a:lnSpc>
            </a:pPr>
            <a:endParaRPr lang="fr-FR" sz="2400" b="1">
              <a:solidFill>
                <a:srgbClr val="0000FF"/>
              </a:solidFill>
              <a:latin typeface="Calibri" pitchFamily="34" charset="0"/>
            </a:endParaRPr>
          </a:p>
          <a:p>
            <a:pPr marL="342900" indent="-342900" algn="just">
              <a:lnSpc>
                <a:spcPct val="85000"/>
              </a:lnSpc>
              <a:buFontTx/>
              <a:buChar char="•"/>
            </a:pPr>
            <a:r>
              <a:rPr lang="fr-FR" sz="2400" b="1">
                <a:solidFill>
                  <a:srgbClr val="0000FF"/>
                </a:solidFill>
                <a:latin typeface="Calibri" pitchFamily="34" charset="0"/>
              </a:rPr>
              <a:t>La sécurité alimentaire sera compromise : le dumping de l'UE s'accroîtra</a:t>
            </a:r>
          </a:p>
          <a:p>
            <a:pPr marL="342900" indent="-342900" algn="just">
              <a:lnSpc>
                <a:spcPct val="85000"/>
              </a:lnSpc>
              <a:buFontTx/>
              <a:buChar char="•"/>
            </a:pPr>
            <a:endParaRPr lang="fr-FR" sz="2400" b="1">
              <a:solidFill>
                <a:srgbClr val="0000FF"/>
              </a:solidFill>
              <a:latin typeface="Calibri" pitchFamily="34" charset="0"/>
            </a:endParaRPr>
          </a:p>
          <a:p>
            <a:pPr marL="342900" indent="-342900" algn="just">
              <a:lnSpc>
                <a:spcPct val="85000"/>
              </a:lnSpc>
              <a:buFontTx/>
              <a:buChar char="•"/>
            </a:pPr>
            <a:r>
              <a:rPr lang="fr-FR" sz="2400" b="1">
                <a:solidFill>
                  <a:srgbClr val="0000FF"/>
                </a:solidFill>
                <a:latin typeface="Calibri" pitchFamily="34" charset="0"/>
              </a:rPr>
              <a:t>Vu poids agriculture dans l'emploi (2/3) et PIB (1/3), le sous-développement s'accroîtra </a:t>
            </a:r>
          </a:p>
          <a:p>
            <a:pPr marL="342900" indent="-342900" algn="just">
              <a:lnSpc>
                <a:spcPct val="85000"/>
              </a:lnSpc>
              <a:buFontTx/>
              <a:buChar char="•"/>
            </a:pPr>
            <a:endParaRPr lang="fr-FR" sz="2400" b="1">
              <a:solidFill>
                <a:srgbClr val="0000FF"/>
              </a:solidFill>
              <a:latin typeface="Calibri" pitchFamily="34" charset="0"/>
            </a:endParaRPr>
          </a:p>
          <a:p>
            <a:pPr marL="342900" indent="-342900" algn="just">
              <a:lnSpc>
                <a:spcPct val="85000"/>
              </a:lnSpc>
              <a:buFontTx/>
              <a:buChar char="•"/>
            </a:pPr>
            <a:r>
              <a:rPr lang="fr-FR" sz="2400" b="1">
                <a:solidFill>
                  <a:srgbClr val="0000FF"/>
                </a:solidFill>
                <a:latin typeface="Calibri" pitchFamily="34" charset="0"/>
              </a:rPr>
              <a:t>Impacts terribles aux niveaux économique, social et écologique</a:t>
            </a:r>
          </a:p>
          <a:p>
            <a:pPr marL="342900" indent="-342900" algn="just">
              <a:lnSpc>
                <a:spcPct val="85000"/>
              </a:lnSpc>
              <a:buFontTx/>
              <a:buChar char="•"/>
            </a:pPr>
            <a:endParaRPr lang="fr-FR" sz="2400" b="1">
              <a:solidFill>
                <a:srgbClr val="0000FF"/>
              </a:solidFill>
              <a:latin typeface="Calibri" pitchFamily="34" charset="0"/>
            </a:endParaRPr>
          </a:p>
          <a:p>
            <a:pPr marL="342900" indent="-342900" algn="just">
              <a:lnSpc>
                <a:spcPct val="85000"/>
              </a:lnSpc>
              <a:buFontTx/>
              <a:buChar char="•"/>
            </a:pPr>
            <a:r>
              <a:rPr lang="fr-FR" sz="2400" b="1">
                <a:solidFill>
                  <a:srgbClr val="0000FF"/>
                </a:solidFill>
                <a:latin typeface="Calibri" pitchFamily="34" charset="0"/>
              </a:rPr>
              <a:t>L'intégration régionale sera détruite</a:t>
            </a:r>
          </a:p>
          <a:p>
            <a:pPr marL="342900" indent="-342900" algn="just">
              <a:lnSpc>
                <a:spcPct val="85000"/>
              </a:lnSpc>
              <a:buFontTx/>
              <a:buChar char="•"/>
            </a:pPr>
            <a:endParaRPr lang="fr-FR" sz="2400" b="1">
              <a:solidFill>
                <a:srgbClr val="0000FF"/>
              </a:solidFill>
              <a:latin typeface="Calibri" pitchFamily="34" charset="0"/>
            </a:endParaRPr>
          </a:p>
        </p:txBody>
      </p:sp>
      <p:sp>
        <p:nvSpPr>
          <p:cNvPr id="5" name="Text Box 6"/>
          <p:cNvSpPr txBox="1">
            <a:spLocks noChangeArrowheads="1"/>
          </p:cNvSpPr>
          <p:nvPr/>
        </p:nvSpPr>
        <p:spPr bwMode="auto">
          <a:xfrm>
            <a:off x="3070225" y="163513"/>
            <a:ext cx="3073400" cy="523875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Times New Roman" pitchFamily="18" charset="0"/>
              </a:rPr>
              <a:t>Les risques des APE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Box 7"/>
          <p:cNvSpPr txBox="1">
            <a:spLocks noChangeArrowheads="1"/>
          </p:cNvSpPr>
          <p:nvPr/>
        </p:nvSpPr>
        <p:spPr bwMode="auto">
          <a:xfrm>
            <a:off x="857255" y="1157280"/>
            <a:ext cx="7286645" cy="12001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0" lvl="1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400" b="1" dirty="0">
                <a:solidFill>
                  <a:srgbClr val="0000FF"/>
                </a:solidFill>
                <a:latin typeface="+mn-lt"/>
              </a:rPr>
              <a:t>APE si absurdes que les pays ACP les dénoncent,</a:t>
            </a:r>
          </a:p>
          <a:p>
            <a:pPr marL="0" lvl="1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400" b="1" dirty="0">
                <a:solidFill>
                  <a:srgbClr val="0000FF"/>
                </a:solidFill>
                <a:latin typeface="+mn-lt"/>
              </a:rPr>
              <a:t>mais l'UE agite la carotte des 22 Md€ du </a:t>
            </a:r>
            <a:r>
              <a:rPr lang="fr-FR" sz="2400" b="1" dirty="0" err="1">
                <a:solidFill>
                  <a:srgbClr val="0000FF"/>
                </a:solidFill>
                <a:latin typeface="+mn-lt"/>
              </a:rPr>
              <a:t>Xè</a:t>
            </a:r>
            <a:r>
              <a:rPr lang="fr-FR" sz="2400" b="1" dirty="0">
                <a:solidFill>
                  <a:srgbClr val="0000FF"/>
                </a:solidFill>
                <a:latin typeface="+mn-lt"/>
              </a:rPr>
              <a:t> FED 2008-13</a:t>
            </a:r>
          </a:p>
          <a:p>
            <a:pPr marL="0" lvl="1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400" b="1" dirty="0">
                <a:solidFill>
                  <a:srgbClr val="0000FF"/>
                </a:solidFill>
                <a:latin typeface="+mn-lt"/>
              </a:rPr>
              <a:t> soit 4 €/an/personne des ACP : quelques sucettes!</a:t>
            </a:r>
          </a:p>
        </p:txBody>
      </p:sp>
      <p:sp>
        <p:nvSpPr>
          <p:cNvPr id="7" name="Text Box 8"/>
          <p:cNvSpPr txBox="1">
            <a:spLocks noChangeArrowheads="1"/>
          </p:cNvSpPr>
          <p:nvPr/>
        </p:nvSpPr>
        <p:spPr bwMode="auto">
          <a:xfrm>
            <a:off x="3070225" y="71438"/>
            <a:ext cx="3073400" cy="523875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Times New Roman" pitchFamily="18" charset="0"/>
              </a:rPr>
              <a:t>Les risques des APE</a:t>
            </a:r>
          </a:p>
        </p:txBody>
      </p:sp>
      <p:sp>
        <p:nvSpPr>
          <p:cNvPr id="8" name="ZoneTexte 3"/>
          <p:cNvSpPr txBox="1">
            <a:spLocks noChangeArrowheads="1"/>
          </p:cNvSpPr>
          <p:nvPr/>
        </p:nvSpPr>
        <p:spPr bwMode="auto">
          <a:xfrm>
            <a:off x="238155" y="3143248"/>
            <a:ext cx="8691563" cy="83026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fr-FR" sz="2400" b="1">
                <a:solidFill>
                  <a:srgbClr val="006600"/>
                </a:solidFill>
                <a:latin typeface="Calibri" pitchFamily="34" charset="0"/>
              </a:rPr>
              <a:t>Pressions très fortes sur ACP pour signer avant fin juillet 2009, </a:t>
            </a:r>
          </a:p>
          <a:p>
            <a:pPr algn="ctr"/>
            <a:r>
              <a:rPr lang="fr-FR" sz="2400" b="1">
                <a:solidFill>
                  <a:srgbClr val="006600"/>
                </a:solidFill>
                <a:latin typeface="Calibri" pitchFamily="34" charset="0"/>
              </a:rPr>
              <a:t>car processus de libre-échange aurait dû démarrer en janvier 2008.</a:t>
            </a:r>
          </a:p>
        </p:txBody>
      </p:sp>
      <p:sp>
        <p:nvSpPr>
          <p:cNvPr id="9" name="ZoneTexte 8"/>
          <p:cNvSpPr txBox="1"/>
          <p:nvPr/>
        </p:nvSpPr>
        <p:spPr>
          <a:xfrm>
            <a:off x="785813" y="4857750"/>
            <a:ext cx="7694612" cy="120015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400" b="1" dirty="0">
                <a:solidFill>
                  <a:srgbClr val="0000FF"/>
                </a:solidFill>
                <a:latin typeface="+mj-lt"/>
              </a:rPr>
              <a:t>Pourtant, face à la récession, les pays développés dont l'UE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400" b="1" dirty="0">
                <a:solidFill>
                  <a:srgbClr val="0000FF"/>
                </a:solidFill>
                <a:latin typeface="+mj-lt"/>
              </a:rPr>
              <a:t>violent massivement les règles OMC </a:t>
            </a:r>
            <a:r>
              <a:rPr lang="fr-FR" sz="2400" b="1" dirty="0" smtClean="0">
                <a:solidFill>
                  <a:srgbClr val="0000FF"/>
                </a:solidFill>
                <a:latin typeface="+mj-lt"/>
              </a:rPr>
              <a:t>: </a:t>
            </a:r>
            <a:endParaRPr lang="fr-FR" sz="2400" b="1" dirty="0">
              <a:solidFill>
                <a:srgbClr val="0000FF"/>
              </a:solidFill>
              <a:latin typeface="+mj-lt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400" b="1" dirty="0">
                <a:solidFill>
                  <a:srgbClr val="0000FF"/>
                </a:solidFill>
                <a:latin typeface="+mj-lt"/>
              </a:rPr>
              <a:t>+ de 3000 Md$ aux banques et entreprises fragilisées.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657225" y="190500"/>
            <a:ext cx="7772400" cy="523875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APE dénoncés par l'Assemblée Nationale française </a:t>
            </a:r>
          </a:p>
        </p:txBody>
      </p:sp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571500" y="1776413"/>
            <a:ext cx="8062913" cy="19383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fr-FR" sz="2400" b="1">
                <a:solidFill>
                  <a:srgbClr val="0000FF"/>
                </a:solidFill>
                <a:latin typeface="Calibri" pitchFamily="34" charset="0"/>
              </a:rPr>
              <a:t>"</a:t>
            </a:r>
            <a:r>
              <a:rPr lang="fr-FR" sz="2400" b="1" i="1">
                <a:solidFill>
                  <a:srgbClr val="0000FF"/>
                </a:solidFill>
                <a:latin typeface="Calibri" pitchFamily="34" charset="0"/>
              </a:rPr>
              <a:t>Si la Commission persiste, l'Europe commettra une erreur</a:t>
            </a:r>
          </a:p>
          <a:p>
            <a:pPr algn="ctr"/>
            <a:r>
              <a:rPr lang="fr-FR" sz="2400" b="1" i="1">
                <a:solidFill>
                  <a:srgbClr val="0000FF"/>
                </a:solidFill>
                <a:latin typeface="Calibri" pitchFamily="34" charset="0"/>
              </a:rPr>
              <a:t>politique, tactique, économique et géostratégique…</a:t>
            </a:r>
            <a:r>
              <a:rPr lang="fr-FR" sz="2400" b="1">
                <a:solidFill>
                  <a:srgbClr val="0000FF"/>
                </a:solidFill>
                <a:latin typeface="Calibri" pitchFamily="34" charset="0"/>
              </a:rPr>
              <a:t> </a:t>
            </a:r>
          </a:p>
          <a:p>
            <a:pPr algn="ctr"/>
            <a:r>
              <a:rPr lang="fr-FR" sz="2400" b="1" i="1">
                <a:solidFill>
                  <a:srgbClr val="0000FF"/>
                </a:solidFill>
                <a:latin typeface="Calibri" pitchFamily="34" charset="0"/>
              </a:rPr>
              <a:t>Pouvons-nous… conduire l'Afrique… vers davantage de chaos,</a:t>
            </a:r>
          </a:p>
          <a:p>
            <a:pPr algn="ctr"/>
            <a:r>
              <a:rPr lang="fr-FR" sz="2400" b="1" i="1">
                <a:solidFill>
                  <a:srgbClr val="0000FF"/>
                </a:solidFill>
                <a:latin typeface="Calibri" pitchFamily="34" charset="0"/>
              </a:rPr>
              <a:t>sous couvert de respecter les règles de l'OMC ?</a:t>
            </a:r>
            <a:r>
              <a:rPr lang="fr-FR" sz="2400" b="1">
                <a:solidFill>
                  <a:srgbClr val="0000FF"/>
                </a:solidFill>
                <a:latin typeface="Calibri" pitchFamily="34" charset="0"/>
              </a:rPr>
              <a:t>"</a:t>
            </a:r>
            <a:r>
              <a:rPr lang="fr-FR" sz="2400">
                <a:solidFill>
                  <a:srgbClr val="0000FF"/>
                </a:solidFill>
                <a:latin typeface="Calibri" pitchFamily="34" charset="0"/>
              </a:rPr>
              <a:t> </a:t>
            </a:r>
          </a:p>
          <a:p>
            <a:pPr algn="ctr"/>
            <a:r>
              <a:rPr lang="fr-FR" sz="2400" b="1">
                <a:solidFill>
                  <a:srgbClr val="0000FF"/>
                </a:solidFill>
                <a:latin typeface="Calibri" pitchFamily="34" charset="0"/>
              </a:rPr>
              <a:t>(Rapport Jean-Claude Lefort, AN, le 5 juillet 2006)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/>
          <p:cNvSpPr txBox="1"/>
          <p:nvPr/>
        </p:nvSpPr>
        <p:spPr>
          <a:xfrm>
            <a:off x="1060450" y="71438"/>
            <a:ext cx="7083425" cy="954087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La présence de 12 PMA en AO n'oblige pas à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ouvrir le marché à 80% des exportations UE</a:t>
            </a:r>
            <a:endParaRPr lang="fr-FR" sz="2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6" name="ZoneTexte 2"/>
          <p:cNvSpPr txBox="1">
            <a:spLocks noChangeArrowheads="1"/>
          </p:cNvSpPr>
          <p:nvPr/>
        </p:nvSpPr>
        <p:spPr bwMode="auto">
          <a:xfrm>
            <a:off x="1000125" y="1598613"/>
            <a:ext cx="7205663" cy="83026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fr-FR" sz="2400" b="1">
                <a:solidFill>
                  <a:srgbClr val="0000FF"/>
                </a:solidFill>
                <a:latin typeface="Calibri" pitchFamily="34" charset="0"/>
              </a:rPr>
              <a:t>UE et OMC admettent que les pays les moins avancés</a:t>
            </a:r>
          </a:p>
          <a:p>
            <a:pPr algn="ctr"/>
            <a:r>
              <a:rPr lang="fr-FR" sz="2400" b="1">
                <a:solidFill>
                  <a:srgbClr val="0000FF"/>
                </a:solidFill>
                <a:latin typeface="Calibri" pitchFamily="34" charset="0"/>
              </a:rPr>
              <a:t>(PMA) non tenus de réduire leurs DD  </a:t>
            </a:r>
          </a:p>
        </p:txBody>
      </p:sp>
      <p:sp>
        <p:nvSpPr>
          <p:cNvPr id="7" name="ZoneTexte 3"/>
          <p:cNvSpPr txBox="1">
            <a:spLocks noChangeArrowheads="1"/>
          </p:cNvSpPr>
          <p:nvPr/>
        </p:nvSpPr>
        <p:spPr bwMode="auto">
          <a:xfrm>
            <a:off x="865188" y="3359150"/>
            <a:ext cx="7227042" cy="156966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fr-FR" sz="2400" b="1" dirty="0">
                <a:solidFill>
                  <a:srgbClr val="006600"/>
                </a:solidFill>
                <a:latin typeface="Calibri" pitchFamily="34" charset="0"/>
              </a:rPr>
              <a:t>Puisque les </a:t>
            </a:r>
            <a:r>
              <a:rPr lang="fr-FR" sz="2400" b="1" dirty="0" smtClean="0">
                <a:solidFill>
                  <a:srgbClr val="006600"/>
                </a:solidFill>
                <a:latin typeface="Calibri" pitchFamily="34" charset="0"/>
              </a:rPr>
              <a:t>12 </a:t>
            </a:r>
            <a:r>
              <a:rPr lang="fr-FR" sz="2400" b="1" dirty="0">
                <a:solidFill>
                  <a:srgbClr val="006600"/>
                </a:solidFill>
                <a:latin typeface="Calibri" pitchFamily="34" charset="0"/>
              </a:rPr>
              <a:t>PMA d'AO </a:t>
            </a:r>
            <a:r>
              <a:rPr lang="fr-FR" sz="2400" b="1" dirty="0" smtClean="0">
                <a:solidFill>
                  <a:srgbClr val="006600"/>
                </a:solidFill>
                <a:latin typeface="Calibri" pitchFamily="34" charset="0"/>
              </a:rPr>
              <a:t>font 38</a:t>
            </a:r>
            <a:r>
              <a:rPr lang="fr-FR" sz="2400" b="1" dirty="0">
                <a:solidFill>
                  <a:srgbClr val="006600"/>
                </a:solidFill>
                <a:latin typeface="Calibri" pitchFamily="34" charset="0"/>
              </a:rPr>
              <a:t>% des </a:t>
            </a:r>
            <a:r>
              <a:rPr lang="fr-FR" sz="2400" b="1" dirty="0" smtClean="0">
                <a:solidFill>
                  <a:srgbClr val="006600"/>
                </a:solidFill>
                <a:latin typeface="Calibri" pitchFamily="34" charset="0"/>
              </a:rPr>
              <a:t>importations, </a:t>
            </a:r>
          </a:p>
          <a:p>
            <a:pPr algn="ctr"/>
            <a:r>
              <a:rPr lang="fr-FR" sz="2400" b="1" dirty="0" smtClean="0">
                <a:solidFill>
                  <a:srgbClr val="006600"/>
                </a:solidFill>
                <a:latin typeface="Calibri" pitchFamily="34" charset="0"/>
              </a:rPr>
              <a:t>l'AO ne devrait éliminer </a:t>
            </a:r>
            <a:r>
              <a:rPr lang="fr-FR" sz="2400" b="1" dirty="0">
                <a:solidFill>
                  <a:srgbClr val="006600"/>
                </a:solidFill>
                <a:latin typeface="Calibri" pitchFamily="34" charset="0"/>
              </a:rPr>
              <a:t>ses DD dans l'APE que sur 42% </a:t>
            </a:r>
            <a:endParaRPr lang="fr-FR" sz="2400" b="1" dirty="0" smtClean="0">
              <a:solidFill>
                <a:srgbClr val="006600"/>
              </a:solidFill>
              <a:latin typeface="Calibri" pitchFamily="34" charset="0"/>
            </a:endParaRPr>
          </a:p>
          <a:p>
            <a:pPr algn="ctr"/>
            <a:r>
              <a:rPr lang="fr-FR" sz="2400" b="1" dirty="0" smtClean="0">
                <a:solidFill>
                  <a:srgbClr val="006600"/>
                </a:solidFill>
                <a:latin typeface="Calibri" pitchFamily="34" charset="0"/>
              </a:rPr>
              <a:t>(</a:t>
            </a:r>
            <a:r>
              <a:rPr lang="fr-FR" sz="2400" b="1" dirty="0">
                <a:solidFill>
                  <a:srgbClr val="006600"/>
                </a:solidFill>
                <a:latin typeface="Calibri" pitchFamily="34" charset="0"/>
              </a:rPr>
              <a:t>80% - 38%) </a:t>
            </a:r>
            <a:r>
              <a:rPr lang="fr-FR" sz="2400" b="1" dirty="0" smtClean="0">
                <a:solidFill>
                  <a:srgbClr val="006600"/>
                </a:solidFill>
                <a:latin typeface="Calibri" pitchFamily="34" charset="0"/>
              </a:rPr>
              <a:t>des </a:t>
            </a:r>
            <a:r>
              <a:rPr lang="fr-FR" sz="2400" b="1" dirty="0">
                <a:solidFill>
                  <a:srgbClr val="006600"/>
                </a:solidFill>
                <a:latin typeface="Calibri" pitchFamily="34" charset="0"/>
              </a:rPr>
              <a:t>importations de l'UE. </a:t>
            </a:r>
            <a:endParaRPr lang="fr-FR" sz="2400" b="1" dirty="0" smtClean="0">
              <a:solidFill>
                <a:srgbClr val="006600"/>
              </a:solidFill>
              <a:latin typeface="Calibri" pitchFamily="34" charset="0"/>
            </a:endParaRPr>
          </a:p>
          <a:p>
            <a:pPr algn="ctr"/>
            <a:r>
              <a:rPr lang="fr-FR" sz="2400" b="1" dirty="0" smtClean="0">
                <a:solidFill>
                  <a:srgbClr val="006600"/>
                </a:solidFill>
                <a:latin typeface="Calibri" pitchFamily="34" charset="0"/>
              </a:rPr>
              <a:t>L'UE </a:t>
            </a:r>
            <a:r>
              <a:rPr lang="fr-FR" sz="2400" b="1" dirty="0">
                <a:solidFill>
                  <a:srgbClr val="006600"/>
                </a:solidFill>
                <a:latin typeface="Calibri" pitchFamily="34" charset="0"/>
              </a:rPr>
              <a:t>ne veut rien entendre.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/>
          <p:cNvSpPr txBox="1"/>
          <p:nvPr/>
        </p:nvSpPr>
        <p:spPr>
          <a:xfrm>
            <a:off x="1877847" y="188877"/>
            <a:ext cx="5337359" cy="954107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L'AO </a:t>
            </a:r>
            <a:r>
              <a:rPr lang="fr-FR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ne doit pas signer </a:t>
            </a:r>
            <a:r>
              <a:rPr lang="fr-FR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l'APE avant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la </a:t>
            </a:r>
            <a:r>
              <a:rPr lang="fr-FR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conclusion du Doha Round</a:t>
            </a:r>
            <a:endParaRPr lang="fr-FR" sz="2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6" name="ZoneTexte 5"/>
          <p:cNvSpPr txBox="1"/>
          <p:nvPr/>
        </p:nvSpPr>
        <p:spPr>
          <a:xfrm>
            <a:off x="428625" y="2442985"/>
            <a:ext cx="8358188" cy="120032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400" b="1" dirty="0" smtClean="0">
                <a:solidFill>
                  <a:srgbClr val="0000FF"/>
                </a:solidFill>
                <a:latin typeface="+mj-lt"/>
              </a:rPr>
              <a:t>Signer l'APE priverait l'AO des dispositions </a:t>
            </a:r>
            <a:r>
              <a:rPr lang="fr-FR" sz="2400" b="1" dirty="0">
                <a:solidFill>
                  <a:srgbClr val="0000FF"/>
                </a:solidFill>
                <a:latin typeface="+mj-lt"/>
              </a:rPr>
              <a:t>issues du Doha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400" b="1" dirty="0">
                <a:solidFill>
                  <a:srgbClr val="0000FF"/>
                </a:solidFill>
                <a:latin typeface="+mj-lt"/>
              </a:rPr>
              <a:t>Round sur la </a:t>
            </a:r>
            <a:r>
              <a:rPr lang="fr-FR" sz="2400" b="1" dirty="0" smtClean="0">
                <a:solidFill>
                  <a:srgbClr val="0000FF"/>
                </a:solidFill>
                <a:latin typeface="+mj-lt"/>
              </a:rPr>
              <a:t>protection agricole des PED,</a:t>
            </a:r>
            <a:endParaRPr lang="fr-FR" sz="2400" b="1" dirty="0">
              <a:solidFill>
                <a:srgbClr val="0000FF"/>
              </a:solidFill>
              <a:latin typeface="+mj-lt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400" b="1" dirty="0">
                <a:solidFill>
                  <a:srgbClr val="0000FF"/>
                </a:solidFill>
                <a:latin typeface="+mj-lt"/>
              </a:rPr>
              <a:t>et sur la baisse des subventions agricoles de l'UE </a:t>
            </a:r>
            <a:r>
              <a:rPr lang="fr-FR" sz="2400" b="1" dirty="0" smtClean="0">
                <a:solidFill>
                  <a:srgbClr val="0000FF"/>
                </a:solidFill>
                <a:latin typeface="+mj-lt"/>
              </a:rPr>
              <a:t>  </a:t>
            </a:r>
            <a:endParaRPr lang="fr-FR" sz="2400" b="1" dirty="0">
              <a:solidFill>
                <a:srgbClr val="0000FF"/>
              </a:solidFill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ZoneTexte 10"/>
          <p:cNvSpPr txBox="1"/>
          <p:nvPr/>
        </p:nvSpPr>
        <p:spPr>
          <a:xfrm>
            <a:off x="1143000" y="71438"/>
            <a:ext cx="6777038" cy="892175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Conclusion : refonder les politiques agricoles au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Nord et au Sud sur la souveraineté alimentaire</a:t>
            </a:r>
          </a:p>
        </p:txBody>
      </p:sp>
      <p:sp>
        <p:nvSpPr>
          <p:cNvPr id="12" name="ZoneTexte 11"/>
          <p:cNvSpPr txBox="1"/>
          <p:nvPr/>
        </p:nvSpPr>
        <p:spPr>
          <a:xfrm>
            <a:off x="1714480" y="1169988"/>
            <a:ext cx="5772413" cy="830997"/>
          </a:xfrm>
          <a:prstGeom prst="rect">
            <a:avLst/>
          </a:prstGeom>
          <a:solidFill>
            <a:srgbClr val="0000FF"/>
          </a:solidFill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Faire pression sur </a:t>
            </a:r>
            <a:r>
              <a:rPr lang="fr-FR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les </a:t>
            </a:r>
            <a:r>
              <a:rPr lang="fr-FR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élus à l'occasion </a:t>
            </a:r>
            <a:r>
              <a:rPr lang="fr-FR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des</a:t>
            </a:r>
            <a:endParaRPr lang="fr-FR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élections </a:t>
            </a:r>
            <a:r>
              <a:rPr lang="fr-FR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européennes pour arrêter les APE</a:t>
            </a:r>
          </a:p>
        </p:txBody>
      </p:sp>
      <p:sp>
        <p:nvSpPr>
          <p:cNvPr id="13" name="Text Box 4"/>
          <p:cNvSpPr txBox="1">
            <a:spLocks noChangeArrowheads="1"/>
          </p:cNvSpPr>
          <p:nvPr/>
        </p:nvSpPr>
        <p:spPr bwMode="auto">
          <a:xfrm>
            <a:off x="1127125" y="2143125"/>
            <a:ext cx="6873875" cy="830263"/>
          </a:xfrm>
          <a:prstGeom prst="rect">
            <a:avLst/>
          </a:prstGeom>
          <a:solidFill>
            <a:srgbClr val="0000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cs typeface="Arial" charset="0"/>
              </a:rPr>
              <a:t>Stratégie pour  contraindre l’UE et les EU à refonder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cs typeface="Arial" charset="0"/>
              </a:rPr>
              <a:t>la PAC et le </a:t>
            </a:r>
            <a:r>
              <a:rPr lang="fr-FR" sz="24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cs typeface="Arial" charset="0"/>
              </a:rPr>
              <a:t>Farm</a:t>
            </a:r>
            <a:r>
              <a:rPr lang="fr-FR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cs typeface="Arial" charset="0"/>
              </a:rPr>
              <a:t> Bill sur la souveraineté alimentaire </a:t>
            </a:r>
          </a:p>
        </p:txBody>
      </p:sp>
      <p:sp>
        <p:nvSpPr>
          <p:cNvPr id="14" name="Text Box 4"/>
          <p:cNvSpPr txBox="1">
            <a:spLocks noChangeArrowheads="1"/>
          </p:cNvSpPr>
          <p:nvPr/>
        </p:nvSpPr>
        <p:spPr bwMode="auto">
          <a:xfrm>
            <a:off x="225425" y="3786188"/>
            <a:ext cx="8704263" cy="461962"/>
          </a:xfrm>
          <a:prstGeom prst="rect">
            <a:avLst/>
          </a:prstGeom>
          <a:solidFill>
            <a:srgbClr val="0000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</a:rPr>
              <a:t>La hausse des prix agricoles ne pénaliserait pas les consommateurs</a:t>
            </a:r>
          </a:p>
        </p:txBody>
      </p:sp>
      <p:sp>
        <p:nvSpPr>
          <p:cNvPr id="15" name="Text Box 8"/>
          <p:cNvSpPr txBox="1">
            <a:spLocks noChangeArrowheads="1"/>
          </p:cNvSpPr>
          <p:nvPr/>
        </p:nvSpPr>
        <p:spPr bwMode="auto">
          <a:xfrm>
            <a:off x="1071563" y="4467225"/>
            <a:ext cx="6978650" cy="461963"/>
          </a:xfrm>
          <a:prstGeom prst="rect">
            <a:avLst/>
          </a:prstGeom>
          <a:solidFill>
            <a:srgbClr val="0000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4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</a:rPr>
              <a:t>PAC alternative basée sur la souveraineté alimentaire</a:t>
            </a:r>
          </a:p>
        </p:txBody>
      </p:sp>
      <p:sp>
        <p:nvSpPr>
          <p:cNvPr id="16" name="Text Box 5"/>
          <p:cNvSpPr txBox="1">
            <a:spLocks noChangeArrowheads="1"/>
          </p:cNvSpPr>
          <p:nvPr/>
        </p:nvSpPr>
        <p:spPr bwMode="auto">
          <a:xfrm>
            <a:off x="1391818" y="5143500"/>
            <a:ext cx="6394892" cy="461665"/>
          </a:xfrm>
          <a:prstGeom prst="rect">
            <a:avLst/>
          </a:prstGeom>
          <a:solidFill>
            <a:srgbClr val="0000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cs typeface="Arial" pitchFamily="34" charset="0"/>
              </a:rPr>
              <a:t>Accord alternatif sur l'Agriculture fondé sur la SA</a:t>
            </a:r>
          </a:p>
        </p:txBody>
      </p:sp>
      <p:sp>
        <p:nvSpPr>
          <p:cNvPr id="17" name="ZoneTexte 16"/>
          <p:cNvSpPr txBox="1"/>
          <p:nvPr/>
        </p:nvSpPr>
        <p:spPr>
          <a:xfrm>
            <a:off x="2940050" y="3109913"/>
            <a:ext cx="3417888" cy="461962"/>
          </a:xfrm>
          <a:prstGeom prst="rect">
            <a:avLst/>
          </a:prstGeom>
          <a:solidFill>
            <a:srgbClr val="0000FF"/>
          </a:solidFill>
          <a:ln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Autres recommandations</a:t>
            </a:r>
          </a:p>
        </p:txBody>
      </p:sp>
      <p:sp>
        <p:nvSpPr>
          <p:cNvPr id="18" name="ZoneTexte 17"/>
          <p:cNvSpPr txBox="1"/>
          <p:nvPr/>
        </p:nvSpPr>
        <p:spPr>
          <a:xfrm>
            <a:off x="354269" y="5884863"/>
            <a:ext cx="8361135" cy="461665"/>
          </a:xfrm>
          <a:prstGeom prst="rect">
            <a:avLst/>
          </a:prstGeom>
          <a:solidFill>
            <a:srgbClr val="0000FF"/>
          </a:solidFill>
          <a:ln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400" b="1" dirty="0">
                <a:solidFill>
                  <a:schemeClr val="bg1"/>
                </a:solidFill>
                <a:latin typeface="+mn-lt"/>
              </a:rPr>
              <a:t>Ce que chacun peut faire </a:t>
            </a:r>
            <a:r>
              <a:rPr lang="fr-FR" sz="2400" b="1" dirty="0" smtClean="0">
                <a:solidFill>
                  <a:schemeClr val="bg1"/>
                </a:solidFill>
                <a:latin typeface="+mn-lt"/>
              </a:rPr>
              <a:t>pour</a:t>
            </a:r>
            <a:r>
              <a:rPr lang="fr-FR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 </a:t>
            </a:r>
            <a:r>
              <a:rPr lang="fr-FR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une agriculture </a:t>
            </a:r>
            <a:r>
              <a:rPr lang="fr-FR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paysanne durable</a:t>
            </a:r>
            <a:endParaRPr lang="fr-FR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Box 5"/>
          <p:cNvSpPr txBox="1">
            <a:spLocks noChangeArrowheads="1"/>
          </p:cNvSpPr>
          <p:nvPr/>
        </p:nvSpPr>
        <p:spPr bwMode="auto">
          <a:xfrm>
            <a:off x="714375" y="71438"/>
            <a:ext cx="7643813" cy="461962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fr-FR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Mais les possibilités de doubler la production sont limitées  </a:t>
            </a:r>
          </a:p>
        </p:txBody>
      </p:sp>
      <p:sp>
        <p:nvSpPr>
          <p:cNvPr id="11" name="Text Box 11"/>
          <p:cNvSpPr txBox="1">
            <a:spLocks noChangeArrowheads="1"/>
          </p:cNvSpPr>
          <p:nvPr/>
        </p:nvSpPr>
        <p:spPr bwMode="auto">
          <a:xfrm>
            <a:off x="857253" y="1285875"/>
            <a:ext cx="7429523" cy="83026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fr-FR" sz="2400" b="1">
                <a:solidFill>
                  <a:srgbClr val="006600"/>
                </a:solidFill>
                <a:latin typeface="Calibri" pitchFamily="34" charset="0"/>
              </a:rPr>
              <a:t>Stagnation des surfaces cultivées : +0,8% sur 1994-2003</a:t>
            </a:r>
          </a:p>
          <a:p>
            <a:pPr algn="ctr"/>
            <a:r>
              <a:rPr lang="fr-FR" sz="2400" b="1">
                <a:solidFill>
                  <a:srgbClr val="006600"/>
                </a:solidFill>
                <a:latin typeface="Calibri" pitchFamily="34" charset="0"/>
              </a:rPr>
              <a:t>Baisse des ressources en eau</a:t>
            </a:r>
          </a:p>
        </p:txBody>
      </p:sp>
      <p:sp>
        <p:nvSpPr>
          <p:cNvPr id="12" name="Text Box 14"/>
          <p:cNvSpPr txBox="1">
            <a:spLocks noChangeArrowheads="1"/>
          </p:cNvSpPr>
          <p:nvPr/>
        </p:nvSpPr>
        <p:spPr bwMode="auto">
          <a:xfrm>
            <a:off x="1714480" y="2955927"/>
            <a:ext cx="5830888" cy="83026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fr-FR" sz="2400" b="1" dirty="0">
                <a:solidFill>
                  <a:srgbClr val="0000FF"/>
                </a:solidFill>
                <a:latin typeface="Calibri" pitchFamily="34" charset="0"/>
              </a:rPr>
              <a:t>Production céréales : </a:t>
            </a:r>
            <a:r>
              <a:rPr lang="fr-FR" sz="2400" b="1" dirty="0" smtClean="0">
                <a:solidFill>
                  <a:srgbClr val="0000FF"/>
                </a:solidFill>
                <a:latin typeface="Calibri" pitchFamily="34" charset="0"/>
              </a:rPr>
              <a:t>+ 6,3</a:t>
            </a:r>
            <a:r>
              <a:rPr lang="fr-FR" sz="2400" b="1" dirty="0">
                <a:solidFill>
                  <a:srgbClr val="0000FF"/>
                </a:solidFill>
                <a:latin typeface="Calibri" pitchFamily="34" charset="0"/>
              </a:rPr>
              <a:t>% sur 1997-2005 </a:t>
            </a:r>
          </a:p>
          <a:p>
            <a:pPr algn="ctr"/>
            <a:r>
              <a:rPr lang="fr-FR" sz="2400" b="1" dirty="0">
                <a:solidFill>
                  <a:srgbClr val="0000FF"/>
                </a:solidFill>
                <a:latin typeface="Calibri" pitchFamily="34" charset="0"/>
              </a:rPr>
              <a:t>Population : + 10,5%          "</a:t>
            </a:r>
          </a:p>
        </p:txBody>
      </p:sp>
      <p:sp>
        <p:nvSpPr>
          <p:cNvPr id="13" name="Text Box 15"/>
          <p:cNvSpPr txBox="1">
            <a:spLocks noChangeArrowheads="1"/>
          </p:cNvSpPr>
          <p:nvPr/>
        </p:nvSpPr>
        <p:spPr bwMode="auto">
          <a:xfrm>
            <a:off x="857251" y="4714875"/>
            <a:ext cx="7429525" cy="83026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fr-FR" sz="2400" b="1">
                <a:solidFill>
                  <a:srgbClr val="006600"/>
                </a:solidFill>
                <a:latin typeface="Calibri" pitchFamily="34" charset="0"/>
              </a:rPr>
              <a:t>Réchauffement climatique supérieur dans PED</a:t>
            </a:r>
          </a:p>
          <a:p>
            <a:pPr algn="ctr"/>
            <a:r>
              <a:rPr lang="fr-FR" sz="2400" b="1">
                <a:solidFill>
                  <a:srgbClr val="006600"/>
                </a:solidFill>
                <a:latin typeface="Calibri" pitchFamily="34" charset="0"/>
              </a:rPr>
              <a:t> Brésil : +3° d’ici 2100 : 1/3 de moins de surface cultivable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568325" y="71438"/>
            <a:ext cx="8004175" cy="954087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cs typeface="Arial" charset="0"/>
              </a:rPr>
              <a:t>Stratégie pour </a:t>
            </a:r>
            <a:r>
              <a:rPr lang="fr-FR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cs typeface="Arial" charset="0"/>
              </a:rPr>
              <a:t>contraindre </a:t>
            </a:r>
            <a:r>
              <a:rPr lang="fr-FR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cs typeface="Arial" charset="0"/>
              </a:rPr>
              <a:t>l’UE et les EU à refonder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cs typeface="Arial" charset="0"/>
              </a:rPr>
              <a:t>la PAC et le </a:t>
            </a:r>
            <a:r>
              <a:rPr lang="fr-FR" sz="28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cs typeface="Arial" charset="0"/>
              </a:rPr>
              <a:t>Farm</a:t>
            </a:r>
            <a:r>
              <a:rPr lang="fr-FR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cs typeface="Arial" charset="0"/>
              </a:rPr>
              <a:t> Bill sur la souveraineté alimentaire </a:t>
            </a:r>
          </a:p>
        </p:txBody>
      </p:sp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642941" y="1775760"/>
            <a:ext cx="7858149" cy="193899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400" b="1" dirty="0" smtClean="0">
                <a:solidFill>
                  <a:srgbClr val="0000FF"/>
                </a:solidFill>
                <a:latin typeface="+mj-lt"/>
                <a:cs typeface="Times New Roman" pitchFamily="18" charset="0"/>
              </a:rPr>
              <a:t>La </a:t>
            </a:r>
            <a:r>
              <a:rPr lang="en-GB" sz="2400" b="1" dirty="0">
                <a:solidFill>
                  <a:srgbClr val="0000FF"/>
                </a:solidFill>
                <a:latin typeface="+mj-lt"/>
                <a:cs typeface="Times New Roman" pitchFamily="18" charset="0"/>
              </a:rPr>
              <a:t>Via </a:t>
            </a:r>
            <a:r>
              <a:rPr lang="en-GB" sz="2400" b="1" dirty="0" err="1">
                <a:solidFill>
                  <a:srgbClr val="0000FF"/>
                </a:solidFill>
                <a:latin typeface="+mj-lt"/>
                <a:cs typeface="Times New Roman" pitchFamily="18" charset="0"/>
              </a:rPr>
              <a:t>Campesina</a:t>
            </a:r>
            <a:r>
              <a:rPr lang="en-GB" sz="2400" b="1" dirty="0">
                <a:solidFill>
                  <a:srgbClr val="0000FF"/>
                </a:solidFill>
                <a:latin typeface="+mj-lt"/>
                <a:cs typeface="Times New Roman" pitchFamily="18" charset="0"/>
              </a:rPr>
              <a:t> </a:t>
            </a:r>
            <a:r>
              <a:rPr lang="en-GB" sz="2400" b="1" dirty="0" err="1" smtClean="0">
                <a:solidFill>
                  <a:srgbClr val="0000FF"/>
                </a:solidFill>
                <a:latin typeface="+mj-lt"/>
                <a:cs typeface="Times New Roman" pitchFamily="18" charset="0"/>
              </a:rPr>
              <a:t>veut</a:t>
            </a:r>
            <a:r>
              <a:rPr lang="en-GB" sz="2400" b="1" dirty="0" smtClean="0">
                <a:solidFill>
                  <a:srgbClr val="0000FF"/>
                </a:solidFill>
                <a:latin typeface="+mj-lt"/>
                <a:cs typeface="Times New Roman" pitchFamily="18" charset="0"/>
              </a:rPr>
              <a:t> </a:t>
            </a:r>
            <a:r>
              <a:rPr lang="en-GB" sz="2400" b="1" dirty="0" err="1">
                <a:solidFill>
                  <a:srgbClr val="0000FF"/>
                </a:solidFill>
                <a:latin typeface="+mj-lt"/>
                <a:cs typeface="Times New Roman" pitchFamily="18" charset="0"/>
              </a:rPr>
              <a:t>sortir</a:t>
            </a:r>
            <a:r>
              <a:rPr lang="en-GB" sz="2400" b="1" dirty="0">
                <a:solidFill>
                  <a:srgbClr val="0000FF"/>
                </a:solidFill>
                <a:latin typeface="+mj-lt"/>
                <a:cs typeface="Times New Roman" pitchFamily="18" charset="0"/>
              </a:rPr>
              <a:t> </a:t>
            </a:r>
            <a:r>
              <a:rPr lang="en-GB" sz="2400" b="1" dirty="0" err="1">
                <a:solidFill>
                  <a:srgbClr val="0000FF"/>
                </a:solidFill>
                <a:latin typeface="+mj-lt"/>
                <a:cs typeface="Times New Roman" pitchFamily="18" charset="0"/>
              </a:rPr>
              <a:t>l’agriculture</a:t>
            </a:r>
            <a:r>
              <a:rPr lang="en-GB" sz="2400" b="1" dirty="0">
                <a:solidFill>
                  <a:srgbClr val="0000FF"/>
                </a:solidFill>
                <a:latin typeface="+mj-lt"/>
                <a:cs typeface="Times New Roman" pitchFamily="18" charset="0"/>
              </a:rPr>
              <a:t> de </a:t>
            </a:r>
            <a:r>
              <a:rPr lang="en-GB" sz="2400" b="1" dirty="0" err="1" smtClean="0">
                <a:solidFill>
                  <a:srgbClr val="0000FF"/>
                </a:solidFill>
                <a:latin typeface="+mj-lt"/>
                <a:cs typeface="Times New Roman" pitchFamily="18" charset="0"/>
              </a:rPr>
              <a:t>l’OMC</a:t>
            </a:r>
            <a:r>
              <a:rPr lang="en-GB" sz="2400" b="1" dirty="0" smtClean="0">
                <a:solidFill>
                  <a:srgbClr val="0000FF"/>
                </a:solidFill>
                <a:latin typeface="+mj-lt"/>
                <a:cs typeface="Times New Roman" pitchFamily="18" charset="0"/>
              </a:rPr>
              <a:t>.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400" b="1" dirty="0" err="1" smtClean="0">
                <a:solidFill>
                  <a:srgbClr val="0000FF"/>
                </a:solidFill>
                <a:latin typeface="+mj-lt"/>
                <a:cs typeface="Times New Roman" pitchFamily="18" charset="0"/>
              </a:rPr>
              <a:t>Mais</a:t>
            </a:r>
            <a:r>
              <a:rPr lang="fr-FR" sz="2400" b="1" dirty="0" smtClean="0">
                <a:solidFill>
                  <a:srgbClr val="0000FF"/>
                </a:solidFill>
                <a:latin typeface="+mj-lt"/>
                <a:cs typeface="Times New Roman" pitchFamily="18" charset="0"/>
              </a:rPr>
              <a:t> </a:t>
            </a:r>
            <a:r>
              <a:rPr lang="fr-FR" sz="2400" b="1" dirty="0">
                <a:solidFill>
                  <a:srgbClr val="0000FF"/>
                </a:solidFill>
                <a:latin typeface="+mj-lt"/>
                <a:cs typeface="Times New Roman" pitchFamily="18" charset="0"/>
              </a:rPr>
              <a:t>EU et </a:t>
            </a:r>
            <a:r>
              <a:rPr lang="fr-FR" sz="2400" b="1" dirty="0" smtClean="0">
                <a:solidFill>
                  <a:srgbClr val="0000FF"/>
                </a:solidFill>
                <a:latin typeface="+mj-lt"/>
                <a:cs typeface="Times New Roman" pitchFamily="18" charset="0"/>
              </a:rPr>
              <a:t>UE </a:t>
            </a:r>
            <a:r>
              <a:rPr lang="fr-FR" sz="2400" b="1" dirty="0">
                <a:solidFill>
                  <a:srgbClr val="0000FF"/>
                </a:solidFill>
                <a:latin typeface="+mj-lt"/>
                <a:cs typeface="Times New Roman" pitchFamily="18" charset="0"/>
              </a:rPr>
              <a:t>ne changeront </a:t>
            </a:r>
            <a:r>
              <a:rPr lang="fr-FR" sz="2400" b="1" dirty="0" smtClean="0">
                <a:solidFill>
                  <a:srgbClr val="0000FF"/>
                </a:solidFill>
                <a:latin typeface="+mj-lt"/>
                <a:cs typeface="Times New Roman" pitchFamily="18" charset="0"/>
              </a:rPr>
              <a:t>de politique agricole que si condamnés </a:t>
            </a:r>
            <a:r>
              <a:rPr lang="fr-FR" sz="2400" b="1" dirty="0">
                <a:solidFill>
                  <a:srgbClr val="0000FF"/>
                </a:solidFill>
                <a:latin typeface="+mj-lt"/>
                <a:cs typeface="Times New Roman" pitchFamily="18" charset="0"/>
              </a:rPr>
              <a:t>à l’OMC </a:t>
            </a:r>
            <a:r>
              <a:rPr lang="fr-FR" sz="2400" b="1" dirty="0" smtClean="0">
                <a:solidFill>
                  <a:srgbClr val="0000FF"/>
                </a:solidFill>
                <a:latin typeface="+mj-lt"/>
                <a:cs typeface="Times New Roman" pitchFamily="18" charset="0"/>
              </a:rPr>
              <a:t>pour violer </a:t>
            </a:r>
            <a:r>
              <a:rPr lang="fr-FR" sz="2400" b="1" dirty="0">
                <a:solidFill>
                  <a:srgbClr val="0000FF"/>
                </a:solidFill>
                <a:latin typeface="+mj-lt"/>
                <a:cs typeface="Times New Roman" pitchFamily="18" charset="0"/>
              </a:rPr>
              <a:t>les </a:t>
            </a:r>
            <a:r>
              <a:rPr lang="fr-FR" sz="2400" b="1" dirty="0" smtClean="0">
                <a:solidFill>
                  <a:srgbClr val="0000FF"/>
                </a:solidFill>
                <a:latin typeface="+mj-lt"/>
                <a:cs typeface="Times New Roman" pitchFamily="18" charset="0"/>
              </a:rPr>
              <a:t>règles.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400" b="1" dirty="0" smtClean="0">
                <a:solidFill>
                  <a:srgbClr val="0000FF"/>
                </a:solidFill>
                <a:latin typeface="+mj-lt"/>
                <a:cs typeface="Times New Roman" pitchFamily="18" charset="0"/>
              </a:rPr>
              <a:t>UE : </a:t>
            </a:r>
            <a:r>
              <a:rPr lang="fr-FR" sz="2400" b="1" dirty="0">
                <a:solidFill>
                  <a:srgbClr val="0000FF"/>
                </a:solidFill>
                <a:latin typeface="+mj-lt"/>
                <a:cs typeface="Times New Roman" pitchFamily="18" charset="0"/>
              </a:rPr>
              <a:t>condamnée à supprimer </a:t>
            </a:r>
            <a:r>
              <a:rPr lang="fr-FR" sz="2400" b="1" dirty="0" smtClean="0">
                <a:solidFill>
                  <a:srgbClr val="0000FF"/>
                </a:solidFill>
                <a:latin typeface="+mj-lt"/>
                <a:cs typeface="Times New Roman" pitchFamily="18" charset="0"/>
              </a:rPr>
              <a:t>tout sucre </a:t>
            </a:r>
            <a:r>
              <a:rPr lang="fr-FR" sz="2400" b="1" dirty="0">
                <a:solidFill>
                  <a:srgbClr val="0000FF"/>
                </a:solidFill>
                <a:latin typeface="+mj-lt"/>
                <a:cs typeface="Times New Roman" pitchFamily="18" charset="0"/>
              </a:rPr>
              <a:t>exporté </a:t>
            </a:r>
            <a:r>
              <a:rPr lang="fr-FR" sz="2400" b="1" dirty="0" smtClean="0">
                <a:solidFill>
                  <a:srgbClr val="0000FF"/>
                </a:solidFill>
                <a:latin typeface="+mj-lt"/>
                <a:cs typeface="Times New Roman" pitchFamily="18" charset="0"/>
              </a:rPr>
              <a:t>(6 Mt).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400" b="1" dirty="0" smtClean="0">
                <a:solidFill>
                  <a:srgbClr val="0000FF"/>
                </a:solidFill>
                <a:latin typeface="+mj-lt"/>
                <a:cs typeface="Times New Roman" pitchFamily="18" charset="0"/>
              </a:rPr>
              <a:t> EU : condamné à </a:t>
            </a:r>
            <a:r>
              <a:rPr lang="fr-FR" sz="2400" b="1" dirty="0">
                <a:solidFill>
                  <a:srgbClr val="0000FF"/>
                </a:solidFill>
                <a:latin typeface="+mj-lt"/>
                <a:cs typeface="Times New Roman" pitchFamily="18" charset="0"/>
              </a:rPr>
              <a:t>supprimer </a:t>
            </a:r>
            <a:r>
              <a:rPr lang="fr-FR" sz="2400" b="1" dirty="0" smtClean="0">
                <a:solidFill>
                  <a:srgbClr val="0000FF"/>
                </a:solidFill>
                <a:latin typeface="+mj-lt"/>
                <a:cs typeface="Times New Roman" pitchFamily="18" charset="0"/>
              </a:rPr>
              <a:t>aides à l'exportation du coton.</a:t>
            </a:r>
            <a:endParaRPr lang="fr-FR" sz="2400" b="1" dirty="0">
              <a:solidFill>
                <a:srgbClr val="0000FF"/>
              </a:solidFill>
              <a:latin typeface="+mj-lt"/>
              <a:cs typeface="Times New Roman" pitchFamily="18" charset="0"/>
            </a:endParaRPr>
          </a:p>
        </p:txBody>
      </p:sp>
      <p:sp>
        <p:nvSpPr>
          <p:cNvPr id="7" name="Text Box 4"/>
          <p:cNvSpPr txBox="1">
            <a:spLocks noChangeArrowheads="1"/>
          </p:cNvSpPr>
          <p:nvPr/>
        </p:nvSpPr>
        <p:spPr bwMode="auto">
          <a:xfrm>
            <a:off x="642941" y="4741143"/>
            <a:ext cx="7929587" cy="83099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400" b="1" dirty="0" smtClean="0">
                <a:solidFill>
                  <a:srgbClr val="006600"/>
                </a:solidFill>
                <a:latin typeface="+mj-lt"/>
                <a:cs typeface="Times New Roman" pitchFamily="18" charset="0"/>
              </a:rPr>
              <a:t>UE ne </a:t>
            </a:r>
            <a:r>
              <a:rPr lang="en-GB" sz="2400" b="1" dirty="0" err="1" smtClean="0">
                <a:solidFill>
                  <a:srgbClr val="006600"/>
                </a:solidFill>
                <a:latin typeface="+mj-lt"/>
                <a:cs typeface="Times New Roman" pitchFamily="18" charset="0"/>
              </a:rPr>
              <a:t>renoncera</a:t>
            </a:r>
            <a:r>
              <a:rPr lang="en-GB" sz="2400" b="1" dirty="0" smtClean="0">
                <a:solidFill>
                  <a:srgbClr val="006600"/>
                </a:solidFill>
                <a:latin typeface="+mj-lt"/>
                <a:cs typeface="Times New Roman" pitchFamily="18" charset="0"/>
              </a:rPr>
              <a:t> aux </a:t>
            </a:r>
            <a:r>
              <a:rPr lang="en-GB" sz="2400" b="1" dirty="0">
                <a:solidFill>
                  <a:srgbClr val="006600"/>
                </a:solidFill>
                <a:latin typeface="+mj-lt"/>
                <a:cs typeface="Times New Roman" pitchFamily="18" charset="0"/>
              </a:rPr>
              <a:t>APE </a:t>
            </a:r>
            <a:r>
              <a:rPr lang="en-GB" sz="2400" b="1" dirty="0" err="1" smtClean="0">
                <a:solidFill>
                  <a:srgbClr val="006600"/>
                </a:solidFill>
                <a:latin typeface="+mj-lt"/>
                <a:cs typeface="Times New Roman" pitchFamily="18" charset="0"/>
              </a:rPr>
              <a:t>que</a:t>
            </a:r>
            <a:r>
              <a:rPr lang="en-GB" sz="2400" b="1" dirty="0" smtClean="0">
                <a:solidFill>
                  <a:srgbClr val="006600"/>
                </a:solidFill>
                <a:latin typeface="+mj-lt"/>
                <a:cs typeface="Times New Roman" pitchFamily="18" charset="0"/>
              </a:rPr>
              <a:t> </a:t>
            </a:r>
            <a:r>
              <a:rPr lang="en-GB" sz="2400" b="1" dirty="0" err="1" smtClean="0">
                <a:solidFill>
                  <a:srgbClr val="006600"/>
                </a:solidFill>
                <a:latin typeface="+mj-lt"/>
                <a:cs typeface="Times New Roman" pitchFamily="18" charset="0"/>
              </a:rPr>
              <a:t>si</a:t>
            </a:r>
            <a:r>
              <a:rPr lang="en-GB" sz="2400" b="1" dirty="0" smtClean="0">
                <a:solidFill>
                  <a:srgbClr val="006600"/>
                </a:solidFill>
                <a:latin typeface="+mj-lt"/>
                <a:cs typeface="Times New Roman" pitchFamily="18" charset="0"/>
              </a:rPr>
              <a:t> PAC </a:t>
            </a:r>
            <a:r>
              <a:rPr lang="en-GB" sz="2400" b="1" dirty="0" err="1" smtClean="0">
                <a:solidFill>
                  <a:srgbClr val="006600"/>
                </a:solidFill>
                <a:latin typeface="+mj-lt"/>
                <a:cs typeface="Times New Roman" pitchFamily="18" charset="0"/>
              </a:rPr>
              <a:t>condamnée</a:t>
            </a:r>
            <a:r>
              <a:rPr lang="en-GB" sz="2400" b="1" dirty="0" smtClean="0">
                <a:solidFill>
                  <a:srgbClr val="006600"/>
                </a:solidFill>
                <a:latin typeface="+mj-lt"/>
                <a:cs typeface="Times New Roman" pitchFamily="18" charset="0"/>
              </a:rPr>
              <a:t> </a:t>
            </a:r>
            <a:r>
              <a:rPr lang="en-GB" sz="2400" b="1" dirty="0">
                <a:solidFill>
                  <a:srgbClr val="006600"/>
                </a:solidFill>
                <a:latin typeface="+mj-lt"/>
                <a:cs typeface="Times New Roman" pitchFamily="18" charset="0"/>
              </a:rPr>
              <a:t>à </a:t>
            </a:r>
            <a:r>
              <a:rPr lang="en-GB" sz="2400" b="1" dirty="0" err="1" smtClean="0">
                <a:solidFill>
                  <a:srgbClr val="006600"/>
                </a:solidFill>
                <a:latin typeface="+mj-lt"/>
                <a:cs typeface="Times New Roman" pitchFamily="18" charset="0"/>
              </a:rPr>
              <a:t>l’OMC</a:t>
            </a:r>
            <a:r>
              <a:rPr lang="en-GB" sz="2400" b="1" dirty="0" smtClean="0">
                <a:solidFill>
                  <a:srgbClr val="006600"/>
                </a:solidFill>
                <a:latin typeface="+mj-lt"/>
                <a:cs typeface="Times New Roman" pitchFamily="18" charset="0"/>
              </a:rPr>
              <a:t> :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400" b="1" dirty="0" err="1" smtClean="0">
                <a:solidFill>
                  <a:srgbClr val="006600"/>
                </a:solidFill>
                <a:latin typeface="+mj-lt"/>
                <a:cs typeface="Times New Roman" pitchFamily="18" charset="0"/>
              </a:rPr>
              <a:t>elle</a:t>
            </a:r>
            <a:r>
              <a:rPr lang="en-GB" sz="2400" b="1" dirty="0" smtClean="0">
                <a:solidFill>
                  <a:srgbClr val="006600"/>
                </a:solidFill>
                <a:latin typeface="+mj-lt"/>
                <a:cs typeface="Times New Roman" pitchFamily="18" charset="0"/>
              </a:rPr>
              <a:t> ne </a:t>
            </a:r>
            <a:r>
              <a:rPr lang="en-GB" sz="2400" b="1" dirty="0" err="1" smtClean="0">
                <a:solidFill>
                  <a:srgbClr val="006600"/>
                </a:solidFill>
                <a:latin typeface="+mj-lt"/>
                <a:cs typeface="Times New Roman" pitchFamily="18" charset="0"/>
              </a:rPr>
              <a:t>pourrait</a:t>
            </a:r>
            <a:r>
              <a:rPr lang="en-GB" sz="2400" b="1" dirty="0" smtClean="0">
                <a:solidFill>
                  <a:srgbClr val="006600"/>
                </a:solidFill>
                <a:latin typeface="+mj-lt"/>
                <a:cs typeface="Times New Roman" pitchFamily="18" charset="0"/>
              </a:rPr>
              <a:t> plus exporter de </a:t>
            </a:r>
            <a:r>
              <a:rPr lang="en-GB" sz="2400" b="1" dirty="0" err="1" smtClean="0">
                <a:solidFill>
                  <a:srgbClr val="006600"/>
                </a:solidFill>
                <a:latin typeface="+mj-lt"/>
                <a:cs typeface="Times New Roman" pitchFamily="18" charset="0"/>
              </a:rPr>
              <a:t>produits</a:t>
            </a:r>
            <a:r>
              <a:rPr lang="en-GB" sz="2400" b="1" dirty="0" smtClean="0">
                <a:solidFill>
                  <a:srgbClr val="006600"/>
                </a:solidFill>
                <a:latin typeface="+mj-lt"/>
                <a:cs typeface="Times New Roman" pitchFamily="18" charset="0"/>
              </a:rPr>
              <a:t> agricoles </a:t>
            </a:r>
            <a:r>
              <a:rPr lang="en-GB" sz="2400" b="1" dirty="0" err="1">
                <a:solidFill>
                  <a:srgbClr val="006600"/>
                </a:solidFill>
                <a:latin typeface="+mj-lt"/>
                <a:cs typeface="Times New Roman" pitchFamily="18" charset="0"/>
              </a:rPr>
              <a:t>vers</a:t>
            </a:r>
            <a:r>
              <a:rPr lang="en-GB" sz="2400" b="1" dirty="0">
                <a:solidFill>
                  <a:srgbClr val="006600"/>
                </a:solidFill>
                <a:latin typeface="+mj-lt"/>
                <a:cs typeface="Times New Roman" pitchFamily="18" charset="0"/>
              </a:rPr>
              <a:t> </a:t>
            </a:r>
            <a:r>
              <a:rPr lang="en-GB" sz="2400" b="1" dirty="0" smtClean="0">
                <a:solidFill>
                  <a:srgbClr val="006600"/>
                </a:solidFill>
                <a:latin typeface="+mj-lt"/>
                <a:cs typeface="Times New Roman" pitchFamily="18" charset="0"/>
              </a:rPr>
              <a:t>ACP.</a:t>
            </a:r>
            <a:endParaRPr lang="fr-FR" sz="2400" b="1" dirty="0">
              <a:solidFill>
                <a:srgbClr val="006600"/>
              </a:solidFill>
              <a:latin typeface="+mj-lt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Box 4"/>
          <p:cNvSpPr txBox="1">
            <a:spLocks noChangeArrowheads="1"/>
          </p:cNvSpPr>
          <p:nvPr/>
        </p:nvSpPr>
        <p:spPr bwMode="auto">
          <a:xfrm>
            <a:off x="2017556" y="71438"/>
            <a:ext cx="5126212" cy="954107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</a:rPr>
              <a:t>Stratégie </a:t>
            </a:r>
            <a:r>
              <a:rPr lang="fr-FR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</a:rPr>
              <a:t>à adopter pour imposer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</a:rPr>
              <a:t>la souveraineté alimentaire</a:t>
            </a:r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71406" y="1526433"/>
            <a:ext cx="8929688" cy="83099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400" b="1" dirty="0" smtClean="0">
                <a:solidFill>
                  <a:srgbClr val="0000FF"/>
                </a:solidFill>
                <a:latin typeface="+mj-lt"/>
              </a:rPr>
              <a:t>Arrêter </a:t>
            </a:r>
            <a:r>
              <a:rPr lang="fr-FR" sz="2400" b="1" dirty="0">
                <a:solidFill>
                  <a:srgbClr val="0000FF"/>
                </a:solidFill>
                <a:latin typeface="+mj-lt"/>
              </a:rPr>
              <a:t>le Doha Round par </a:t>
            </a:r>
            <a:r>
              <a:rPr lang="fr-FR" sz="2400" b="1" dirty="0" smtClean="0">
                <a:solidFill>
                  <a:srgbClr val="0000FF"/>
                </a:solidFill>
                <a:latin typeface="+mj-lt"/>
              </a:rPr>
              <a:t>campagne </a:t>
            </a:r>
            <a:r>
              <a:rPr lang="fr-FR" sz="2400" b="1" dirty="0">
                <a:solidFill>
                  <a:srgbClr val="0000FF"/>
                </a:solidFill>
                <a:latin typeface="+mj-lt"/>
              </a:rPr>
              <a:t>médiatique contre </a:t>
            </a:r>
            <a:r>
              <a:rPr lang="fr-FR" sz="2400" b="1" dirty="0" smtClean="0">
                <a:solidFill>
                  <a:srgbClr val="0000FF"/>
                </a:solidFill>
                <a:latin typeface="+mj-lt"/>
              </a:rPr>
              <a:t>dumping </a:t>
            </a:r>
            <a:r>
              <a:rPr lang="fr-FR" sz="2400" b="1" dirty="0">
                <a:solidFill>
                  <a:srgbClr val="0000FF"/>
                </a:solidFill>
                <a:latin typeface="+mj-lt"/>
              </a:rPr>
              <a:t>agricole de l'UE et </a:t>
            </a:r>
            <a:r>
              <a:rPr lang="fr-FR" sz="2400" b="1" dirty="0" smtClean="0">
                <a:solidFill>
                  <a:srgbClr val="0000FF"/>
                </a:solidFill>
                <a:latin typeface="+mj-lt"/>
              </a:rPr>
              <a:t>EU </a:t>
            </a:r>
            <a:r>
              <a:rPr lang="fr-FR" sz="2400" b="1" dirty="0">
                <a:solidFill>
                  <a:srgbClr val="0000FF"/>
                </a:solidFill>
                <a:latin typeface="+mj-lt"/>
              </a:rPr>
              <a:t>et </a:t>
            </a:r>
            <a:r>
              <a:rPr lang="fr-FR" sz="2400" b="1" dirty="0" smtClean="0">
                <a:solidFill>
                  <a:srgbClr val="0000FF"/>
                </a:solidFill>
                <a:latin typeface="+mj-lt"/>
              </a:rPr>
              <a:t>non </a:t>
            </a:r>
            <a:r>
              <a:rPr lang="fr-FR" sz="2400" b="1" dirty="0">
                <a:solidFill>
                  <a:srgbClr val="0000FF"/>
                </a:solidFill>
                <a:latin typeface="+mj-lt"/>
              </a:rPr>
              <a:t>conformité </a:t>
            </a:r>
            <a:r>
              <a:rPr lang="fr-FR" sz="2400" b="1" dirty="0" smtClean="0">
                <a:solidFill>
                  <a:srgbClr val="0000FF"/>
                </a:solidFill>
                <a:latin typeface="+mj-lt"/>
              </a:rPr>
              <a:t>des </a:t>
            </a:r>
            <a:r>
              <a:rPr lang="fr-FR" sz="2400" b="1" dirty="0">
                <a:solidFill>
                  <a:srgbClr val="0000FF"/>
                </a:solidFill>
                <a:latin typeface="+mj-lt"/>
              </a:rPr>
              <a:t>subventions </a:t>
            </a:r>
            <a:r>
              <a:rPr lang="fr-FR" sz="2400" b="1" dirty="0" smtClean="0">
                <a:solidFill>
                  <a:srgbClr val="0000FF"/>
                </a:solidFill>
                <a:latin typeface="+mj-lt"/>
              </a:rPr>
              <a:t>avec </a:t>
            </a:r>
            <a:r>
              <a:rPr lang="fr-FR" sz="2400" b="1" dirty="0">
                <a:solidFill>
                  <a:srgbClr val="0000FF"/>
                </a:solidFill>
                <a:latin typeface="+mj-lt"/>
              </a:rPr>
              <a:t>l'</a:t>
            </a:r>
            <a:r>
              <a:rPr lang="fr-FR" sz="2400" b="1" dirty="0" err="1">
                <a:solidFill>
                  <a:srgbClr val="0000FF"/>
                </a:solidFill>
                <a:latin typeface="+mj-lt"/>
              </a:rPr>
              <a:t>AsA</a:t>
            </a:r>
            <a:r>
              <a:rPr lang="fr-FR" sz="2400" b="1" dirty="0">
                <a:solidFill>
                  <a:srgbClr val="0000FF"/>
                </a:solidFill>
                <a:latin typeface="+mj-lt"/>
              </a:rPr>
              <a:t>. </a:t>
            </a:r>
          </a:p>
        </p:txBody>
      </p:sp>
      <p:sp>
        <p:nvSpPr>
          <p:cNvPr id="8" name="Text Box 6"/>
          <p:cNvSpPr txBox="1">
            <a:spLocks noChangeArrowheads="1"/>
          </p:cNvSpPr>
          <p:nvPr/>
        </p:nvSpPr>
        <p:spPr bwMode="auto">
          <a:xfrm>
            <a:off x="428596" y="4145356"/>
            <a:ext cx="8276818" cy="156966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400" b="1" dirty="0" smtClean="0">
                <a:solidFill>
                  <a:srgbClr val="0000FF"/>
                </a:solidFill>
                <a:latin typeface="+mj-lt"/>
              </a:rPr>
              <a:t>UE </a:t>
            </a:r>
            <a:r>
              <a:rPr lang="fr-FR" sz="2400" b="1" dirty="0">
                <a:solidFill>
                  <a:srgbClr val="0000FF"/>
                </a:solidFill>
                <a:latin typeface="+mj-lt"/>
              </a:rPr>
              <a:t>et </a:t>
            </a:r>
            <a:r>
              <a:rPr lang="fr-FR" sz="2400" b="1" dirty="0" smtClean="0">
                <a:solidFill>
                  <a:srgbClr val="0000FF"/>
                </a:solidFill>
                <a:latin typeface="+mj-lt"/>
              </a:rPr>
              <a:t>EU perdront la monnaie d'échange de </a:t>
            </a:r>
            <a:r>
              <a:rPr lang="fr-FR" sz="2400" b="1" dirty="0">
                <a:solidFill>
                  <a:srgbClr val="0000FF"/>
                </a:solidFill>
                <a:latin typeface="+mj-lt"/>
              </a:rPr>
              <a:t>l'agriculture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400" b="1" dirty="0" smtClean="0">
                <a:solidFill>
                  <a:srgbClr val="0000FF"/>
                </a:solidFill>
                <a:latin typeface="+mj-lt"/>
              </a:rPr>
              <a:t>dans </a:t>
            </a:r>
            <a:r>
              <a:rPr lang="fr-FR" sz="2400" b="1" dirty="0">
                <a:solidFill>
                  <a:srgbClr val="0000FF"/>
                </a:solidFill>
                <a:latin typeface="+mj-lt"/>
              </a:rPr>
              <a:t>le Doha Round pour que les </a:t>
            </a:r>
            <a:r>
              <a:rPr lang="fr-FR" sz="2400" b="1" dirty="0" smtClean="0">
                <a:solidFill>
                  <a:srgbClr val="0000FF"/>
                </a:solidFill>
                <a:latin typeface="+mj-lt"/>
              </a:rPr>
              <a:t>PED ouvrent </a:t>
            </a:r>
            <a:r>
              <a:rPr lang="fr-FR" sz="2400" b="1" dirty="0">
                <a:solidFill>
                  <a:srgbClr val="0000FF"/>
                </a:solidFill>
                <a:latin typeface="+mj-lt"/>
              </a:rPr>
              <a:t>leurs </a:t>
            </a:r>
            <a:r>
              <a:rPr lang="fr-FR" sz="2400" b="1" dirty="0" smtClean="0">
                <a:solidFill>
                  <a:srgbClr val="0000FF"/>
                </a:solidFill>
                <a:latin typeface="+mj-lt"/>
              </a:rPr>
              <a:t>marchés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400" b="1" dirty="0" smtClean="0">
                <a:solidFill>
                  <a:srgbClr val="0000FF"/>
                </a:solidFill>
                <a:latin typeface="+mj-lt"/>
              </a:rPr>
              <a:t>aux </a:t>
            </a:r>
            <a:r>
              <a:rPr lang="fr-FR" sz="2400" b="1" dirty="0">
                <a:solidFill>
                  <a:srgbClr val="0000FF"/>
                </a:solidFill>
                <a:latin typeface="+mj-lt"/>
              </a:rPr>
              <a:t>exportations </a:t>
            </a:r>
            <a:r>
              <a:rPr lang="fr-FR" sz="2400" b="1" dirty="0" smtClean="0">
                <a:solidFill>
                  <a:srgbClr val="0000FF"/>
                </a:solidFill>
                <a:latin typeface="+mj-lt"/>
              </a:rPr>
              <a:t>industrielles et </a:t>
            </a:r>
            <a:r>
              <a:rPr lang="fr-FR" sz="2400" b="1" dirty="0">
                <a:solidFill>
                  <a:srgbClr val="0000FF"/>
                </a:solidFill>
                <a:latin typeface="+mj-lt"/>
              </a:rPr>
              <a:t>de services de l'UE et des </a:t>
            </a:r>
            <a:r>
              <a:rPr lang="fr-FR" sz="2400" b="1" dirty="0" smtClean="0">
                <a:solidFill>
                  <a:srgbClr val="0000FF"/>
                </a:solidFill>
                <a:latin typeface="+mj-lt"/>
              </a:rPr>
              <a:t>EU :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400" b="1" dirty="0" smtClean="0">
                <a:solidFill>
                  <a:srgbClr val="0000FF"/>
                </a:solidFill>
                <a:latin typeface="+mj-lt"/>
              </a:rPr>
              <a:t>le </a:t>
            </a:r>
            <a:r>
              <a:rPr lang="fr-FR" sz="2400" b="1" dirty="0">
                <a:solidFill>
                  <a:srgbClr val="0000FF"/>
                </a:solidFill>
                <a:latin typeface="+mj-lt"/>
              </a:rPr>
              <a:t>Doha Round </a:t>
            </a:r>
            <a:r>
              <a:rPr lang="fr-FR" sz="2400" b="1" dirty="0" smtClean="0">
                <a:solidFill>
                  <a:srgbClr val="0000FF"/>
                </a:solidFill>
                <a:latin typeface="+mj-lt"/>
              </a:rPr>
              <a:t>et les APE s'arrêteront.</a:t>
            </a:r>
            <a:endParaRPr lang="fr-FR" sz="2400" b="1" dirty="0">
              <a:solidFill>
                <a:srgbClr val="0000FF"/>
              </a:solidFill>
              <a:latin typeface="+mj-lt"/>
            </a:endParaRPr>
          </a:p>
        </p:txBody>
      </p:sp>
      <p:sp>
        <p:nvSpPr>
          <p:cNvPr id="9" name="Text Box 5"/>
          <p:cNvSpPr txBox="1">
            <a:spLocks noChangeArrowheads="1"/>
          </p:cNvSpPr>
          <p:nvPr/>
        </p:nvSpPr>
        <p:spPr bwMode="auto">
          <a:xfrm>
            <a:off x="142844" y="2812317"/>
            <a:ext cx="8929688" cy="83099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400" b="1" dirty="0" smtClean="0">
                <a:solidFill>
                  <a:srgbClr val="006600"/>
                </a:solidFill>
                <a:latin typeface="+mj-lt"/>
              </a:rPr>
              <a:t>Comme </a:t>
            </a:r>
            <a:r>
              <a:rPr lang="fr-FR" sz="2400" b="1" dirty="0">
                <a:solidFill>
                  <a:srgbClr val="006600"/>
                </a:solidFill>
                <a:latin typeface="+mj-lt"/>
              </a:rPr>
              <a:t>ils </a:t>
            </a:r>
            <a:r>
              <a:rPr lang="fr-FR" sz="2400" b="1" dirty="0" smtClean="0">
                <a:solidFill>
                  <a:srgbClr val="006600"/>
                </a:solidFill>
                <a:latin typeface="+mj-lt"/>
              </a:rPr>
              <a:t>acceptent </a:t>
            </a:r>
            <a:r>
              <a:rPr lang="fr-FR" sz="2400" b="1" dirty="0">
                <a:solidFill>
                  <a:srgbClr val="006600"/>
                </a:solidFill>
                <a:latin typeface="+mj-lt"/>
              </a:rPr>
              <a:t>de réduire </a:t>
            </a:r>
            <a:r>
              <a:rPr lang="fr-FR" sz="2400" b="1" dirty="0" smtClean="0">
                <a:solidFill>
                  <a:srgbClr val="006600"/>
                </a:solidFill>
                <a:latin typeface="+mj-lt"/>
              </a:rPr>
              <a:t>les </a:t>
            </a:r>
            <a:r>
              <a:rPr lang="fr-FR" sz="2400" b="1" dirty="0">
                <a:solidFill>
                  <a:srgbClr val="006600"/>
                </a:solidFill>
                <a:latin typeface="+mj-lt"/>
              </a:rPr>
              <a:t>soutiens couplés de 70% et 53% </a:t>
            </a:r>
            <a:r>
              <a:rPr lang="fr-FR" sz="2400" b="1" dirty="0" smtClean="0">
                <a:solidFill>
                  <a:srgbClr val="006600"/>
                </a:solidFill>
                <a:latin typeface="+mj-lt"/>
              </a:rPr>
              <a:t>les </a:t>
            </a:r>
            <a:r>
              <a:rPr lang="fr-FR" sz="2400" b="1" dirty="0">
                <a:solidFill>
                  <a:srgbClr val="006600"/>
                </a:solidFill>
                <a:latin typeface="+mj-lt"/>
              </a:rPr>
              <a:t>agriculteurs </a:t>
            </a:r>
            <a:r>
              <a:rPr lang="fr-FR" sz="2400" b="1" dirty="0" smtClean="0">
                <a:solidFill>
                  <a:srgbClr val="006600"/>
                </a:solidFill>
                <a:latin typeface="+mj-lt"/>
              </a:rPr>
              <a:t>ruinés exigeront </a:t>
            </a:r>
            <a:r>
              <a:rPr lang="fr-FR" sz="2400" b="1" dirty="0">
                <a:solidFill>
                  <a:srgbClr val="006600"/>
                </a:solidFill>
                <a:latin typeface="+mj-lt"/>
              </a:rPr>
              <a:t>de refonder </a:t>
            </a:r>
            <a:r>
              <a:rPr lang="fr-FR" sz="2400" b="1" dirty="0" smtClean="0">
                <a:solidFill>
                  <a:srgbClr val="006600"/>
                </a:solidFill>
                <a:latin typeface="+mj-lt"/>
              </a:rPr>
              <a:t>PAC et </a:t>
            </a:r>
            <a:r>
              <a:rPr lang="fr-FR" sz="2400" b="1" dirty="0" err="1">
                <a:solidFill>
                  <a:srgbClr val="006600"/>
                </a:solidFill>
                <a:latin typeface="+mj-lt"/>
              </a:rPr>
              <a:t>Farm</a:t>
            </a:r>
            <a:r>
              <a:rPr lang="fr-FR" sz="2400" b="1" dirty="0">
                <a:solidFill>
                  <a:srgbClr val="006600"/>
                </a:solidFill>
                <a:latin typeface="+mj-lt"/>
              </a:rPr>
              <a:t> Bill sur </a:t>
            </a:r>
            <a:r>
              <a:rPr lang="fr-FR" sz="2400" b="1" dirty="0" smtClean="0">
                <a:solidFill>
                  <a:srgbClr val="006600"/>
                </a:solidFill>
                <a:latin typeface="+mj-lt"/>
              </a:rPr>
              <a:t>SA.         </a:t>
            </a:r>
            <a:endParaRPr lang="fr-FR" sz="2400" b="1" dirty="0">
              <a:solidFill>
                <a:srgbClr val="006600"/>
              </a:solidFill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ZoneTexte 6"/>
          <p:cNvSpPr txBox="1"/>
          <p:nvPr/>
        </p:nvSpPr>
        <p:spPr>
          <a:xfrm>
            <a:off x="2857500" y="180975"/>
            <a:ext cx="3417888" cy="461963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Autres recommandations</a:t>
            </a:r>
          </a:p>
        </p:txBody>
      </p:sp>
      <p:sp>
        <p:nvSpPr>
          <p:cNvPr id="8" name="ZoneTexte 7"/>
          <p:cNvSpPr txBox="1">
            <a:spLocks noChangeArrowheads="1"/>
          </p:cNvSpPr>
          <p:nvPr/>
        </p:nvSpPr>
        <p:spPr bwMode="auto">
          <a:xfrm>
            <a:off x="642941" y="1097805"/>
            <a:ext cx="8001025" cy="83099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400" b="1" dirty="0">
                <a:solidFill>
                  <a:srgbClr val="0000FF"/>
                </a:solidFill>
                <a:latin typeface="+mj-lt"/>
              </a:rPr>
              <a:t>Interdire la spéculation sur indices et </a:t>
            </a:r>
            <a:r>
              <a:rPr lang="fr-FR" sz="2400" b="1" dirty="0" smtClean="0">
                <a:solidFill>
                  <a:srgbClr val="0000FF"/>
                </a:solidFill>
                <a:latin typeface="+mj-lt"/>
              </a:rPr>
              <a:t>tous </a:t>
            </a:r>
            <a:r>
              <a:rPr lang="fr-FR" sz="2400" b="1" dirty="0">
                <a:solidFill>
                  <a:srgbClr val="0000FF"/>
                </a:solidFill>
                <a:latin typeface="+mj-lt"/>
              </a:rPr>
              <a:t>les </a:t>
            </a:r>
            <a:r>
              <a:rPr lang="fr-FR" sz="2400" b="1" dirty="0" smtClean="0">
                <a:solidFill>
                  <a:srgbClr val="0000FF"/>
                </a:solidFill>
                <a:latin typeface="+mj-lt"/>
              </a:rPr>
              <a:t>investisseurs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400" b="1" dirty="0" smtClean="0">
                <a:solidFill>
                  <a:srgbClr val="0000FF"/>
                </a:solidFill>
                <a:latin typeface="+mj-lt"/>
              </a:rPr>
              <a:t>non </a:t>
            </a:r>
            <a:r>
              <a:rPr lang="fr-FR" sz="2400" b="1" dirty="0">
                <a:solidFill>
                  <a:srgbClr val="0000FF"/>
                </a:solidFill>
                <a:latin typeface="+mj-lt"/>
              </a:rPr>
              <a:t>contrepartie des </a:t>
            </a:r>
            <a:r>
              <a:rPr lang="fr-FR" sz="2400" b="1" dirty="0" smtClean="0">
                <a:solidFill>
                  <a:srgbClr val="0000FF"/>
                </a:solidFill>
                <a:latin typeface="+mj-lt"/>
              </a:rPr>
              <a:t>producteurs et commerçants (</a:t>
            </a:r>
            <a:r>
              <a:rPr lang="fr-FR" sz="2400" b="1" dirty="0" err="1" smtClean="0">
                <a:solidFill>
                  <a:srgbClr val="0000FF"/>
                </a:solidFill>
                <a:latin typeface="+mj-lt"/>
              </a:rPr>
              <a:t>hedgers</a:t>
            </a:r>
            <a:r>
              <a:rPr lang="fr-FR" sz="2400" b="1" dirty="0" smtClean="0">
                <a:solidFill>
                  <a:srgbClr val="0000FF"/>
                </a:solidFill>
                <a:latin typeface="+mj-lt"/>
              </a:rPr>
              <a:t>). </a:t>
            </a:r>
            <a:endParaRPr lang="fr-FR" sz="2400" b="1" dirty="0">
              <a:solidFill>
                <a:srgbClr val="0000FF"/>
              </a:solidFill>
              <a:latin typeface="+mj-lt"/>
            </a:endParaRPr>
          </a:p>
        </p:txBody>
      </p:sp>
      <p:sp>
        <p:nvSpPr>
          <p:cNvPr id="9" name="ZoneTexte 8"/>
          <p:cNvSpPr txBox="1">
            <a:spLocks noChangeArrowheads="1"/>
          </p:cNvSpPr>
          <p:nvPr/>
        </p:nvSpPr>
        <p:spPr bwMode="auto">
          <a:xfrm>
            <a:off x="571530" y="2657299"/>
            <a:ext cx="8215312" cy="120032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400" b="1" dirty="0">
                <a:solidFill>
                  <a:srgbClr val="006600"/>
                </a:solidFill>
                <a:latin typeface="+mj-lt"/>
              </a:rPr>
              <a:t>Interdire </a:t>
            </a:r>
            <a:r>
              <a:rPr lang="fr-FR" sz="2400" b="1" dirty="0" err="1" smtClean="0">
                <a:solidFill>
                  <a:srgbClr val="006600"/>
                </a:solidFill>
                <a:latin typeface="+mj-lt"/>
              </a:rPr>
              <a:t>agrocarburants</a:t>
            </a:r>
            <a:r>
              <a:rPr lang="fr-FR" sz="2400" b="1" dirty="0" smtClean="0">
                <a:solidFill>
                  <a:srgbClr val="006600"/>
                </a:solidFill>
                <a:latin typeface="+mj-lt"/>
              </a:rPr>
              <a:t> (sauf utilisation </a:t>
            </a:r>
            <a:r>
              <a:rPr lang="fr-FR" sz="2400" b="1" dirty="0">
                <a:solidFill>
                  <a:srgbClr val="006600"/>
                </a:solidFill>
                <a:latin typeface="+mj-lt"/>
              </a:rPr>
              <a:t>directe </a:t>
            </a:r>
            <a:r>
              <a:rPr lang="fr-FR" sz="2400" b="1" dirty="0" smtClean="0">
                <a:solidFill>
                  <a:srgbClr val="006600"/>
                </a:solidFill>
                <a:latin typeface="+mj-lt"/>
              </a:rPr>
              <a:t>sur </a:t>
            </a:r>
            <a:r>
              <a:rPr lang="fr-FR" sz="2400" b="1" dirty="0">
                <a:solidFill>
                  <a:srgbClr val="006600"/>
                </a:solidFill>
                <a:latin typeface="+mj-lt"/>
              </a:rPr>
              <a:t>l'exploitation) et </a:t>
            </a:r>
            <a:r>
              <a:rPr lang="fr-FR" sz="2400" b="1" dirty="0" smtClean="0">
                <a:solidFill>
                  <a:srgbClr val="006600"/>
                </a:solidFill>
                <a:latin typeface="+mj-lt"/>
              </a:rPr>
              <a:t>attendre biocarburants </a:t>
            </a:r>
            <a:r>
              <a:rPr lang="fr-FR" sz="2400" b="1" dirty="0">
                <a:solidFill>
                  <a:srgbClr val="006600"/>
                </a:solidFill>
                <a:latin typeface="+mj-lt"/>
              </a:rPr>
              <a:t>de seconde génération </a:t>
            </a:r>
            <a:r>
              <a:rPr lang="fr-FR" sz="2400" b="1" dirty="0" smtClean="0">
                <a:solidFill>
                  <a:srgbClr val="006600"/>
                </a:solidFill>
                <a:latin typeface="+mj-lt"/>
              </a:rPr>
              <a:t>si </a:t>
            </a:r>
            <a:r>
              <a:rPr lang="fr-FR" sz="2400" b="1" dirty="0">
                <a:solidFill>
                  <a:srgbClr val="006600"/>
                </a:solidFill>
                <a:latin typeface="+mj-lt"/>
              </a:rPr>
              <a:t>rentables sans subventions.</a:t>
            </a:r>
          </a:p>
        </p:txBody>
      </p:sp>
      <p:sp>
        <p:nvSpPr>
          <p:cNvPr id="10" name="ZoneTexte 9"/>
          <p:cNvSpPr txBox="1">
            <a:spLocks noChangeArrowheads="1"/>
          </p:cNvSpPr>
          <p:nvPr/>
        </p:nvSpPr>
        <p:spPr bwMode="auto">
          <a:xfrm>
            <a:off x="285720" y="4610409"/>
            <a:ext cx="8572500" cy="46166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400" b="1" dirty="0" smtClean="0">
                <a:solidFill>
                  <a:srgbClr val="0000FF"/>
                </a:solidFill>
                <a:latin typeface="+mj-lt"/>
              </a:rPr>
              <a:t>Constituer des </a:t>
            </a:r>
            <a:r>
              <a:rPr lang="fr-FR" sz="2400" b="1" dirty="0">
                <a:solidFill>
                  <a:srgbClr val="0000FF"/>
                </a:solidFill>
                <a:latin typeface="+mj-lt"/>
              </a:rPr>
              <a:t>stocks céréaliers </a:t>
            </a:r>
            <a:r>
              <a:rPr lang="fr-FR" sz="2400" b="1" dirty="0" smtClean="0">
                <a:solidFill>
                  <a:srgbClr val="0000FF"/>
                </a:solidFill>
                <a:latin typeface="+mj-lt"/>
              </a:rPr>
              <a:t>chez </a:t>
            </a:r>
            <a:r>
              <a:rPr lang="fr-FR" sz="2400" b="1" dirty="0">
                <a:solidFill>
                  <a:srgbClr val="0000FF"/>
                </a:solidFill>
                <a:latin typeface="+mj-lt"/>
              </a:rPr>
              <a:t>les principaux exportateurs.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4"/>
          <p:cNvSpPr txBox="1">
            <a:spLocks noChangeArrowheads="1"/>
          </p:cNvSpPr>
          <p:nvPr/>
        </p:nvSpPr>
        <p:spPr bwMode="auto">
          <a:xfrm>
            <a:off x="1160463" y="46038"/>
            <a:ext cx="6840537" cy="954087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8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</a:rPr>
              <a:t>Conditions pour que la hausse des prix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8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</a:rPr>
              <a:t>agricoles ne pénalise pas les consommateurs</a:t>
            </a:r>
          </a:p>
        </p:txBody>
      </p:sp>
      <p:sp>
        <p:nvSpPr>
          <p:cNvPr id="8" name="Text Box 5"/>
          <p:cNvSpPr txBox="1">
            <a:spLocks noChangeArrowheads="1"/>
          </p:cNvSpPr>
          <p:nvPr/>
        </p:nvSpPr>
        <p:spPr bwMode="auto">
          <a:xfrm>
            <a:off x="1428728" y="1142984"/>
            <a:ext cx="6394463" cy="83099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400" b="1" dirty="0">
                <a:solidFill>
                  <a:srgbClr val="0000FF"/>
                </a:solidFill>
                <a:latin typeface="+mj-lt"/>
              </a:rPr>
              <a:t>On peut refonder la PAC sur </a:t>
            </a:r>
            <a:r>
              <a:rPr lang="fr-FR" sz="2400" b="1" dirty="0" smtClean="0">
                <a:solidFill>
                  <a:srgbClr val="0000FF"/>
                </a:solidFill>
                <a:latin typeface="+mj-lt"/>
              </a:rPr>
              <a:t>prix rémunérateurs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400" b="1" dirty="0" smtClean="0">
                <a:solidFill>
                  <a:srgbClr val="0000FF"/>
                </a:solidFill>
                <a:latin typeface="+mj-lt"/>
              </a:rPr>
              <a:t>sans </a:t>
            </a:r>
            <a:r>
              <a:rPr lang="fr-FR" sz="2400" b="1" dirty="0">
                <a:solidFill>
                  <a:srgbClr val="0000FF"/>
                </a:solidFill>
                <a:latin typeface="+mj-lt"/>
              </a:rPr>
              <a:t>pénaliser les consommateurs </a:t>
            </a:r>
            <a:r>
              <a:rPr lang="fr-FR" sz="2400" b="1" dirty="0" smtClean="0">
                <a:solidFill>
                  <a:srgbClr val="0000FF"/>
                </a:solidFill>
                <a:latin typeface="+mj-lt"/>
              </a:rPr>
              <a:t>:</a:t>
            </a:r>
            <a:endParaRPr lang="fr-FR" sz="2400" b="1" dirty="0">
              <a:solidFill>
                <a:srgbClr val="0000FF"/>
              </a:solidFill>
              <a:latin typeface="+mj-lt"/>
            </a:endParaRPr>
          </a:p>
        </p:txBody>
      </p:sp>
      <p:sp>
        <p:nvSpPr>
          <p:cNvPr id="9" name="Text Box 6"/>
          <p:cNvSpPr txBox="1">
            <a:spLocks noChangeArrowheads="1"/>
          </p:cNvSpPr>
          <p:nvPr/>
        </p:nvSpPr>
        <p:spPr bwMode="auto">
          <a:xfrm>
            <a:off x="768308" y="2214554"/>
            <a:ext cx="7518468" cy="46166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400" b="1" dirty="0" smtClean="0">
                <a:solidFill>
                  <a:srgbClr val="006600"/>
                </a:solidFill>
                <a:latin typeface="+mj-lt"/>
              </a:rPr>
              <a:t>Alimentation : 15% du </a:t>
            </a:r>
            <a:r>
              <a:rPr lang="fr-FR" sz="2400" b="1" dirty="0">
                <a:solidFill>
                  <a:srgbClr val="006600"/>
                </a:solidFill>
                <a:latin typeface="+mj-lt"/>
              </a:rPr>
              <a:t>budget des </a:t>
            </a:r>
            <a:r>
              <a:rPr lang="fr-FR" sz="2400" b="1" dirty="0" smtClean="0">
                <a:solidFill>
                  <a:srgbClr val="006600"/>
                </a:solidFill>
                <a:latin typeface="+mj-lt"/>
              </a:rPr>
              <a:t>ménages UE25 en 2004</a:t>
            </a:r>
            <a:endParaRPr lang="fr-FR" sz="2400" b="1" dirty="0">
              <a:solidFill>
                <a:srgbClr val="006600"/>
              </a:solidFill>
              <a:latin typeface="+mj-lt"/>
            </a:endParaRPr>
          </a:p>
        </p:txBody>
      </p:sp>
      <p:sp>
        <p:nvSpPr>
          <p:cNvPr id="10" name="Text Box 7"/>
          <p:cNvSpPr txBox="1">
            <a:spLocks noChangeArrowheads="1"/>
          </p:cNvSpPr>
          <p:nvPr/>
        </p:nvSpPr>
        <p:spPr bwMode="auto">
          <a:xfrm>
            <a:off x="1285852" y="2928934"/>
            <a:ext cx="6524350" cy="83099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400" b="1" dirty="0" smtClean="0">
                <a:solidFill>
                  <a:srgbClr val="0000FF"/>
                </a:solidFill>
                <a:latin typeface="+mj-lt"/>
              </a:rPr>
              <a:t>Produits </a:t>
            </a:r>
            <a:r>
              <a:rPr lang="fr-FR" sz="2400" b="1" dirty="0">
                <a:solidFill>
                  <a:srgbClr val="0000FF"/>
                </a:solidFill>
                <a:latin typeface="+mj-lt"/>
              </a:rPr>
              <a:t>agricoles </a:t>
            </a:r>
            <a:r>
              <a:rPr lang="fr-FR" sz="2400" b="1" dirty="0" smtClean="0">
                <a:solidFill>
                  <a:srgbClr val="0000FF"/>
                </a:solidFill>
                <a:latin typeface="+mj-lt"/>
              </a:rPr>
              <a:t>: 20</a:t>
            </a:r>
            <a:r>
              <a:rPr lang="fr-FR" sz="2400" b="1" dirty="0">
                <a:solidFill>
                  <a:srgbClr val="0000FF"/>
                </a:solidFill>
                <a:latin typeface="+mj-lt"/>
              </a:rPr>
              <a:t>% </a:t>
            </a:r>
            <a:r>
              <a:rPr lang="fr-FR" sz="2400" b="1" dirty="0" smtClean="0">
                <a:solidFill>
                  <a:srgbClr val="0000FF"/>
                </a:solidFill>
                <a:latin typeface="+mj-lt"/>
              </a:rPr>
              <a:t>dans les </a:t>
            </a:r>
            <a:r>
              <a:rPr lang="fr-FR" sz="2400" b="1" dirty="0">
                <a:solidFill>
                  <a:srgbClr val="0000FF"/>
                </a:solidFill>
                <a:latin typeface="+mj-lt"/>
              </a:rPr>
              <a:t>prix </a:t>
            </a:r>
            <a:r>
              <a:rPr lang="fr-FR" sz="2400" b="1" dirty="0" smtClean="0">
                <a:solidFill>
                  <a:srgbClr val="0000FF"/>
                </a:solidFill>
                <a:latin typeface="+mj-lt"/>
              </a:rPr>
              <a:t>alimentaires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400" b="1" dirty="0">
                <a:solidFill>
                  <a:srgbClr val="0000FF"/>
                </a:solidFill>
                <a:latin typeface="+mj-lt"/>
              </a:rPr>
              <a:t>d</a:t>
            </a:r>
            <a:r>
              <a:rPr lang="fr-FR" sz="2400" b="1" dirty="0" smtClean="0">
                <a:solidFill>
                  <a:srgbClr val="0000FF"/>
                </a:solidFill>
                <a:latin typeface="+mj-lt"/>
              </a:rPr>
              <a:t>onc 3</a:t>
            </a:r>
            <a:r>
              <a:rPr lang="fr-FR" sz="2400" b="1" dirty="0">
                <a:solidFill>
                  <a:srgbClr val="0000FF"/>
                </a:solidFill>
                <a:latin typeface="+mj-lt"/>
              </a:rPr>
              <a:t>% du budget des ménages </a:t>
            </a:r>
            <a:r>
              <a:rPr lang="fr-FR" sz="2400" b="1" dirty="0" smtClean="0">
                <a:solidFill>
                  <a:srgbClr val="0000FF"/>
                </a:solidFill>
                <a:latin typeface="+mj-lt"/>
              </a:rPr>
              <a:t>UE25</a:t>
            </a:r>
            <a:r>
              <a:rPr lang="fr-FR" sz="2400" b="1" dirty="0">
                <a:solidFill>
                  <a:srgbClr val="0000FF"/>
                </a:solidFill>
                <a:latin typeface="+mj-lt"/>
              </a:rPr>
              <a:t>. </a:t>
            </a:r>
          </a:p>
        </p:txBody>
      </p:sp>
      <p:sp>
        <p:nvSpPr>
          <p:cNvPr id="11" name="Text Box 8"/>
          <p:cNvSpPr txBox="1">
            <a:spLocks noChangeArrowheads="1"/>
          </p:cNvSpPr>
          <p:nvPr/>
        </p:nvSpPr>
        <p:spPr bwMode="auto">
          <a:xfrm>
            <a:off x="214282" y="4704718"/>
            <a:ext cx="8783174" cy="193899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400" b="1" dirty="0" smtClean="0">
                <a:solidFill>
                  <a:srgbClr val="0000FF"/>
                </a:solidFill>
                <a:latin typeface="+mj-lt"/>
              </a:rPr>
              <a:t>Si hausse 30</a:t>
            </a:r>
            <a:r>
              <a:rPr lang="fr-FR" sz="2400" b="1" dirty="0">
                <a:solidFill>
                  <a:srgbClr val="0000FF"/>
                </a:solidFill>
                <a:latin typeface="+mj-lt"/>
              </a:rPr>
              <a:t>% des prix </a:t>
            </a:r>
            <a:r>
              <a:rPr lang="fr-FR" sz="2400" b="1" dirty="0" smtClean="0">
                <a:solidFill>
                  <a:srgbClr val="0000FF"/>
                </a:solidFill>
                <a:latin typeface="+mj-lt"/>
              </a:rPr>
              <a:t>agricoles ou 6</a:t>
            </a:r>
            <a:r>
              <a:rPr lang="fr-FR" sz="2400" b="1" dirty="0">
                <a:solidFill>
                  <a:srgbClr val="0000FF"/>
                </a:solidFill>
                <a:latin typeface="+mj-lt"/>
              </a:rPr>
              <a:t>% des prix </a:t>
            </a:r>
            <a:r>
              <a:rPr lang="fr-FR" sz="2400" b="1" dirty="0" smtClean="0">
                <a:solidFill>
                  <a:srgbClr val="0000FF"/>
                </a:solidFill>
                <a:latin typeface="+mj-lt"/>
              </a:rPr>
              <a:t>alimentaires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400" b="1" dirty="0" smtClean="0">
                <a:solidFill>
                  <a:srgbClr val="0000FF"/>
                </a:solidFill>
                <a:latin typeface="+mj-lt"/>
              </a:rPr>
              <a:t>alimentation passe à 3,9% du budget,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400" b="1" dirty="0" smtClean="0">
                <a:solidFill>
                  <a:srgbClr val="0000FF"/>
                </a:solidFill>
                <a:latin typeface="+mj-lt"/>
              </a:rPr>
              <a:t>étaler </a:t>
            </a:r>
            <a:r>
              <a:rPr lang="fr-FR" sz="2400" b="1" dirty="0">
                <a:solidFill>
                  <a:srgbClr val="0000FF"/>
                </a:solidFill>
                <a:latin typeface="+mj-lt"/>
              </a:rPr>
              <a:t>la hausse sur 6 </a:t>
            </a:r>
            <a:r>
              <a:rPr lang="fr-FR" sz="2400" b="1" dirty="0" smtClean="0">
                <a:solidFill>
                  <a:srgbClr val="0000FF"/>
                </a:solidFill>
                <a:latin typeface="+mj-lt"/>
              </a:rPr>
              <a:t>ans réduit l'alimentation à 3,57% du budget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400" b="1" dirty="0">
                <a:solidFill>
                  <a:srgbClr val="0000FF"/>
                </a:solidFill>
                <a:latin typeface="+mj-lt"/>
              </a:rPr>
              <a:t>e</a:t>
            </a:r>
            <a:r>
              <a:rPr lang="fr-FR" sz="2400" b="1" dirty="0" smtClean="0">
                <a:solidFill>
                  <a:srgbClr val="0000FF"/>
                </a:solidFill>
                <a:latin typeface="+mj-lt"/>
              </a:rPr>
              <a:t>n année 6 (si revenu de + 1,5%/an)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400" b="1" dirty="0" smtClean="0">
                <a:solidFill>
                  <a:srgbClr val="0000FF"/>
                </a:solidFill>
                <a:latin typeface="+mj-lt"/>
              </a:rPr>
              <a:t>et l'année 12 l'alimentation inférieure à 3% du budget</a:t>
            </a:r>
            <a:endParaRPr lang="fr-FR" sz="2400" b="1" dirty="0">
              <a:solidFill>
                <a:srgbClr val="0000FF"/>
              </a:solidFill>
              <a:latin typeface="+mj-lt"/>
            </a:endParaRPr>
          </a:p>
        </p:txBody>
      </p:sp>
      <p:sp>
        <p:nvSpPr>
          <p:cNvPr id="12" name="Text Box 6"/>
          <p:cNvSpPr txBox="1">
            <a:spLocks noChangeArrowheads="1"/>
          </p:cNvSpPr>
          <p:nvPr/>
        </p:nvSpPr>
        <p:spPr bwMode="auto">
          <a:xfrm>
            <a:off x="537388" y="4000504"/>
            <a:ext cx="8096191" cy="46166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400" b="1" dirty="0" smtClean="0">
                <a:solidFill>
                  <a:srgbClr val="006600"/>
                </a:solidFill>
                <a:latin typeface="+mj-lt"/>
              </a:rPr>
              <a:t>Si hausse PIB de 1,5%/an hausse de 9,34% du revenu en 6 ans </a:t>
            </a:r>
            <a:endParaRPr lang="fr-FR" sz="2400" b="1" dirty="0">
              <a:solidFill>
                <a:srgbClr val="006600"/>
              </a:solidFill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519113" y="1289050"/>
            <a:ext cx="18415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fr-FR" sz="2400">
              <a:latin typeface="+mj-lt"/>
            </a:endParaRPr>
          </a:p>
        </p:txBody>
      </p:sp>
      <p:sp>
        <p:nvSpPr>
          <p:cNvPr id="8" name="Text Box 6"/>
          <p:cNvSpPr txBox="1">
            <a:spLocks noChangeArrowheads="1"/>
          </p:cNvSpPr>
          <p:nvPr/>
        </p:nvSpPr>
        <p:spPr bwMode="auto">
          <a:xfrm>
            <a:off x="285720" y="1657167"/>
            <a:ext cx="8393113" cy="120032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400" b="1" dirty="0" smtClean="0">
                <a:solidFill>
                  <a:srgbClr val="0000FF"/>
                </a:solidFill>
                <a:latin typeface="+mj-lt"/>
              </a:rPr>
              <a:t>PAC </a:t>
            </a:r>
            <a:r>
              <a:rPr lang="fr-FR" sz="2400" b="1" dirty="0">
                <a:solidFill>
                  <a:srgbClr val="0000FF"/>
                </a:solidFill>
                <a:latin typeface="+mj-lt"/>
              </a:rPr>
              <a:t>durable aux plans économique, </a:t>
            </a:r>
            <a:r>
              <a:rPr lang="fr-FR" sz="2400" b="1" dirty="0" smtClean="0">
                <a:solidFill>
                  <a:srgbClr val="0000FF"/>
                </a:solidFill>
                <a:latin typeface="+mj-lt"/>
              </a:rPr>
              <a:t>social, </a:t>
            </a:r>
            <a:r>
              <a:rPr lang="fr-FR" sz="2400" b="1" dirty="0">
                <a:solidFill>
                  <a:srgbClr val="0000FF"/>
                </a:solidFill>
                <a:latin typeface="+mj-lt"/>
              </a:rPr>
              <a:t>écologique </a:t>
            </a:r>
            <a:r>
              <a:rPr lang="fr-FR" sz="2400" b="1" dirty="0" smtClean="0">
                <a:solidFill>
                  <a:srgbClr val="0000FF"/>
                </a:solidFill>
                <a:latin typeface="+mj-lt"/>
              </a:rPr>
              <a:t>: </a:t>
            </a:r>
            <a:r>
              <a:rPr lang="fr-FR" sz="2400" b="1" dirty="0">
                <a:solidFill>
                  <a:srgbClr val="0000FF"/>
                </a:solidFill>
                <a:latin typeface="+mj-lt"/>
              </a:rPr>
              <a:t>baisse </a:t>
            </a:r>
            <a:endParaRPr lang="fr-FR" sz="2400" b="1" dirty="0" smtClean="0">
              <a:solidFill>
                <a:srgbClr val="0000FF"/>
              </a:solidFill>
              <a:latin typeface="+mj-lt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400" b="1" dirty="0">
                <a:solidFill>
                  <a:srgbClr val="0000FF"/>
                </a:solidFill>
                <a:latin typeface="+mj-lt"/>
              </a:rPr>
              <a:t>d</a:t>
            </a:r>
            <a:r>
              <a:rPr lang="fr-FR" sz="2400" b="1" dirty="0" smtClean="0">
                <a:solidFill>
                  <a:srgbClr val="0000FF"/>
                </a:solidFill>
                <a:latin typeface="+mj-lt"/>
              </a:rPr>
              <a:t>'impôts (- de subventions),  </a:t>
            </a:r>
            <a:r>
              <a:rPr lang="fr-FR" sz="2400" b="1" dirty="0">
                <a:solidFill>
                  <a:srgbClr val="0000FF"/>
                </a:solidFill>
                <a:latin typeface="+mj-lt"/>
              </a:rPr>
              <a:t>baisse du chômage </a:t>
            </a:r>
            <a:r>
              <a:rPr lang="fr-FR" sz="2400" b="1" dirty="0" smtClean="0">
                <a:solidFill>
                  <a:srgbClr val="0000FF"/>
                </a:solidFill>
                <a:latin typeface="+mj-lt"/>
              </a:rPr>
              <a:t>(+ </a:t>
            </a:r>
            <a:r>
              <a:rPr lang="fr-FR" sz="2400" b="1" dirty="0">
                <a:solidFill>
                  <a:srgbClr val="0000FF"/>
                </a:solidFill>
                <a:latin typeface="+mj-lt"/>
              </a:rPr>
              <a:t>d'emplois agricoles), meilleure qualité </a:t>
            </a:r>
            <a:r>
              <a:rPr lang="fr-FR" sz="2400" b="1" dirty="0" smtClean="0">
                <a:solidFill>
                  <a:srgbClr val="0000FF"/>
                </a:solidFill>
                <a:latin typeface="+mj-lt"/>
              </a:rPr>
              <a:t>(+ de contraintes écologiques). </a:t>
            </a:r>
            <a:endParaRPr lang="fr-FR" sz="2400" b="1" dirty="0">
              <a:solidFill>
                <a:srgbClr val="0000FF"/>
              </a:solidFill>
              <a:latin typeface="+mj-lt"/>
            </a:endParaRPr>
          </a:p>
        </p:txBody>
      </p:sp>
      <p:sp>
        <p:nvSpPr>
          <p:cNvPr id="9" name="Text Box 7"/>
          <p:cNvSpPr txBox="1">
            <a:spLocks noChangeArrowheads="1"/>
          </p:cNvSpPr>
          <p:nvPr/>
        </p:nvSpPr>
        <p:spPr bwMode="auto">
          <a:xfrm>
            <a:off x="1071538" y="4014621"/>
            <a:ext cx="6858017" cy="120032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400" b="1" dirty="0" smtClean="0">
                <a:solidFill>
                  <a:srgbClr val="008000"/>
                </a:solidFill>
                <a:latin typeface="+mj-lt"/>
              </a:rPr>
              <a:t>Puisque nouvelle PAC liée </a:t>
            </a:r>
            <a:r>
              <a:rPr lang="fr-FR" sz="2400" b="1" dirty="0">
                <a:solidFill>
                  <a:srgbClr val="008000"/>
                </a:solidFill>
                <a:latin typeface="+mj-lt"/>
              </a:rPr>
              <a:t>à </a:t>
            </a:r>
            <a:r>
              <a:rPr lang="fr-FR" sz="2400" b="1" dirty="0" smtClean="0">
                <a:solidFill>
                  <a:srgbClr val="008000"/>
                </a:solidFill>
                <a:latin typeface="+mj-lt"/>
              </a:rPr>
              <a:t>un </a:t>
            </a:r>
            <a:r>
              <a:rPr lang="fr-FR" sz="2400" b="1" dirty="0">
                <a:solidFill>
                  <a:srgbClr val="008000"/>
                </a:solidFill>
                <a:latin typeface="+mj-lt"/>
              </a:rPr>
              <a:t>Accord alternatif sur l'agriculture </a:t>
            </a:r>
            <a:r>
              <a:rPr lang="fr-FR" sz="2400" b="1" dirty="0" smtClean="0">
                <a:solidFill>
                  <a:srgbClr val="008000"/>
                </a:solidFill>
                <a:latin typeface="+mj-lt"/>
              </a:rPr>
              <a:t>basé sur </a:t>
            </a:r>
            <a:r>
              <a:rPr lang="fr-FR" sz="2400" b="1" dirty="0">
                <a:solidFill>
                  <a:srgbClr val="008000"/>
                </a:solidFill>
                <a:latin typeface="+mj-lt"/>
              </a:rPr>
              <a:t>la souveraineté alimentaire, le développement </a:t>
            </a:r>
            <a:r>
              <a:rPr lang="fr-FR" sz="2400" b="1" dirty="0" smtClean="0">
                <a:solidFill>
                  <a:srgbClr val="008000"/>
                </a:solidFill>
                <a:latin typeface="+mj-lt"/>
              </a:rPr>
              <a:t>des </a:t>
            </a:r>
            <a:r>
              <a:rPr lang="fr-FR" sz="2400" b="1" dirty="0">
                <a:solidFill>
                  <a:srgbClr val="008000"/>
                </a:solidFill>
                <a:latin typeface="+mj-lt"/>
              </a:rPr>
              <a:t>PED </a:t>
            </a:r>
            <a:r>
              <a:rPr lang="fr-FR" sz="2400" b="1" dirty="0" smtClean="0">
                <a:solidFill>
                  <a:srgbClr val="008000"/>
                </a:solidFill>
                <a:latin typeface="+mj-lt"/>
              </a:rPr>
              <a:t>bénéficiera </a:t>
            </a:r>
            <a:r>
              <a:rPr lang="fr-FR" sz="2400" b="1" dirty="0">
                <a:solidFill>
                  <a:srgbClr val="008000"/>
                </a:solidFill>
                <a:latin typeface="+mj-lt"/>
              </a:rPr>
              <a:t>à </a:t>
            </a:r>
            <a:r>
              <a:rPr lang="fr-FR" sz="2400" b="1" dirty="0" smtClean="0">
                <a:solidFill>
                  <a:srgbClr val="008000"/>
                </a:solidFill>
                <a:latin typeface="+mj-lt"/>
              </a:rPr>
              <a:t>l'UE</a:t>
            </a:r>
            <a:endParaRPr lang="fr-FR" sz="2400" b="1" dirty="0">
              <a:solidFill>
                <a:srgbClr val="008000"/>
              </a:solidFill>
              <a:latin typeface="+mj-lt"/>
            </a:endParaRPr>
          </a:p>
        </p:txBody>
      </p:sp>
      <p:sp>
        <p:nvSpPr>
          <p:cNvPr id="10" name="Text Box 4"/>
          <p:cNvSpPr txBox="1">
            <a:spLocks noChangeArrowheads="1"/>
          </p:cNvSpPr>
          <p:nvPr/>
        </p:nvSpPr>
        <p:spPr bwMode="auto">
          <a:xfrm>
            <a:off x="1525741" y="117475"/>
            <a:ext cx="6046655" cy="954107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</a:rPr>
              <a:t>Les contreparties de </a:t>
            </a:r>
            <a:r>
              <a:rPr lang="fr-FR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</a:rPr>
              <a:t>la hausse des prix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</a:rPr>
              <a:t>alimentaires pour </a:t>
            </a:r>
            <a:r>
              <a:rPr lang="fr-FR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</a:rPr>
              <a:t>les consommateurs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/>
          <p:cNvSpPr txBox="1"/>
          <p:nvPr/>
        </p:nvSpPr>
        <p:spPr>
          <a:xfrm>
            <a:off x="571472" y="181253"/>
            <a:ext cx="7920437" cy="461665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Ré-réguler la production au </a:t>
            </a:r>
            <a:r>
              <a:rPr lang="fr-FR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niveau national et  international </a:t>
            </a:r>
          </a:p>
        </p:txBody>
      </p:sp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142844" y="1347132"/>
            <a:ext cx="8883650" cy="193899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sz="2400" b="1" dirty="0">
                <a:solidFill>
                  <a:srgbClr val="0033CC"/>
                </a:solidFill>
                <a:latin typeface="Calibri" pitchFamily="34" charset="0"/>
              </a:rPr>
              <a:t>Pour que le prix rémunérateur n'incite pas à </a:t>
            </a:r>
            <a:r>
              <a:rPr lang="fr-FR" sz="2400" b="1" dirty="0" smtClean="0">
                <a:solidFill>
                  <a:srgbClr val="0033CC"/>
                </a:solidFill>
                <a:latin typeface="Calibri" pitchFamily="34" charset="0"/>
              </a:rPr>
              <a:t>surproduire, plafonds </a:t>
            </a:r>
            <a:r>
              <a:rPr lang="fr-FR" sz="2400" b="1" dirty="0">
                <a:solidFill>
                  <a:srgbClr val="0033CC"/>
                </a:solidFill>
                <a:latin typeface="Calibri" pitchFamily="34" charset="0"/>
              </a:rPr>
              <a:t>de production </a:t>
            </a:r>
            <a:r>
              <a:rPr lang="fr-FR" sz="2400" b="1" dirty="0" smtClean="0">
                <a:solidFill>
                  <a:srgbClr val="0033CC"/>
                </a:solidFill>
                <a:latin typeface="Calibri" pitchFamily="34" charset="0"/>
              </a:rPr>
              <a:t>par </a:t>
            </a:r>
            <a:r>
              <a:rPr lang="fr-FR" sz="2400" b="1" dirty="0">
                <a:solidFill>
                  <a:srgbClr val="0033CC"/>
                </a:solidFill>
                <a:latin typeface="Calibri" pitchFamily="34" charset="0"/>
              </a:rPr>
              <a:t>produit au niveau </a:t>
            </a:r>
            <a:r>
              <a:rPr lang="fr-FR" sz="2400" b="1" dirty="0" smtClean="0">
                <a:solidFill>
                  <a:srgbClr val="0033CC"/>
                </a:solidFill>
                <a:latin typeface="Calibri" pitchFamily="34" charset="0"/>
              </a:rPr>
              <a:t>UE, </a:t>
            </a:r>
            <a:r>
              <a:rPr lang="fr-FR" sz="2400" b="1" dirty="0">
                <a:solidFill>
                  <a:srgbClr val="0033CC"/>
                </a:solidFill>
                <a:latin typeface="Calibri" pitchFamily="34" charset="0"/>
              </a:rPr>
              <a:t>ventilés entre Etats </a:t>
            </a:r>
            <a:r>
              <a:rPr lang="fr-FR" sz="2400" b="1" dirty="0" smtClean="0">
                <a:solidFill>
                  <a:srgbClr val="0033CC"/>
                </a:solidFill>
                <a:latin typeface="Calibri" pitchFamily="34" charset="0"/>
              </a:rPr>
              <a:t>en </a:t>
            </a:r>
            <a:r>
              <a:rPr lang="fr-FR" sz="2400" b="1" dirty="0">
                <a:solidFill>
                  <a:srgbClr val="0033CC"/>
                </a:solidFill>
                <a:latin typeface="Calibri" pitchFamily="34" charset="0"/>
              </a:rPr>
              <a:t>équilibrant les avantages </a:t>
            </a:r>
            <a:r>
              <a:rPr lang="fr-FR" sz="2400" b="1" dirty="0" smtClean="0">
                <a:solidFill>
                  <a:srgbClr val="0033CC"/>
                </a:solidFill>
                <a:latin typeface="Calibri" pitchFamily="34" charset="0"/>
              </a:rPr>
              <a:t>pour </a:t>
            </a:r>
            <a:r>
              <a:rPr lang="fr-FR" sz="2400" b="1" dirty="0">
                <a:solidFill>
                  <a:srgbClr val="0033CC"/>
                </a:solidFill>
                <a:latin typeface="Calibri" pitchFamily="34" charset="0"/>
              </a:rPr>
              <a:t>les différents produits et la </a:t>
            </a:r>
            <a:r>
              <a:rPr lang="fr-FR" sz="2400" b="1" dirty="0" smtClean="0">
                <a:solidFill>
                  <a:srgbClr val="0033CC"/>
                </a:solidFill>
                <a:latin typeface="Calibri" pitchFamily="34" charset="0"/>
              </a:rPr>
              <a:t>promotion d'exploitations polyvalentes et minimisant les </a:t>
            </a:r>
            <a:r>
              <a:rPr lang="fr-FR" sz="2400" b="1" dirty="0">
                <a:solidFill>
                  <a:srgbClr val="0033CC"/>
                </a:solidFill>
                <a:latin typeface="Calibri" pitchFamily="34" charset="0"/>
              </a:rPr>
              <a:t>transports. </a:t>
            </a:r>
            <a:endParaRPr lang="fr-FR" sz="2400" b="1" dirty="0" smtClean="0">
              <a:solidFill>
                <a:srgbClr val="0033CC"/>
              </a:solidFill>
              <a:latin typeface="Calibri" pitchFamily="34" charset="0"/>
            </a:endParaRPr>
          </a:p>
          <a:p>
            <a:pPr algn="ctr"/>
            <a:r>
              <a:rPr lang="fr-FR" sz="2400" b="1" dirty="0" smtClean="0">
                <a:solidFill>
                  <a:srgbClr val="0033CC"/>
                </a:solidFill>
                <a:latin typeface="Calibri" pitchFamily="34" charset="0"/>
              </a:rPr>
              <a:t>Plafonds déclinés </a:t>
            </a:r>
            <a:r>
              <a:rPr lang="fr-FR" sz="2400" b="1" dirty="0">
                <a:solidFill>
                  <a:srgbClr val="0033CC"/>
                </a:solidFill>
                <a:latin typeface="Calibri" pitchFamily="34" charset="0"/>
              </a:rPr>
              <a:t>en droits à produire par </a:t>
            </a:r>
            <a:r>
              <a:rPr lang="fr-FR" sz="2400" b="1" dirty="0" smtClean="0">
                <a:solidFill>
                  <a:srgbClr val="0033CC"/>
                </a:solidFill>
                <a:latin typeface="Calibri" pitchFamily="34" charset="0"/>
              </a:rPr>
              <a:t>exploitation. </a:t>
            </a:r>
            <a:endParaRPr lang="fr-FR" sz="2400" b="1" dirty="0">
              <a:solidFill>
                <a:srgbClr val="0033CC"/>
              </a:solidFill>
              <a:latin typeface="Calibri" pitchFamily="34" charset="0"/>
            </a:endParaRPr>
          </a:p>
        </p:txBody>
      </p:sp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214313" y="4214818"/>
            <a:ext cx="8643937" cy="156966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400" b="1" dirty="0" smtClean="0">
                <a:solidFill>
                  <a:srgbClr val="006600"/>
                </a:solidFill>
                <a:latin typeface="+mj-lt"/>
                <a:cs typeface="Arial" pitchFamily="34" charset="0"/>
              </a:rPr>
              <a:t>Les pays </a:t>
            </a:r>
            <a:r>
              <a:rPr lang="fr-FR" sz="2400" b="1" dirty="0">
                <a:solidFill>
                  <a:srgbClr val="006600"/>
                </a:solidFill>
                <a:latin typeface="+mj-lt"/>
                <a:cs typeface="Arial" pitchFamily="34" charset="0"/>
              </a:rPr>
              <a:t>exportateurs </a:t>
            </a:r>
            <a:r>
              <a:rPr lang="fr-FR" sz="2400" b="1" dirty="0" smtClean="0">
                <a:solidFill>
                  <a:srgbClr val="006600"/>
                </a:solidFill>
                <a:latin typeface="+mj-lt"/>
                <a:cs typeface="Arial" pitchFamily="34" charset="0"/>
              </a:rPr>
              <a:t>maîtrisent </a:t>
            </a:r>
            <a:r>
              <a:rPr lang="fr-FR" sz="2400" b="1" dirty="0">
                <a:solidFill>
                  <a:srgbClr val="006600"/>
                </a:solidFill>
                <a:latin typeface="+mj-lt"/>
                <a:cs typeface="Arial" pitchFamily="34" charset="0"/>
              </a:rPr>
              <a:t>l'offre pour éviter les excédents </a:t>
            </a:r>
            <a:r>
              <a:rPr lang="fr-FR" sz="2400" b="1" dirty="0" smtClean="0">
                <a:solidFill>
                  <a:srgbClr val="006600"/>
                </a:solidFill>
                <a:latin typeface="+mj-lt"/>
                <a:cs typeface="Arial" pitchFamily="34" charset="0"/>
              </a:rPr>
              <a:t>non compétitifs sans protection ou subventions.</a:t>
            </a:r>
          </a:p>
          <a:p>
            <a:pPr marL="342900" indent="-342900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400" b="1" dirty="0" smtClean="0">
                <a:solidFill>
                  <a:srgbClr val="006600"/>
                </a:solidFill>
                <a:latin typeface="+mj-lt"/>
                <a:cs typeface="Arial" pitchFamily="34" charset="0"/>
              </a:rPr>
              <a:t>Ils coordonnent </a:t>
            </a:r>
            <a:r>
              <a:rPr lang="fr-FR" sz="2400" b="1" dirty="0">
                <a:solidFill>
                  <a:srgbClr val="006600"/>
                </a:solidFill>
                <a:latin typeface="+mj-lt"/>
                <a:cs typeface="Arial" pitchFamily="34" charset="0"/>
              </a:rPr>
              <a:t>leurs exportations agricoles </a:t>
            </a:r>
            <a:r>
              <a:rPr lang="fr-FR" sz="2400" b="1" dirty="0" smtClean="0">
                <a:solidFill>
                  <a:srgbClr val="006600"/>
                </a:solidFill>
                <a:latin typeface="+mj-lt"/>
                <a:cs typeface="Arial" pitchFamily="34" charset="0"/>
              </a:rPr>
              <a:t>pour réduire </a:t>
            </a:r>
          </a:p>
          <a:p>
            <a:pPr marL="342900" indent="-342900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400" b="1" dirty="0" smtClean="0">
                <a:solidFill>
                  <a:srgbClr val="006600"/>
                </a:solidFill>
                <a:latin typeface="+mj-lt"/>
                <a:cs typeface="Arial" pitchFamily="34" charset="0"/>
              </a:rPr>
              <a:t>les </a:t>
            </a:r>
            <a:r>
              <a:rPr lang="fr-FR" sz="2400" b="1" dirty="0">
                <a:solidFill>
                  <a:srgbClr val="006600"/>
                </a:solidFill>
                <a:latin typeface="+mj-lt"/>
                <a:cs typeface="Arial" pitchFamily="34" charset="0"/>
              </a:rPr>
              <a:t>fluctuations des prix mondiaux.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8"/>
          <p:cNvSpPr txBox="1">
            <a:spLocks noChangeArrowheads="1"/>
          </p:cNvSpPr>
          <p:nvPr/>
        </p:nvSpPr>
        <p:spPr bwMode="auto">
          <a:xfrm>
            <a:off x="1071538" y="82550"/>
            <a:ext cx="6978577" cy="461665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fr-FR" sz="24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PAC alternative basée sur la souveraineté alimentaire</a:t>
            </a:r>
          </a:p>
        </p:txBody>
      </p:sp>
      <p:sp>
        <p:nvSpPr>
          <p:cNvPr id="3" name="Text Box 9"/>
          <p:cNvSpPr txBox="1">
            <a:spLocks noChangeArrowheads="1"/>
          </p:cNvSpPr>
          <p:nvPr/>
        </p:nvSpPr>
        <p:spPr bwMode="auto">
          <a:xfrm>
            <a:off x="231775" y="677863"/>
            <a:ext cx="7724487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fr-FR" sz="2000" b="1" dirty="0">
                <a:solidFill>
                  <a:srgbClr val="0000FF"/>
                </a:solidFill>
              </a:rPr>
              <a:t>Article 1 – Objectifs et principes de la PAC </a:t>
            </a:r>
          </a:p>
          <a:p>
            <a:r>
              <a:rPr lang="fr-FR" sz="2000" b="1" dirty="0">
                <a:solidFill>
                  <a:srgbClr val="0000FF"/>
                </a:solidFill>
              </a:rPr>
              <a:t>La PAC vise à garantir une agriculture paysanne durable aux plans </a:t>
            </a:r>
          </a:p>
          <a:p>
            <a:r>
              <a:rPr lang="fr-FR" sz="2000" b="1" dirty="0">
                <a:solidFill>
                  <a:srgbClr val="0000FF"/>
                </a:solidFill>
              </a:rPr>
              <a:t>économique, social, environnemental et sanitaire pour les agriculteurs </a:t>
            </a:r>
          </a:p>
          <a:p>
            <a:r>
              <a:rPr lang="fr-FR" sz="2000" b="1" dirty="0">
                <a:solidFill>
                  <a:srgbClr val="0000FF"/>
                </a:solidFill>
              </a:rPr>
              <a:t>et les consommateurs. </a:t>
            </a:r>
          </a:p>
        </p:txBody>
      </p:sp>
      <p:sp>
        <p:nvSpPr>
          <p:cNvPr id="4" name="Text Box 10"/>
          <p:cNvSpPr txBox="1">
            <a:spLocks noChangeArrowheads="1"/>
          </p:cNvSpPr>
          <p:nvPr/>
        </p:nvSpPr>
        <p:spPr bwMode="auto">
          <a:xfrm>
            <a:off x="250825" y="2060575"/>
            <a:ext cx="4049698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fr-FR" sz="2000" b="1">
                <a:solidFill>
                  <a:srgbClr val="0000FF"/>
                </a:solidFill>
              </a:rPr>
              <a:t>Article 2 – Souveraineté alimentaire</a:t>
            </a:r>
            <a:r>
              <a:rPr lang="fr-FR" sz="2000">
                <a:solidFill>
                  <a:srgbClr val="0000FF"/>
                </a:solidFill>
              </a:rPr>
              <a:t> </a:t>
            </a:r>
          </a:p>
        </p:txBody>
      </p:sp>
      <p:sp>
        <p:nvSpPr>
          <p:cNvPr id="5" name="Text Box 11"/>
          <p:cNvSpPr txBox="1">
            <a:spLocks noChangeArrowheads="1"/>
          </p:cNvSpPr>
          <p:nvPr/>
        </p:nvSpPr>
        <p:spPr bwMode="auto">
          <a:xfrm>
            <a:off x="250825" y="2565400"/>
            <a:ext cx="59549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fr-FR" sz="2000" b="1">
                <a:solidFill>
                  <a:srgbClr val="0000FF"/>
                </a:solidFill>
              </a:rPr>
              <a:t>Article 3 – Prix rémunérateur, base du revenu agricole </a:t>
            </a:r>
          </a:p>
        </p:txBody>
      </p:sp>
      <p:sp>
        <p:nvSpPr>
          <p:cNvPr id="6" name="Text Box 12"/>
          <p:cNvSpPr txBox="1">
            <a:spLocks noChangeArrowheads="1"/>
          </p:cNvSpPr>
          <p:nvPr/>
        </p:nvSpPr>
        <p:spPr bwMode="auto">
          <a:xfrm>
            <a:off x="250825" y="3068638"/>
            <a:ext cx="4785734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fr-FR" sz="2000" b="1">
                <a:solidFill>
                  <a:srgbClr val="0000FF"/>
                </a:solidFill>
              </a:rPr>
              <a:t>Article 4 – Aide complémentaire au revenu </a:t>
            </a:r>
          </a:p>
        </p:txBody>
      </p:sp>
      <p:sp>
        <p:nvSpPr>
          <p:cNvPr id="7" name="Text Box 13"/>
          <p:cNvSpPr txBox="1">
            <a:spLocks noChangeArrowheads="1"/>
          </p:cNvSpPr>
          <p:nvPr/>
        </p:nvSpPr>
        <p:spPr bwMode="auto">
          <a:xfrm>
            <a:off x="250825" y="3573463"/>
            <a:ext cx="6074483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fr-FR" sz="2000" b="1">
                <a:solidFill>
                  <a:srgbClr val="0000FF"/>
                </a:solidFill>
              </a:rPr>
              <a:t>Article 5 – Maîtrise des productions et droits à produire</a:t>
            </a:r>
          </a:p>
        </p:txBody>
      </p:sp>
      <p:sp>
        <p:nvSpPr>
          <p:cNvPr id="8" name="Text Box 14"/>
          <p:cNvSpPr txBox="1">
            <a:spLocks noChangeArrowheads="1"/>
          </p:cNvSpPr>
          <p:nvPr/>
        </p:nvSpPr>
        <p:spPr bwMode="auto">
          <a:xfrm>
            <a:off x="250825" y="4076700"/>
            <a:ext cx="6341288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fr-FR" sz="2000" b="1">
                <a:solidFill>
                  <a:srgbClr val="0000FF"/>
                </a:solidFill>
              </a:rPr>
              <a:t>Article 6 – Conditionnalités sociales et environnementales</a:t>
            </a:r>
          </a:p>
        </p:txBody>
      </p:sp>
      <p:sp>
        <p:nvSpPr>
          <p:cNvPr id="9" name="Text Box 15"/>
          <p:cNvSpPr txBox="1">
            <a:spLocks noChangeArrowheads="1"/>
          </p:cNvSpPr>
          <p:nvPr/>
        </p:nvSpPr>
        <p:spPr bwMode="auto">
          <a:xfrm>
            <a:off x="250825" y="4652963"/>
            <a:ext cx="3947876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fr-FR" sz="2000" b="1">
                <a:solidFill>
                  <a:srgbClr val="0000FF"/>
                </a:solidFill>
              </a:rPr>
              <a:t>Article 7 – Interdiction du dumping </a:t>
            </a:r>
          </a:p>
        </p:txBody>
      </p:sp>
      <p:sp>
        <p:nvSpPr>
          <p:cNvPr id="10" name="Text Box 16"/>
          <p:cNvSpPr txBox="1">
            <a:spLocks noChangeArrowheads="1"/>
          </p:cNvSpPr>
          <p:nvPr/>
        </p:nvSpPr>
        <p:spPr bwMode="auto">
          <a:xfrm>
            <a:off x="250825" y="5157788"/>
            <a:ext cx="4307461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fr-FR" sz="2000" b="1">
                <a:solidFill>
                  <a:srgbClr val="0000FF"/>
                </a:solidFill>
              </a:rPr>
              <a:t>Article 8 – Importations préférentielles</a:t>
            </a:r>
          </a:p>
        </p:txBody>
      </p:sp>
      <p:sp>
        <p:nvSpPr>
          <p:cNvPr id="11" name="Text Box 17"/>
          <p:cNvSpPr txBox="1">
            <a:spLocks noChangeArrowheads="1"/>
          </p:cNvSpPr>
          <p:nvPr/>
        </p:nvSpPr>
        <p:spPr bwMode="auto">
          <a:xfrm>
            <a:off x="250825" y="5661025"/>
            <a:ext cx="4911729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fr-FR" sz="2000" b="1">
                <a:solidFill>
                  <a:srgbClr val="0000FF"/>
                </a:solidFill>
              </a:rPr>
              <a:t>Article 9 – La protection des consommateurs</a:t>
            </a:r>
          </a:p>
        </p:txBody>
      </p:sp>
      <p:sp>
        <p:nvSpPr>
          <p:cNvPr id="12" name="Text Box 18"/>
          <p:cNvSpPr txBox="1">
            <a:spLocks noChangeArrowheads="1"/>
          </p:cNvSpPr>
          <p:nvPr/>
        </p:nvSpPr>
        <p:spPr bwMode="auto">
          <a:xfrm>
            <a:off x="254000" y="6165850"/>
            <a:ext cx="5902706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fr-FR" sz="2000" b="1">
                <a:solidFill>
                  <a:srgbClr val="0000FF"/>
                </a:solidFill>
              </a:rPr>
              <a:t>Article 10 – Transition de la PAC actuelle à la nouvelle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4"/>
          <p:cNvSpPr txBox="1">
            <a:spLocks noChangeArrowheads="1"/>
          </p:cNvSpPr>
          <p:nvPr/>
        </p:nvSpPr>
        <p:spPr bwMode="auto">
          <a:xfrm>
            <a:off x="263525" y="620713"/>
            <a:ext cx="7148175" cy="6370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 sz="2400" b="1" dirty="0">
                <a:solidFill>
                  <a:srgbClr val="000099"/>
                </a:solidFill>
                <a:latin typeface="+mj-lt"/>
                <a:cs typeface="Arial" charset="0"/>
              </a:rPr>
              <a:t>Article 1 – Souveraineté alimentaire</a:t>
            </a:r>
          </a:p>
          <a:p>
            <a:endParaRPr lang="fr-FR" sz="2400" b="1" dirty="0">
              <a:solidFill>
                <a:srgbClr val="000099"/>
              </a:solidFill>
              <a:latin typeface="+mj-lt"/>
              <a:cs typeface="Arial" charset="0"/>
            </a:endParaRPr>
          </a:p>
          <a:p>
            <a:r>
              <a:rPr lang="fr-FR" sz="2400" b="1" dirty="0">
                <a:solidFill>
                  <a:srgbClr val="000099"/>
                </a:solidFill>
                <a:latin typeface="+mj-lt"/>
                <a:cs typeface="Arial" charset="0"/>
              </a:rPr>
              <a:t>Article 2 - Dumping</a:t>
            </a:r>
          </a:p>
          <a:p>
            <a:endParaRPr lang="fr-FR" sz="2400" b="1" dirty="0">
              <a:solidFill>
                <a:srgbClr val="000099"/>
              </a:solidFill>
              <a:latin typeface="+mj-lt"/>
              <a:cs typeface="Arial" charset="0"/>
            </a:endParaRPr>
          </a:p>
          <a:p>
            <a:r>
              <a:rPr lang="fr-FR" sz="2400" b="1" dirty="0">
                <a:solidFill>
                  <a:srgbClr val="000099"/>
                </a:solidFill>
                <a:latin typeface="+mj-lt"/>
                <a:cs typeface="Arial" charset="0"/>
              </a:rPr>
              <a:t>Article 3 – Maîtrise de l'offre</a:t>
            </a:r>
          </a:p>
          <a:p>
            <a:endParaRPr lang="fr-FR" sz="2400" b="1" dirty="0">
              <a:solidFill>
                <a:srgbClr val="000099"/>
              </a:solidFill>
              <a:latin typeface="+mj-lt"/>
              <a:cs typeface="Arial" charset="0"/>
            </a:endParaRPr>
          </a:p>
          <a:p>
            <a:r>
              <a:rPr lang="fr-FR" sz="2400" b="1" dirty="0">
                <a:solidFill>
                  <a:srgbClr val="000099"/>
                </a:solidFill>
                <a:latin typeface="+mj-lt"/>
                <a:cs typeface="Arial" charset="0"/>
              </a:rPr>
              <a:t>Article 4 – Produits tropicaux</a:t>
            </a:r>
          </a:p>
          <a:p>
            <a:endParaRPr lang="fr-FR" sz="2400" b="1" dirty="0">
              <a:solidFill>
                <a:srgbClr val="000099"/>
              </a:solidFill>
              <a:latin typeface="+mj-lt"/>
              <a:cs typeface="Arial" charset="0"/>
            </a:endParaRPr>
          </a:p>
          <a:p>
            <a:r>
              <a:rPr lang="fr-FR" sz="2400" b="1" dirty="0">
                <a:solidFill>
                  <a:srgbClr val="000099"/>
                </a:solidFill>
                <a:latin typeface="+mj-lt"/>
                <a:cs typeface="Arial" charset="0"/>
              </a:rPr>
              <a:t>Article 5 – Protection à l'importation</a:t>
            </a:r>
          </a:p>
          <a:p>
            <a:endParaRPr lang="fr-FR" sz="2400" b="1" dirty="0">
              <a:solidFill>
                <a:srgbClr val="000099"/>
              </a:solidFill>
              <a:latin typeface="+mj-lt"/>
              <a:cs typeface="Arial" charset="0"/>
            </a:endParaRPr>
          </a:p>
          <a:p>
            <a:r>
              <a:rPr lang="fr-FR" sz="2400" b="1" dirty="0">
                <a:solidFill>
                  <a:srgbClr val="000099"/>
                </a:solidFill>
                <a:latin typeface="+mj-lt"/>
                <a:cs typeface="Arial" charset="0"/>
              </a:rPr>
              <a:t>Article 6 – Accès préférentiel au marché</a:t>
            </a:r>
          </a:p>
          <a:p>
            <a:endParaRPr lang="fr-FR" sz="2400" b="1" dirty="0">
              <a:solidFill>
                <a:srgbClr val="000099"/>
              </a:solidFill>
              <a:latin typeface="+mj-lt"/>
              <a:cs typeface="Arial" charset="0"/>
            </a:endParaRPr>
          </a:p>
          <a:p>
            <a:r>
              <a:rPr lang="fr-FR" sz="2400" b="1" dirty="0">
                <a:solidFill>
                  <a:srgbClr val="000099"/>
                </a:solidFill>
                <a:latin typeface="+mj-lt"/>
                <a:cs typeface="Arial" charset="0"/>
              </a:rPr>
              <a:t>Article 7 – Subventions </a:t>
            </a:r>
          </a:p>
          <a:p>
            <a:endParaRPr lang="fr-FR" sz="2400" b="1" dirty="0">
              <a:solidFill>
                <a:srgbClr val="000099"/>
              </a:solidFill>
              <a:latin typeface="+mj-lt"/>
              <a:cs typeface="Arial" charset="0"/>
            </a:endParaRPr>
          </a:p>
          <a:p>
            <a:r>
              <a:rPr lang="fr-FR" sz="2400" b="1" dirty="0">
                <a:solidFill>
                  <a:srgbClr val="000099"/>
                </a:solidFill>
                <a:latin typeface="+mj-lt"/>
                <a:cs typeface="Arial" charset="0"/>
              </a:rPr>
              <a:t>Article 8 – Aide alimentaire</a:t>
            </a:r>
          </a:p>
          <a:p>
            <a:endParaRPr lang="fr-FR" sz="2400" b="1" dirty="0">
              <a:solidFill>
                <a:srgbClr val="000099"/>
              </a:solidFill>
              <a:latin typeface="+mj-lt"/>
              <a:cs typeface="Arial" charset="0"/>
            </a:endParaRPr>
          </a:p>
          <a:p>
            <a:r>
              <a:rPr lang="fr-FR" sz="2400" b="1" dirty="0">
                <a:solidFill>
                  <a:srgbClr val="000099"/>
                </a:solidFill>
                <a:latin typeface="+mj-lt"/>
                <a:cs typeface="Arial" charset="0"/>
              </a:rPr>
              <a:t>Article 9 – Régulation de la concentration commerciale</a:t>
            </a:r>
          </a:p>
        </p:txBody>
      </p:sp>
      <p:sp>
        <p:nvSpPr>
          <p:cNvPr id="3" name="Text Box 5"/>
          <p:cNvSpPr txBox="1">
            <a:spLocks noChangeArrowheads="1"/>
          </p:cNvSpPr>
          <p:nvPr/>
        </p:nvSpPr>
        <p:spPr bwMode="auto">
          <a:xfrm>
            <a:off x="857224" y="82550"/>
            <a:ext cx="6394891" cy="461665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cs typeface="Arial" pitchFamily="34" charset="0"/>
              </a:rPr>
              <a:t>Accord alternatif sur </a:t>
            </a:r>
            <a:r>
              <a:rPr lang="fr-FR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cs typeface="Arial" pitchFamily="34" charset="0"/>
              </a:rPr>
              <a:t>l'Agriculture </a:t>
            </a:r>
            <a:r>
              <a:rPr lang="fr-FR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cs typeface="Arial" pitchFamily="34" charset="0"/>
              </a:rPr>
              <a:t>fondé sur </a:t>
            </a:r>
            <a:r>
              <a:rPr lang="fr-FR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cs typeface="Arial" pitchFamily="34" charset="0"/>
              </a:rPr>
              <a:t>la SA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/>
          <p:cNvSpPr txBox="1"/>
          <p:nvPr/>
        </p:nvSpPr>
        <p:spPr>
          <a:xfrm>
            <a:off x="1904330" y="142852"/>
            <a:ext cx="5310876" cy="954107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800" b="1" dirty="0">
                <a:solidFill>
                  <a:schemeClr val="bg1"/>
                </a:solidFill>
                <a:latin typeface="+mn-lt"/>
              </a:rPr>
              <a:t>Ce que chacun peut faire pour </a:t>
            </a:r>
            <a:r>
              <a:rPr lang="fr-FR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une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 </a:t>
            </a:r>
            <a:r>
              <a:rPr lang="fr-FR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agriculture </a:t>
            </a:r>
            <a:r>
              <a:rPr lang="fr-FR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paysanne durable</a:t>
            </a:r>
            <a:endParaRPr lang="fr-FR" sz="2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6" name="ZoneTexte 2"/>
          <p:cNvSpPr txBox="1">
            <a:spLocks noChangeArrowheads="1"/>
          </p:cNvSpPr>
          <p:nvPr/>
        </p:nvSpPr>
        <p:spPr bwMode="auto">
          <a:xfrm>
            <a:off x="709613" y="1428750"/>
            <a:ext cx="8309070" cy="138499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fr-FR" sz="2800" b="1" u="sng" dirty="0">
                <a:solidFill>
                  <a:srgbClr val="0000FF"/>
                </a:solidFill>
                <a:latin typeface="Calibri" pitchFamily="34" charset="0"/>
              </a:rPr>
              <a:t>Comme </a:t>
            </a:r>
            <a:r>
              <a:rPr lang="fr-FR" sz="2800" b="1" u="sng" dirty="0" err="1">
                <a:solidFill>
                  <a:srgbClr val="0000FF"/>
                </a:solidFill>
                <a:latin typeface="Calibri" pitchFamily="34" charset="0"/>
              </a:rPr>
              <a:t>consomm'acteur</a:t>
            </a:r>
            <a:r>
              <a:rPr lang="fr-FR" sz="2800" b="1" u="sng" dirty="0">
                <a:solidFill>
                  <a:srgbClr val="0000FF"/>
                </a:solidFill>
                <a:latin typeface="Calibri" pitchFamily="34" charset="0"/>
              </a:rPr>
              <a:t> </a:t>
            </a:r>
            <a:r>
              <a:rPr lang="fr-FR" sz="2800" b="1" dirty="0">
                <a:solidFill>
                  <a:srgbClr val="0000FF"/>
                </a:solidFill>
                <a:latin typeface="Calibri" pitchFamily="34" charset="0"/>
              </a:rPr>
              <a:t>: consommer </a:t>
            </a:r>
            <a:r>
              <a:rPr lang="fr-FR" sz="2800" b="1" dirty="0" smtClean="0">
                <a:solidFill>
                  <a:srgbClr val="0000FF"/>
                </a:solidFill>
                <a:latin typeface="Calibri" pitchFamily="34" charset="0"/>
              </a:rPr>
              <a:t>produits </a:t>
            </a:r>
            <a:r>
              <a:rPr lang="fr-FR" sz="2800" b="1" dirty="0">
                <a:solidFill>
                  <a:srgbClr val="0000FF"/>
                </a:solidFill>
                <a:latin typeface="Calibri" pitchFamily="34" charset="0"/>
              </a:rPr>
              <a:t>locaux</a:t>
            </a:r>
          </a:p>
          <a:p>
            <a:pPr algn="ctr"/>
            <a:r>
              <a:rPr lang="fr-FR" sz="2800" b="1" dirty="0">
                <a:solidFill>
                  <a:srgbClr val="0000FF"/>
                </a:solidFill>
                <a:latin typeface="Calibri" pitchFamily="34" charset="0"/>
              </a:rPr>
              <a:t>  de l'agriculture paysanne respectant l'environnement</a:t>
            </a:r>
          </a:p>
          <a:p>
            <a:pPr algn="ctr"/>
            <a:r>
              <a:rPr lang="fr-FR" sz="2800" b="1" dirty="0">
                <a:solidFill>
                  <a:srgbClr val="0000FF"/>
                </a:solidFill>
                <a:latin typeface="Calibri" pitchFamily="34" charset="0"/>
              </a:rPr>
              <a:t> et diminuer </a:t>
            </a:r>
            <a:r>
              <a:rPr lang="fr-FR" sz="2800" b="1" dirty="0" smtClean="0">
                <a:solidFill>
                  <a:srgbClr val="0000FF"/>
                </a:solidFill>
                <a:latin typeface="Calibri" pitchFamily="34" charset="0"/>
              </a:rPr>
              <a:t>les </a:t>
            </a:r>
            <a:r>
              <a:rPr lang="fr-FR" sz="2800" b="1" dirty="0">
                <a:solidFill>
                  <a:srgbClr val="0000FF"/>
                </a:solidFill>
                <a:latin typeface="Calibri" pitchFamily="34" charset="0"/>
              </a:rPr>
              <a:t>produits animaux.</a:t>
            </a:r>
          </a:p>
        </p:txBody>
      </p:sp>
      <p:sp>
        <p:nvSpPr>
          <p:cNvPr id="7" name="ZoneTexte 3"/>
          <p:cNvSpPr txBox="1">
            <a:spLocks noChangeArrowheads="1"/>
          </p:cNvSpPr>
          <p:nvPr/>
        </p:nvSpPr>
        <p:spPr bwMode="auto">
          <a:xfrm>
            <a:off x="1136164" y="3758517"/>
            <a:ext cx="7150612" cy="138499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fr-FR" sz="2800" b="1" u="sng" dirty="0">
                <a:solidFill>
                  <a:srgbClr val="006600"/>
                </a:solidFill>
                <a:latin typeface="Calibri" pitchFamily="34" charset="0"/>
              </a:rPr>
              <a:t>Comme citoyen </a:t>
            </a:r>
            <a:r>
              <a:rPr lang="fr-FR" sz="2800" b="1" dirty="0">
                <a:solidFill>
                  <a:srgbClr val="006600"/>
                </a:solidFill>
                <a:latin typeface="Calibri" pitchFamily="34" charset="0"/>
              </a:rPr>
              <a:t>: interpeller les élus sur </a:t>
            </a:r>
            <a:r>
              <a:rPr lang="fr-FR" sz="2800" b="1" dirty="0" smtClean="0">
                <a:solidFill>
                  <a:srgbClr val="006600"/>
                </a:solidFill>
                <a:latin typeface="Calibri" pitchFamily="34" charset="0"/>
              </a:rPr>
              <a:t>la PAC,</a:t>
            </a:r>
          </a:p>
          <a:p>
            <a:pPr algn="ctr"/>
            <a:r>
              <a:rPr lang="fr-FR" sz="2800" b="1" dirty="0" smtClean="0">
                <a:solidFill>
                  <a:srgbClr val="006600"/>
                </a:solidFill>
                <a:latin typeface="Calibri" pitchFamily="34" charset="0"/>
              </a:rPr>
              <a:t> les APE, </a:t>
            </a:r>
            <a:r>
              <a:rPr lang="fr-FR" sz="2800" b="1" dirty="0">
                <a:solidFill>
                  <a:srgbClr val="006600"/>
                </a:solidFill>
                <a:latin typeface="Calibri" pitchFamily="34" charset="0"/>
              </a:rPr>
              <a:t>et </a:t>
            </a:r>
            <a:r>
              <a:rPr lang="fr-FR" sz="2800" b="1" dirty="0" smtClean="0">
                <a:solidFill>
                  <a:srgbClr val="006600"/>
                </a:solidFill>
                <a:latin typeface="Calibri" pitchFamily="34" charset="0"/>
              </a:rPr>
              <a:t> s'engager </a:t>
            </a:r>
            <a:r>
              <a:rPr lang="fr-FR" sz="2800" b="1" dirty="0">
                <a:solidFill>
                  <a:srgbClr val="006600"/>
                </a:solidFill>
                <a:latin typeface="Calibri" pitchFamily="34" charset="0"/>
              </a:rPr>
              <a:t>en politique </a:t>
            </a:r>
            <a:endParaRPr lang="fr-FR" sz="2800" b="1" dirty="0" smtClean="0">
              <a:solidFill>
                <a:srgbClr val="006600"/>
              </a:solidFill>
              <a:latin typeface="Calibri" pitchFamily="34" charset="0"/>
            </a:endParaRPr>
          </a:p>
          <a:p>
            <a:pPr algn="ctr"/>
            <a:r>
              <a:rPr lang="fr-FR" sz="2800" b="1" dirty="0" smtClean="0">
                <a:solidFill>
                  <a:srgbClr val="006600"/>
                </a:solidFill>
                <a:latin typeface="Calibri" pitchFamily="34" charset="0"/>
              </a:rPr>
              <a:t>et/ou </a:t>
            </a:r>
            <a:r>
              <a:rPr lang="fr-FR" sz="2800" b="1" dirty="0">
                <a:solidFill>
                  <a:srgbClr val="006600"/>
                </a:solidFill>
                <a:latin typeface="Calibri" pitchFamily="34" charset="0"/>
              </a:rPr>
              <a:t>au plan syndical et associatif.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Colheita-semeadura - MT - Grupo  Pinesso"/>
          <p:cNvPicPr preferRelativeResize="0">
            <a:picLocks noChangeArrowheads="1"/>
          </p:cNvPicPr>
          <p:nvPr/>
        </p:nvPicPr>
        <p:blipFill>
          <a:blip r:embed="rId2"/>
          <a:srcRect l="3410" t="5812" r="6819" b="2325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2"/>
          </a:solidFill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Graphique 1"/>
          <p:cNvGraphicFramePr>
            <a:graphicFrameLocks/>
          </p:cNvGraphicFramePr>
          <p:nvPr/>
        </p:nvGraphicFramePr>
        <p:xfrm>
          <a:off x="0" y="0"/>
          <a:ext cx="9144000" cy="685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1187450" y="188913"/>
            <a:ext cx="6192838" cy="666908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oneTexte 1"/>
          <p:cNvSpPr txBox="1">
            <a:spLocks noChangeArrowheads="1"/>
          </p:cNvSpPr>
          <p:nvPr/>
        </p:nvSpPr>
        <p:spPr bwMode="auto">
          <a:xfrm>
            <a:off x="96838" y="2285992"/>
            <a:ext cx="8975021" cy="304698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fr-FR" sz="2400" b="1" dirty="0">
                <a:solidFill>
                  <a:srgbClr val="006600"/>
                </a:solidFill>
                <a:latin typeface="Calibri" pitchFamily="34" charset="0"/>
              </a:rPr>
              <a:t>Pour des compléments, consulter le site (</a:t>
            </a:r>
            <a:r>
              <a:rPr lang="fr-FR" sz="2400" b="1" u="sng" dirty="0">
                <a:solidFill>
                  <a:srgbClr val="006600"/>
                </a:solidFill>
                <a:latin typeface="Calibri" pitchFamily="34" charset="0"/>
                <a:hlinkClick r:id="rId2"/>
              </a:rPr>
              <a:t>http://solidarite.asso.fr</a:t>
            </a:r>
            <a:r>
              <a:rPr lang="fr-FR" sz="2400" b="1" dirty="0">
                <a:solidFill>
                  <a:srgbClr val="006600"/>
                </a:solidFill>
                <a:latin typeface="Calibri" pitchFamily="34" charset="0"/>
              </a:rPr>
              <a:t>) </a:t>
            </a:r>
          </a:p>
          <a:p>
            <a:pPr algn="ctr"/>
            <a:r>
              <a:rPr lang="fr-FR" sz="2400" b="1" dirty="0">
                <a:solidFill>
                  <a:srgbClr val="006600"/>
                </a:solidFill>
                <a:latin typeface="Calibri" pitchFamily="34" charset="0"/>
              </a:rPr>
              <a:t>où J. Berthelot place ses analyses des politiques agricoles ou envoyer</a:t>
            </a:r>
          </a:p>
          <a:p>
            <a:pPr algn="ctr"/>
            <a:r>
              <a:rPr lang="fr-FR" sz="2400" b="1" dirty="0">
                <a:solidFill>
                  <a:srgbClr val="006600"/>
                </a:solidFill>
                <a:latin typeface="Calibri" pitchFamily="34" charset="0"/>
              </a:rPr>
              <a:t>un e-mail (</a:t>
            </a:r>
            <a:r>
              <a:rPr lang="fr-FR" sz="2400" b="1" u="sng" dirty="0" smtClean="0">
                <a:solidFill>
                  <a:srgbClr val="006600"/>
                </a:solidFill>
                <a:latin typeface="Calibri" pitchFamily="34" charset="0"/>
                <a:hlinkClick r:id="rId3"/>
              </a:rPr>
              <a:t>jacques.berthelot4@wanadoo.fr</a:t>
            </a:r>
            <a:r>
              <a:rPr lang="fr-FR" sz="2400" b="1" u="sng" dirty="0">
                <a:solidFill>
                  <a:srgbClr val="006600"/>
                </a:solidFill>
                <a:latin typeface="Calibri" pitchFamily="34" charset="0"/>
              </a:rPr>
              <a:t>)</a:t>
            </a:r>
            <a:r>
              <a:rPr lang="fr-FR" sz="2400" b="1" dirty="0">
                <a:solidFill>
                  <a:srgbClr val="006600"/>
                </a:solidFill>
                <a:latin typeface="Calibri" pitchFamily="34" charset="0"/>
              </a:rPr>
              <a:t> ou téléphoner (05 61 41</a:t>
            </a:r>
          </a:p>
          <a:p>
            <a:pPr algn="ctr"/>
            <a:r>
              <a:rPr lang="fr-FR" sz="2400" b="1" dirty="0">
                <a:solidFill>
                  <a:srgbClr val="006600"/>
                </a:solidFill>
                <a:latin typeface="Calibri" pitchFamily="34" charset="0"/>
              </a:rPr>
              <a:t>29 06). Lire </a:t>
            </a:r>
            <a:r>
              <a:rPr lang="fr-FR" sz="2400" b="1" dirty="0" smtClean="0">
                <a:solidFill>
                  <a:srgbClr val="006600"/>
                </a:solidFill>
                <a:latin typeface="Calibri" pitchFamily="34" charset="0"/>
              </a:rPr>
              <a:t>dans </a:t>
            </a:r>
            <a:r>
              <a:rPr lang="fr-FR" sz="2400" b="1" dirty="0">
                <a:solidFill>
                  <a:srgbClr val="006600"/>
                </a:solidFill>
                <a:latin typeface="Calibri" pitchFamily="34" charset="0"/>
              </a:rPr>
              <a:t>la revue OCL (Oléagineux, corps gras, lipides) </a:t>
            </a:r>
            <a:r>
              <a:rPr lang="fr-FR" sz="2400" b="1" dirty="0" smtClean="0">
                <a:solidFill>
                  <a:srgbClr val="006600"/>
                </a:solidFill>
                <a:latin typeface="Calibri" pitchFamily="34" charset="0"/>
              </a:rPr>
              <a:t>d'avril</a:t>
            </a:r>
          </a:p>
          <a:p>
            <a:pPr algn="ctr"/>
            <a:r>
              <a:rPr lang="fr-FR" sz="2400" b="1" dirty="0" smtClean="0">
                <a:solidFill>
                  <a:srgbClr val="006600"/>
                </a:solidFill>
                <a:latin typeface="Calibri" pitchFamily="34" charset="0"/>
              </a:rPr>
              <a:t>2009 </a:t>
            </a:r>
            <a:r>
              <a:rPr lang="fr-FR" sz="2400" b="1" dirty="0">
                <a:solidFill>
                  <a:srgbClr val="006600"/>
                </a:solidFill>
                <a:latin typeface="Calibri" pitchFamily="34" charset="0"/>
              </a:rPr>
              <a:t>"</a:t>
            </a:r>
            <a:r>
              <a:rPr lang="fr-FR" sz="2400" b="1" i="1" dirty="0">
                <a:solidFill>
                  <a:srgbClr val="006600"/>
                </a:solidFill>
                <a:latin typeface="Calibri" pitchFamily="34" charset="0"/>
              </a:rPr>
              <a:t>Les causes de l'essor et de l'éclatement de la bulle </a:t>
            </a:r>
            <a:r>
              <a:rPr lang="fr-FR" sz="2400" b="1" i="1" dirty="0" smtClean="0">
                <a:solidFill>
                  <a:srgbClr val="006600"/>
                </a:solidFill>
                <a:latin typeface="Calibri" pitchFamily="34" charset="0"/>
              </a:rPr>
              <a:t>des prix</a:t>
            </a:r>
          </a:p>
          <a:p>
            <a:pPr algn="ctr"/>
            <a:r>
              <a:rPr lang="fr-FR" sz="2400" b="1" i="1" dirty="0" smtClean="0">
                <a:solidFill>
                  <a:srgbClr val="006600"/>
                </a:solidFill>
                <a:latin typeface="Calibri" pitchFamily="34" charset="0"/>
              </a:rPr>
              <a:t>agricoles</a:t>
            </a:r>
            <a:r>
              <a:rPr lang="fr-FR" sz="2400" b="1" dirty="0">
                <a:solidFill>
                  <a:srgbClr val="006600"/>
                </a:solidFill>
                <a:latin typeface="Calibri" pitchFamily="34" charset="0"/>
              </a:rPr>
              <a:t>". Lire </a:t>
            </a:r>
            <a:r>
              <a:rPr lang="fr-FR" sz="2400" b="1" dirty="0" smtClean="0">
                <a:solidFill>
                  <a:srgbClr val="006600"/>
                </a:solidFill>
                <a:latin typeface="Calibri" pitchFamily="34" charset="0"/>
              </a:rPr>
              <a:t>les </a:t>
            </a:r>
            <a:r>
              <a:rPr lang="fr-FR" sz="2400" b="1" dirty="0">
                <a:solidFill>
                  <a:srgbClr val="006600"/>
                </a:solidFill>
                <a:latin typeface="Calibri" pitchFamily="34" charset="0"/>
              </a:rPr>
              <a:t>pages 20-23 de l'Atlas du Monde </a:t>
            </a:r>
            <a:r>
              <a:rPr lang="fr-FR" sz="2400" b="1" dirty="0" smtClean="0">
                <a:solidFill>
                  <a:srgbClr val="006600"/>
                </a:solidFill>
                <a:latin typeface="Calibri" pitchFamily="34" charset="0"/>
              </a:rPr>
              <a:t>Diplomatique </a:t>
            </a:r>
          </a:p>
          <a:p>
            <a:pPr algn="ctr"/>
            <a:r>
              <a:rPr lang="fr-FR" sz="2400" b="1" dirty="0" smtClean="0">
                <a:solidFill>
                  <a:srgbClr val="006600"/>
                </a:solidFill>
                <a:latin typeface="Calibri" pitchFamily="34" charset="0"/>
              </a:rPr>
              <a:t>2009 </a:t>
            </a:r>
            <a:r>
              <a:rPr lang="fr-FR" sz="2400" b="1" dirty="0">
                <a:solidFill>
                  <a:srgbClr val="006600"/>
                </a:solidFill>
                <a:latin typeface="Calibri" pitchFamily="34" charset="0"/>
              </a:rPr>
              <a:t>sur "</a:t>
            </a:r>
            <a:r>
              <a:rPr lang="fr-FR" sz="2400" b="1" i="1" dirty="0">
                <a:solidFill>
                  <a:srgbClr val="006600"/>
                </a:solidFill>
                <a:latin typeface="Calibri" pitchFamily="34" charset="0"/>
              </a:rPr>
              <a:t>Coma profond pour la négociation de </a:t>
            </a:r>
            <a:r>
              <a:rPr lang="fr-FR" sz="2400" b="1" i="1" dirty="0" smtClean="0">
                <a:solidFill>
                  <a:srgbClr val="006600"/>
                </a:solidFill>
                <a:latin typeface="Calibri" pitchFamily="34" charset="0"/>
              </a:rPr>
              <a:t>Doha</a:t>
            </a:r>
            <a:r>
              <a:rPr lang="fr-FR" sz="2400" b="1" dirty="0" smtClean="0">
                <a:solidFill>
                  <a:srgbClr val="006600"/>
                </a:solidFill>
                <a:latin typeface="Calibri" pitchFamily="34" charset="0"/>
              </a:rPr>
              <a:t>" et </a:t>
            </a:r>
          </a:p>
          <a:p>
            <a:pPr algn="ctr"/>
            <a:r>
              <a:rPr lang="fr-FR" sz="2400" b="1" dirty="0" smtClean="0">
                <a:solidFill>
                  <a:srgbClr val="006600"/>
                </a:solidFill>
                <a:latin typeface="Calibri" pitchFamily="34" charset="0"/>
              </a:rPr>
              <a:t>"</a:t>
            </a:r>
            <a:r>
              <a:rPr lang="fr-FR" sz="2400" b="1" i="1" dirty="0" smtClean="0">
                <a:solidFill>
                  <a:srgbClr val="006600"/>
                </a:solidFill>
                <a:latin typeface="Calibri" pitchFamily="34" charset="0"/>
              </a:rPr>
              <a:t>La souveraineté </a:t>
            </a:r>
            <a:r>
              <a:rPr lang="fr-FR" sz="2400" b="1" i="1" dirty="0">
                <a:solidFill>
                  <a:srgbClr val="006600"/>
                </a:solidFill>
                <a:latin typeface="Calibri" pitchFamily="34" charset="0"/>
              </a:rPr>
              <a:t>alimentaire pour supprimer la faim</a:t>
            </a:r>
            <a:r>
              <a:rPr lang="fr-FR" sz="2400" b="1" dirty="0">
                <a:solidFill>
                  <a:srgbClr val="006600"/>
                </a:solidFill>
                <a:latin typeface="Calibri" pitchFamily="34" charset="0"/>
              </a:rPr>
              <a:t>". </a:t>
            </a:r>
          </a:p>
        </p:txBody>
      </p:sp>
      <p:sp>
        <p:nvSpPr>
          <p:cNvPr id="4" name="ZoneTexte 3"/>
          <p:cNvSpPr txBox="1"/>
          <p:nvPr/>
        </p:nvSpPr>
        <p:spPr>
          <a:xfrm>
            <a:off x="2571736" y="1142984"/>
            <a:ext cx="383201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800" b="1" dirty="0" smtClean="0">
                <a:solidFill>
                  <a:srgbClr val="0000FF"/>
                </a:solidFill>
              </a:rPr>
              <a:t>Merci de votre attention</a:t>
            </a:r>
            <a:endParaRPr lang="fr-FR" sz="2800" b="1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Box 4"/>
          <p:cNvSpPr txBox="1">
            <a:spLocks noChangeArrowheads="1"/>
          </p:cNvSpPr>
          <p:nvPr/>
        </p:nvSpPr>
        <p:spPr bwMode="auto">
          <a:xfrm>
            <a:off x="1000125" y="71438"/>
            <a:ext cx="7099300" cy="461962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La déréliction de l'agriculture d'Afrique subsaharienne</a:t>
            </a:r>
          </a:p>
        </p:txBody>
      </p:sp>
      <p:sp>
        <p:nvSpPr>
          <p:cNvPr id="13" name="Text Box 6"/>
          <p:cNvSpPr txBox="1">
            <a:spLocks noChangeArrowheads="1"/>
          </p:cNvSpPr>
          <p:nvPr/>
        </p:nvSpPr>
        <p:spPr bwMode="auto">
          <a:xfrm>
            <a:off x="1214438" y="3714750"/>
            <a:ext cx="6929437" cy="46196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sz="2400" b="1">
                <a:solidFill>
                  <a:srgbClr val="006600"/>
                </a:solidFill>
                <a:latin typeface="Calibri" pitchFamily="34" charset="0"/>
              </a:rPr>
              <a:t>Baisse de consommation d'engrais et de tracteurs</a:t>
            </a:r>
          </a:p>
        </p:txBody>
      </p:sp>
      <p:sp>
        <p:nvSpPr>
          <p:cNvPr id="14" name="Text Box 8"/>
          <p:cNvSpPr txBox="1">
            <a:spLocks noChangeArrowheads="1"/>
          </p:cNvSpPr>
          <p:nvPr/>
        </p:nvSpPr>
        <p:spPr bwMode="auto">
          <a:xfrm>
            <a:off x="1693863" y="4857750"/>
            <a:ext cx="5878512" cy="46196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fr-FR" sz="2400" b="1">
                <a:solidFill>
                  <a:srgbClr val="0000FF"/>
                </a:solidFill>
                <a:latin typeface="Calibri" pitchFamily="34" charset="0"/>
              </a:rPr>
              <a:t>Baisse des budgets agricoles déjà très faibles</a:t>
            </a:r>
          </a:p>
        </p:txBody>
      </p:sp>
      <p:sp>
        <p:nvSpPr>
          <p:cNvPr id="15" name="ZoneTexte 9"/>
          <p:cNvSpPr txBox="1">
            <a:spLocks noChangeArrowheads="1"/>
          </p:cNvSpPr>
          <p:nvPr/>
        </p:nvSpPr>
        <p:spPr bwMode="auto">
          <a:xfrm>
            <a:off x="1000125" y="1681163"/>
            <a:ext cx="7215188" cy="46196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sz="2400" b="1" dirty="0">
                <a:solidFill>
                  <a:srgbClr val="006600"/>
                </a:solidFill>
                <a:latin typeface="Calibri" pitchFamily="34" charset="0"/>
                <a:cs typeface="Arial" charset="0"/>
              </a:rPr>
              <a:t>Il faut la quadrupler d'ici 2050 </a:t>
            </a:r>
            <a:r>
              <a:rPr lang="fr-FR" sz="2400" b="1" dirty="0" smtClean="0">
                <a:solidFill>
                  <a:srgbClr val="006600"/>
                </a:solidFill>
                <a:latin typeface="Calibri" pitchFamily="34" charset="0"/>
                <a:cs typeface="Arial" charset="0"/>
              </a:rPr>
              <a:t> : </a:t>
            </a:r>
            <a:r>
              <a:rPr lang="fr-FR" sz="2400" b="1" dirty="0">
                <a:solidFill>
                  <a:srgbClr val="006600"/>
                </a:solidFill>
                <a:latin typeface="Calibri" pitchFamily="34" charset="0"/>
                <a:cs typeface="Arial" charset="0"/>
              </a:rPr>
              <a:t>+ 110% de population      </a:t>
            </a:r>
          </a:p>
        </p:txBody>
      </p:sp>
      <p:sp>
        <p:nvSpPr>
          <p:cNvPr id="16" name="Text Box 5"/>
          <p:cNvSpPr txBox="1">
            <a:spLocks noChangeArrowheads="1"/>
          </p:cNvSpPr>
          <p:nvPr/>
        </p:nvSpPr>
        <p:spPr bwMode="auto">
          <a:xfrm>
            <a:off x="1357313" y="823898"/>
            <a:ext cx="6429375" cy="46196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sz="2400" b="1">
                <a:solidFill>
                  <a:srgbClr val="0000FF"/>
                </a:solidFill>
                <a:latin typeface="Calibri" pitchFamily="34" charset="0"/>
              </a:rPr>
              <a:t>Stagnation production agricole/tête depuis 1980</a:t>
            </a:r>
          </a:p>
        </p:txBody>
      </p:sp>
      <p:sp>
        <p:nvSpPr>
          <p:cNvPr id="17" name="Text Box 12"/>
          <p:cNvSpPr txBox="1">
            <a:spLocks noChangeArrowheads="1"/>
          </p:cNvSpPr>
          <p:nvPr/>
        </p:nvSpPr>
        <p:spPr bwMode="auto">
          <a:xfrm>
            <a:off x="1500188" y="2643188"/>
            <a:ext cx="6313487" cy="46196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 sz="2400" b="1">
                <a:solidFill>
                  <a:srgbClr val="0000FF"/>
                </a:solidFill>
                <a:latin typeface="Calibri" pitchFamily="34" charset="0"/>
              </a:rPr>
              <a:t>Rendement céréales hors riz stagne depuis 1974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oneTexte 5"/>
          <p:cNvSpPr txBox="1"/>
          <p:nvPr/>
        </p:nvSpPr>
        <p:spPr>
          <a:xfrm>
            <a:off x="1679575" y="71438"/>
            <a:ext cx="5749925" cy="954087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Ne pas confondre échanges agricoles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et échanges alimentaires</a:t>
            </a:r>
          </a:p>
        </p:txBody>
      </p:sp>
      <p:sp>
        <p:nvSpPr>
          <p:cNvPr id="7" name="ZoneTexte 2"/>
          <p:cNvSpPr txBox="1">
            <a:spLocks noChangeArrowheads="1"/>
          </p:cNvSpPr>
          <p:nvPr/>
        </p:nvSpPr>
        <p:spPr bwMode="auto">
          <a:xfrm>
            <a:off x="1142976" y="1670044"/>
            <a:ext cx="6786562" cy="83026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sz="2400" b="1">
                <a:solidFill>
                  <a:srgbClr val="0000FF"/>
                </a:solidFill>
                <a:latin typeface="Calibri" pitchFamily="34" charset="0"/>
              </a:rPr>
              <a:t>Produits agricoles : les EU excluent les spiritueux</a:t>
            </a:r>
          </a:p>
          <a:p>
            <a:pPr algn="ctr"/>
            <a:r>
              <a:rPr lang="fr-FR" sz="2400" b="1">
                <a:solidFill>
                  <a:srgbClr val="0000FF"/>
                </a:solidFill>
                <a:latin typeface="Calibri" pitchFamily="34" charset="0"/>
              </a:rPr>
              <a:t>l'UE inclut le tabac manufacturé </a:t>
            </a:r>
          </a:p>
        </p:txBody>
      </p:sp>
      <p:sp>
        <p:nvSpPr>
          <p:cNvPr id="8" name="ZoneTexte 4"/>
          <p:cNvSpPr txBox="1">
            <a:spLocks noChangeArrowheads="1"/>
          </p:cNvSpPr>
          <p:nvPr/>
        </p:nvSpPr>
        <p:spPr bwMode="auto">
          <a:xfrm>
            <a:off x="2041525" y="3824288"/>
            <a:ext cx="4745038" cy="8318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fr-FR" sz="2400" b="1">
                <a:solidFill>
                  <a:srgbClr val="006600"/>
                </a:solidFill>
                <a:latin typeface="Calibri" pitchFamily="34" charset="0"/>
              </a:rPr>
              <a:t>On a reconstitué les échanges des </a:t>
            </a:r>
          </a:p>
          <a:p>
            <a:pPr algn="ctr"/>
            <a:r>
              <a:rPr lang="fr-FR" sz="2400" b="1">
                <a:solidFill>
                  <a:srgbClr val="006600"/>
                </a:solidFill>
                <a:latin typeface="Calibri" pitchFamily="34" charset="0"/>
              </a:rPr>
              <a:t>pays avec mêmes listes de produits.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2115</TotalTime>
  <Words>4328</Words>
  <Application>Microsoft Office PowerPoint</Application>
  <PresentationFormat>Affichage à l'écran (4:3)</PresentationFormat>
  <Paragraphs>582</Paragraphs>
  <Slides>71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71</vt:i4>
      </vt:variant>
    </vt:vector>
  </HeadingPairs>
  <TitlesOfParts>
    <vt:vector size="72" baseType="lpstr">
      <vt:lpstr>Thème Office</vt:lpstr>
      <vt:lpstr>Diapositive 1</vt:lpstr>
      <vt:lpstr>Diapositive 2</vt:lpstr>
      <vt:lpstr>Diapositive 3</vt:lpstr>
      <vt:lpstr>Diapositive 4</vt:lpstr>
      <vt:lpstr>Diapositive 5</vt:lpstr>
      <vt:lpstr>Diapositive 6</vt:lpstr>
      <vt:lpstr>Diapositive 7</vt:lpstr>
      <vt:lpstr>Diapositive 8</vt:lpstr>
      <vt:lpstr>Diapositive 9</vt:lpstr>
      <vt:lpstr>Diapositive 10</vt:lpstr>
      <vt:lpstr>Diapositive 11</vt:lpstr>
      <vt:lpstr>Diapositive 12</vt:lpstr>
      <vt:lpstr>Diapositive 13</vt:lpstr>
      <vt:lpstr>Diapositive 14</vt:lpstr>
      <vt:lpstr>Diapositive 15</vt:lpstr>
      <vt:lpstr>Diapositive 16</vt:lpstr>
      <vt:lpstr>Diapositive 17</vt:lpstr>
      <vt:lpstr>Diapositive 18</vt:lpstr>
      <vt:lpstr>Diapositive 19</vt:lpstr>
      <vt:lpstr>Diapositive 20</vt:lpstr>
      <vt:lpstr>Diapositive 21</vt:lpstr>
      <vt:lpstr>Diapositive 22</vt:lpstr>
      <vt:lpstr>Diapositive 23</vt:lpstr>
      <vt:lpstr>Diapositive 24</vt:lpstr>
      <vt:lpstr>Diapositive 25</vt:lpstr>
      <vt:lpstr>Diapositive 26</vt:lpstr>
      <vt:lpstr>Diapositive 27</vt:lpstr>
      <vt:lpstr>Diapositive 28</vt:lpstr>
      <vt:lpstr>Diapositive 29</vt:lpstr>
      <vt:lpstr>Diapositive 30</vt:lpstr>
      <vt:lpstr>Diapositive 31</vt:lpstr>
      <vt:lpstr>Diapositive 32</vt:lpstr>
      <vt:lpstr>Diapositive 33</vt:lpstr>
      <vt:lpstr>Diapositive 34</vt:lpstr>
      <vt:lpstr>Diapositive 35</vt:lpstr>
      <vt:lpstr>Diapositive 36</vt:lpstr>
      <vt:lpstr>Diapositive 37</vt:lpstr>
      <vt:lpstr>Diapositive 38</vt:lpstr>
      <vt:lpstr>Diapositive 39</vt:lpstr>
      <vt:lpstr>Diapositive 40</vt:lpstr>
      <vt:lpstr>Diapositive 41</vt:lpstr>
      <vt:lpstr>Diapositive 42</vt:lpstr>
      <vt:lpstr>Diapositive 43</vt:lpstr>
      <vt:lpstr>Diapositive 44</vt:lpstr>
      <vt:lpstr>Diapositive 45</vt:lpstr>
      <vt:lpstr>Diapositive 46</vt:lpstr>
      <vt:lpstr>Diapositive 47</vt:lpstr>
      <vt:lpstr>Diapositive 48</vt:lpstr>
      <vt:lpstr>Diapositive 49</vt:lpstr>
      <vt:lpstr>Diapositive 50</vt:lpstr>
      <vt:lpstr>Diapositive 51</vt:lpstr>
      <vt:lpstr>Diapositive 52</vt:lpstr>
      <vt:lpstr>Diapositive 53</vt:lpstr>
      <vt:lpstr>Diapositive 54</vt:lpstr>
      <vt:lpstr>Diapositive 55</vt:lpstr>
      <vt:lpstr>Diapositive 56</vt:lpstr>
      <vt:lpstr>Diapositive 57</vt:lpstr>
      <vt:lpstr>Diapositive 58</vt:lpstr>
      <vt:lpstr>Diapositive 59</vt:lpstr>
      <vt:lpstr>Diapositive 60</vt:lpstr>
      <vt:lpstr>Diapositive 61</vt:lpstr>
      <vt:lpstr>Diapositive 62</vt:lpstr>
      <vt:lpstr>Diapositive 63</vt:lpstr>
      <vt:lpstr>Diapositive 64</vt:lpstr>
      <vt:lpstr>Diapositive 65</vt:lpstr>
      <vt:lpstr>Diapositive 66</vt:lpstr>
      <vt:lpstr>Diapositive 67</vt:lpstr>
      <vt:lpstr>Diapositive 68</vt:lpstr>
      <vt:lpstr>Diapositive 69</vt:lpstr>
      <vt:lpstr>Diapositive 70</vt:lpstr>
      <vt:lpstr>Diapositive 71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Jacques Berthelot</dc:creator>
  <cp:lastModifiedBy>Jacques Berthelot</cp:lastModifiedBy>
  <cp:revision>19</cp:revision>
  <dcterms:created xsi:type="dcterms:W3CDTF">2009-03-18T13:48:52Z</dcterms:created>
  <dcterms:modified xsi:type="dcterms:W3CDTF">2009-03-29T16:45:00Z</dcterms:modified>
</cp:coreProperties>
</file>