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4" r:id="rId3"/>
    <p:sldId id="259" r:id="rId4"/>
    <p:sldId id="277" r:id="rId5"/>
    <p:sldId id="278" r:id="rId6"/>
    <p:sldId id="265" r:id="rId7"/>
    <p:sldId id="279" r:id="rId8"/>
    <p:sldId id="266" r:id="rId9"/>
    <p:sldId id="276" r:id="rId10"/>
    <p:sldId id="280" r:id="rId11"/>
    <p:sldId id="281" r:id="rId12"/>
    <p:sldId id="270" r:id="rId13"/>
    <p:sldId id="282" r:id="rId14"/>
    <p:sldId id="272" r:id="rId15"/>
    <p:sldId id="283" r:id="rId16"/>
    <p:sldId id="284" r:id="rId17"/>
    <p:sldId id="273" r:id="rId18"/>
  </p:sldIdLst>
  <p:sldSz cx="9144000" cy="6858000" type="screen4x3"/>
  <p:notesSz cx="6877050" cy="96551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6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lasseur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Classeur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volume of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endParaRPr lang="fr-FR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2008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9.3699037620297507E-2"/>
          <c:y val="7.8636920384951903E-2"/>
          <c:w val="0.83356725721784752"/>
          <c:h val="0.87961315252260164"/>
        </c:manualLayout>
      </c:layout>
      <c:lineChart>
        <c:grouping val="standard"/>
        <c:ser>
          <c:idx val="1"/>
          <c:order val="1"/>
          <c:tx>
            <c:strRef>
              <c:f>Feuil1!$A$4</c:f>
              <c:strCache>
                <c:ptCount val="1"/>
                <c:pt idx="0">
                  <c:v>Exports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2"/>
              <c:layout>
                <c:manualLayout>
                  <c:x val="-8.3333333333333367E-3"/>
                  <c:y val="1.1111111111111125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-1.1111111111111125E-2"/>
                  <c:y val="1.8518518518519226E-3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-1.5277777777777781E-2"/>
                  <c:y val="0"/>
                </c:manualLayout>
              </c:layout>
              <c:dLblPos val="t"/>
              <c:showVal val="1"/>
            </c:dLbl>
            <c:dLbl>
              <c:idx val="7"/>
              <c:layout>
                <c:manualLayout>
                  <c:x val="3.6111111111111149E-2"/>
                  <c:y val="1.8518518518518538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Feuil1!$B$2:$J$2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Feuil1!$B$4:$J$4</c:f>
              <c:numCache>
                <c:formatCode>General</c:formatCode>
                <c:ptCount val="9"/>
                <c:pt idx="0">
                  <c:v>667</c:v>
                </c:pt>
                <c:pt idx="1">
                  <c:v>620</c:v>
                </c:pt>
                <c:pt idx="2">
                  <c:v>690</c:v>
                </c:pt>
                <c:pt idx="3">
                  <c:v>3454</c:v>
                </c:pt>
                <c:pt idx="4">
                  <c:v>3277</c:v>
                </c:pt>
                <c:pt idx="5">
                  <c:v>6558</c:v>
                </c:pt>
                <c:pt idx="6">
                  <c:v>7633</c:v>
                </c:pt>
                <c:pt idx="7">
                  <c:v>11991</c:v>
                </c:pt>
                <c:pt idx="8">
                  <c:v>10937</c:v>
                </c:pt>
              </c:numCache>
            </c:numRef>
          </c:val>
        </c:ser>
        <c:ser>
          <c:idx val="2"/>
          <c:order val="2"/>
          <c:tx>
            <c:strRef>
              <c:f>Feuil1!$A$5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3"/>
              <c:layout>
                <c:manualLayout>
                  <c:x val="-1.3888888888889421E-3"/>
                  <c:y val="1.1111111111111125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-4.1666666666666683E-3"/>
                  <c:y val="7.4074074074074094E-3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Feuil1!$B$2:$J$2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Feuil1!$B$5:$J$5</c:f>
              <c:numCache>
                <c:formatCode>General</c:formatCode>
                <c:ptCount val="9"/>
                <c:pt idx="0">
                  <c:v>2986</c:v>
                </c:pt>
                <c:pt idx="1">
                  <c:v>5214</c:v>
                </c:pt>
                <c:pt idx="2">
                  <c:v>1879</c:v>
                </c:pt>
                <c:pt idx="3">
                  <c:v>687</c:v>
                </c:pt>
                <c:pt idx="4">
                  <c:v>1742</c:v>
                </c:pt>
                <c:pt idx="5">
                  <c:v>1244</c:v>
                </c:pt>
                <c:pt idx="6">
                  <c:v>2389</c:v>
                </c:pt>
                <c:pt idx="7">
                  <c:v>3097</c:v>
                </c:pt>
                <c:pt idx="8">
                  <c:v>3639</c:v>
                </c:pt>
              </c:numCache>
            </c:numRef>
          </c:val>
        </c:ser>
        <c:ser>
          <c:idx val="3"/>
          <c:order val="3"/>
          <c:tx>
            <c:strRef>
              <c:f>Feuil1!$A$6</c:f>
              <c:strCache>
                <c:ptCount val="1"/>
                <c:pt idx="0">
                  <c:v>Balance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2.9166666666666667E-2"/>
                  <c:y val="-4.2592592592592592E-2"/>
                </c:manualLayout>
              </c:layout>
              <c:dLblPos val="b"/>
              <c:showVal val="1"/>
            </c:dLbl>
            <c:dLbl>
              <c:idx val="2"/>
              <c:layout>
                <c:manualLayout>
                  <c:x val="2.0833333333333367E-2"/>
                  <c:y val="-1.1111111111111125E-2"/>
                </c:manualLayout>
              </c:layout>
              <c:dLblPos val="b"/>
              <c:showVal val="1"/>
            </c:dLbl>
            <c:dLbl>
              <c:idx val="3"/>
              <c:layout>
                <c:manualLayout>
                  <c:x val="3.3333223972003542E-2"/>
                  <c:y val="-3.333347914843978E-2"/>
                </c:manualLayout>
              </c:layout>
              <c:dLblPos val="b"/>
              <c:showVal val="1"/>
            </c:dLbl>
            <c:dLbl>
              <c:idx val="4"/>
              <c:layout>
                <c:manualLayout>
                  <c:x val="2.6388888888888878E-2"/>
                  <c:y val="-2.0370370370370414E-2"/>
                </c:manualLayout>
              </c:layout>
              <c:dLblPos val="b"/>
              <c:showVal val="1"/>
            </c:dLbl>
            <c:dLbl>
              <c:idx val="5"/>
              <c:layout>
                <c:manualLayout>
                  <c:x val="1.8055555555555561E-2"/>
                  <c:y val="-1.8518518518517869E-3"/>
                </c:manualLayout>
              </c:layout>
              <c:dLblPos val="b"/>
              <c:showVal val="1"/>
            </c:dLbl>
            <c:dLbl>
              <c:idx val="6"/>
              <c:layout>
                <c:manualLayout>
                  <c:x val="3.333333333333334E-2"/>
                  <c:y val="-2.592592592592596E-2"/>
                </c:manualLayout>
              </c:layout>
              <c:dLblPos val="b"/>
              <c:showVal val="1"/>
            </c:dLbl>
            <c:dLbl>
              <c:idx val="7"/>
              <c:layout>
                <c:manualLayout>
                  <c:x val="2.6388888888888878E-2"/>
                  <c:y val="-3.888888888888889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Feuil1!$B$2:$J$2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Feuil1!$B$6:$J$6</c:f>
              <c:numCache>
                <c:formatCode>General</c:formatCode>
                <c:ptCount val="9"/>
                <c:pt idx="0">
                  <c:v>-2319</c:v>
                </c:pt>
                <c:pt idx="1">
                  <c:v>-4594</c:v>
                </c:pt>
                <c:pt idx="2">
                  <c:v>-1189</c:v>
                </c:pt>
                <c:pt idx="3">
                  <c:v>2767</c:v>
                </c:pt>
                <c:pt idx="4">
                  <c:v>1415</c:v>
                </c:pt>
                <c:pt idx="5">
                  <c:v>5314</c:v>
                </c:pt>
                <c:pt idx="6">
                  <c:v>5244</c:v>
                </c:pt>
                <c:pt idx="7">
                  <c:v>8894</c:v>
                </c:pt>
                <c:pt idx="8">
                  <c:v>7298</c:v>
                </c:pt>
              </c:numCache>
            </c:numRef>
          </c:val>
        </c:ser>
        <c:marker val="1"/>
        <c:axId val="138843264"/>
        <c:axId val="138844800"/>
      </c:lineChart>
      <c:lineChart>
        <c:grouping val="standard"/>
        <c:ser>
          <c:idx val="0"/>
          <c:order val="0"/>
          <c:tx>
            <c:strRef>
              <c:f>Feuil1!$A$3</c:f>
              <c:strCache>
                <c:ptCount val="1"/>
                <c:pt idx="0">
                  <c:v>Milk production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-2.7777777777777861E-3"/>
                  <c:y val="6.851851851851852E-2"/>
                </c:manualLayout>
              </c:layout>
              <c:dLblPos val="t"/>
              <c:showVal val="1"/>
            </c:dLbl>
            <c:dLbl>
              <c:idx val="2"/>
              <c:layout>
                <c:manualLayout>
                  <c:x val="-3.4722222222222224E-2"/>
                  <c:y val="4.2592592592592592E-2"/>
                </c:manualLayout>
              </c:layout>
              <c:dLblPos val="t"/>
              <c:showVal val="1"/>
            </c:dLbl>
            <c:dLbl>
              <c:idx val="3"/>
              <c:layout>
                <c:manualLayout>
                  <c:x val="-4.1666666666667178E-3"/>
                  <c:y val="5.5555555555555483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-1.1111111111111125E-2"/>
                  <c:y val="5.7407407407407476E-2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-1.9444444444444445E-2"/>
                  <c:y val="0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Feuil1!$B$2:$J$2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Feuil1!$B$3:$J$3</c:f>
              <c:numCache>
                <c:formatCode>General</c:formatCode>
                <c:ptCount val="9"/>
                <c:pt idx="0">
                  <c:v>2396</c:v>
                </c:pt>
                <c:pt idx="1">
                  <c:v>2597</c:v>
                </c:pt>
                <c:pt idx="2">
                  <c:v>2969</c:v>
                </c:pt>
                <c:pt idx="3">
                  <c:v>2983</c:v>
                </c:pt>
                <c:pt idx="4">
                  <c:v>3015</c:v>
                </c:pt>
                <c:pt idx="5">
                  <c:v>2835</c:v>
                </c:pt>
                <c:pt idx="6">
                  <c:v>3668</c:v>
                </c:pt>
                <c:pt idx="7">
                  <c:v>4402</c:v>
                </c:pt>
              </c:numCache>
            </c:numRef>
          </c:val>
        </c:ser>
        <c:marker val="1"/>
        <c:axId val="138889472"/>
        <c:axId val="138887936"/>
      </c:lineChart>
      <c:catAx>
        <c:axId val="1388432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8844800"/>
        <c:crosses val="autoZero"/>
        <c:auto val="1"/>
        <c:lblAlgn val="ctr"/>
        <c:lblOffset val="100"/>
      </c:catAx>
      <c:valAx>
        <c:axId val="1388448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err="1" smtClean="0"/>
                  <a:t>Dairy</a:t>
                </a:r>
                <a:r>
                  <a:rPr lang="fr-FR" sz="1600" baseline="0" dirty="0" smtClean="0"/>
                  <a:t> </a:t>
                </a:r>
                <a:r>
                  <a:rPr lang="fr-FR" sz="1600" baseline="0" dirty="0" err="1" smtClean="0"/>
                  <a:t>products</a:t>
                </a:r>
                <a:r>
                  <a:rPr lang="fr-FR" sz="1600" baseline="0" dirty="0" smtClean="0"/>
                  <a:t> in t</a:t>
                </a:r>
                <a:r>
                  <a:rPr lang="fr-FR" sz="1600" dirty="0" smtClean="0"/>
                  <a:t>onnes</a:t>
                </a:r>
                <a:endParaRPr lang="fr-FR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38843264"/>
        <c:crosses val="autoZero"/>
        <c:crossBetween val="between"/>
      </c:valAx>
      <c:valAx>
        <c:axId val="138887936"/>
        <c:scaling>
          <c:orientation val="minMax"/>
          <c:min val="2000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fr-FR"/>
          </a:p>
        </c:txPr>
        <c:crossAx val="138889472"/>
        <c:crosses val="max"/>
        <c:crossBetween val="between"/>
      </c:valAx>
      <c:catAx>
        <c:axId val="138889472"/>
        <c:scaling>
          <c:orientation val="minMax"/>
        </c:scaling>
        <c:delete val="1"/>
        <c:axPos val="b"/>
        <c:numFmt formatCode="General" sourceLinked="1"/>
        <c:tickLblPos val="nextTo"/>
        <c:crossAx val="138887936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18012346894138231"/>
          <c:y val="0.18703703703703736"/>
          <c:w val="0.54510848643919618"/>
          <c:h val="4.2442548848060702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400" b="1"/>
          </a:pPr>
          <a:endParaRPr lang="fr-FR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2008, in 1000 dollars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8.576148293963276E-2"/>
          <c:y val="8.3110382035578897E-2"/>
          <c:w val="0.89896073928258968"/>
          <c:h val="0.87513969087197463"/>
        </c:manualLayout>
      </c:layout>
      <c:lineChart>
        <c:grouping val="standard"/>
        <c:ser>
          <c:idx val="0"/>
          <c:order val="0"/>
          <c:tx>
            <c:strRef>
              <c:f>Feuil1!$A$26</c:f>
              <c:strCache>
                <c:ptCount val="1"/>
                <c:pt idx="0">
                  <c:v>Exports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3"/>
              <c:layout>
                <c:manualLayout>
                  <c:x val="2.3611001749781278E-2"/>
                  <c:y val="5.3703703703703733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2.5000000000000001E-2"/>
                  <c:y val="4.6296296296296363E-2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-3.1944444444444442E-2"/>
                  <c:y val="2.2222222222222251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1">
                        <a:lumMod val="75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Feuil1!$B$25:$J$25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Feuil1!$B$26:$J$26</c:f>
              <c:numCache>
                <c:formatCode>General</c:formatCode>
                <c:ptCount val="9"/>
                <c:pt idx="0">
                  <c:v>1535</c:v>
                </c:pt>
                <c:pt idx="1">
                  <c:v>1509</c:v>
                </c:pt>
                <c:pt idx="2">
                  <c:v>1127</c:v>
                </c:pt>
                <c:pt idx="3">
                  <c:v>1808</c:v>
                </c:pt>
                <c:pt idx="4">
                  <c:v>2679</c:v>
                </c:pt>
                <c:pt idx="5">
                  <c:v>4646</c:v>
                </c:pt>
                <c:pt idx="6">
                  <c:v>8885</c:v>
                </c:pt>
                <c:pt idx="7">
                  <c:v>17108</c:v>
                </c:pt>
                <c:pt idx="8">
                  <c:v>16322</c:v>
                </c:pt>
              </c:numCache>
            </c:numRef>
          </c:val>
        </c:ser>
        <c:ser>
          <c:idx val="1"/>
          <c:order val="1"/>
          <c:tx>
            <c:strRef>
              <c:f>Feuil1!$A$27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3.333333333333334E-2"/>
                  <c:y val="2.9629629629629603E-2"/>
                </c:manualLayout>
              </c:layout>
              <c:dLblPos val="t"/>
              <c:showVal val="1"/>
            </c:dLbl>
            <c:dLbl>
              <c:idx val="2"/>
              <c:layout>
                <c:manualLayout>
                  <c:x val="2.9166666666666667E-2"/>
                  <c:y val="1.4814814814814883E-2"/>
                </c:manualLayout>
              </c:layout>
              <c:dLblPos val="t"/>
              <c:showVal val="1"/>
            </c:dLbl>
            <c:dLbl>
              <c:idx val="8"/>
              <c:layout>
                <c:manualLayout>
                  <c:x val="9.7222222222222224E-3"/>
                  <c:y val="5.3703703703703733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Feuil1!$B$25:$J$25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Feuil1!$B$27:$J$27</c:f>
              <c:numCache>
                <c:formatCode>General</c:formatCode>
                <c:ptCount val="9"/>
                <c:pt idx="0">
                  <c:v>5369</c:v>
                </c:pt>
                <c:pt idx="1">
                  <c:v>10076</c:v>
                </c:pt>
                <c:pt idx="2">
                  <c:v>3822</c:v>
                </c:pt>
                <c:pt idx="3">
                  <c:v>1817</c:v>
                </c:pt>
                <c:pt idx="4">
                  <c:v>3581</c:v>
                </c:pt>
                <c:pt idx="5">
                  <c:v>2504</c:v>
                </c:pt>
                <c:pt idx="6">
                  <c:v>4414</c:v>
                </c:pt>
                <c:pt idx="7">
                  <c:v>5058</c:v>
                </c:pt>
                <c:pt idx="8">
                  <c:v>7214</c:v>
                </c:pt>
              </c:numCache>
            </c:numRef>
          </c:val>
        </c:ser>
        <c:ser>
          <c:idx val="2"/>
          <c:order val="2"/>
          <c:tx>
            <c:strRef>
              <c:f>Feuil1!$A$28</c:f>
              <c:strCache>
                <c:ptCount val="1"/>
                <c:pt idx="0">
                  <c:v>Balance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3.7500000000000006E-2"/>
                  <c:y val="-3.333333333333334E-2"/>
                </c:manualLayout>
              </c:layout>
              <c:dLblPos val="b"/>
              <c:showVal val="1"/>
            </c:dLbl>
            <c:dLbl>
              <c:idx val="2"/>
              <c:layout>
                <c:manualLayout>
                  <c:x val="3.1944444444444442E-2"/>
                  <c:y val="-1.1111111111111125E-2"/>
                </c:manualLayout>
              </c:layout>
              <c:dLblPos val="b"/>
              <c:showVal val="1"/>
            </c:dLbl>
            <c:dLbl>
              <c:idx val="3"/>
              <c:layout>
                <c:manualLayout>
                  <c:x val="-1.8055555555555609E-2"/>
                  <c:y val="-4.4444444444444502E-2"/>
                </c:manualLayout>
              </c:layout>
              <c:dLblPos val="b"/>
              <c:showVal val="1"/>
            </c:dLbl>
            <c:dLbl>
              <c:idx val="4"/>
              <c:layout>
                <c:manualLayout>
                  <c:x val="3.888888888888889E-2"/>
                  <c:y val="-2.9629629629629659E-2"/>
                </c:manualLayout>
              </c:layout>
              <c:dLblPos val="b"/>
              <c:showVal val="1"/>
            </c:dLbl>
            <c:dLbl>
              <c:idx val="7"/>
              <c:layout>
                <c:manualLayout>
                  <c:x val="-1.3888888888889932E-3"/>
                  <c:y val="-5.1851851851851823E-2"/>
                </c:manualLayout>
              </c:layout>
              <c:dLblPos val="b"/>
              <c:showVal val="1"/>
            </c:dLbl>
            <c:dLbl>
              <c:idx val="8"/>
              <c:layout>
                <c:manualLayout>
                  <c:x val="9.7222222222222224E-3"/>
                  <c:y val="-5.5555555555555483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Feuil1!$B$25:$J$25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Feuil1!$B$28:$J$28</c:f>
              <c:numCache>
                <c:formatCode>General</c:formatCode>
                <c:ptCount val="9"/>
                <c:pt idx="0">
                  <c:v>-3834</c:v>
                </c:pt>
                <c:pt idx="1">
                  <c:v>-8567</c:v>
                </c:pt>
                <c:pt idx="2">
                  <c:v>-2695</c:v>
                </c:pt>
                <c:pt idx="3">
                  <c:v>-9</c:v>
                </c:pt>
                <c:pt idx="4">
                  <c:v>-902</c:v>
                </c:pt>
                <c:pt idx="5">
                  <c:v>2142</c:v>
                </c:pt>
                <c:pt idx="6">
                  <c:v>4471</c:v>
                </c:pt>
                <c:pt idx="7">
                  <c:v>12050</c:v>
                </c:pt>
                <c:pt idx="8">
                  <c:v>9108</c:v>
                </c:pt>
              </c:numCache>
            </c:numRef>
          </c:val>
        </c:ser>
        <c:dLbls>
          <c:showVal val="1"/>
        </c:dLbls>
        <c:marker val="1"/>
        <c:axId val="139494528"/>
        <c:axId val="139496064"/>
      </c:lineChart>
      <c:catAx>
        <c:axId val="139494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9496064"/>
        <c:crosses val="autoZero"/>
        <c:auto val="1"/>
        <c:lblAlgn val="ctr"/>
        <c:lblOffset val="100"/>
      </c:catAx>
      <c:valAx>
        <c:axId val="139496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1000</a:t>
                </a:r>
                <a:r>
                  <a:rPr lang="fr-FR" sz="1600" baseline="0" dirty="0" smtClean="0"/>
                  <a:t> dollars</a:t>
                </a:r>
                <a:endParaRPr lang="fr-FR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394945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2134711286089274"/>
          <c:y val="0.15555555555555556"/>
          <c:w val="0.37680008748906457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6.3143482064741907E-2"/>
          <c:y val="8.3110382035578897E-2"/>
          <c:w val="0.86412281277340453"/>
          <c:h val="0.87513969087197463"/>
        </c:manualLayout>
      </c:layout>
      <c:lineChart>
        <c:grouping val="standard"/>
        <c:ser>
          <c:idx val="1"/>
          <c:order val="1"/>
          <c:tx>
            <c:strRef>
              <c:f>Feuil1!$A$36</c:f>
              <c:strCache>
                <c:ptCount val="1"/>
                <c:pt idx="0">
                  <c:v>Exports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3"/>
              <c:layout>
                <c:manualLayout>
                  <c:x val="2.2222222222222251E-2"/>
                  <c:y val="4.0740740740740772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2.3611111111111142E-2"/>
                  <c:y val="4.4444444444444502E-2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3.0555555555555579E-2"/>
                  <c:y val="2.7777777777777877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Feuil1!$B$34:$H$34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Feuil1!$B$36:$H$36</c:f>
              <c:numCache>
                <c:formatCode>General</c:formatCode>
                <c:ptCount val="7"/>
                <c:pt idx="0">
                  <c:v>2.8</c:v>
                </c:pt>
                <c:pt idx="1">
                  <c:v>2.9</c:v>
                </c:pt>
                <c:pt idx="2">
                  <c:v>1.9000000000000001</c:v>
                </c:pt>
                <c:pt idx="3">
                  <c:v>2.7</c:v>
                </c:pt>
                <c:pt idx="4">
                  <c:v>8.7000000000000011</c:v>
                </c:pt>
                <c:pt idx="5">
                  <c:v>15</c:v>
                </c:pt>
                <c:pt idx="6">
                  <c:v>23.1</c:v>
                </c:pt>
              </c:numCache>
            </c:numRef>
          </c:val>
        </c:ser>
        <c:ser>
          <c:idx val="2"/>
          <c:order val="2"/>
          <c:tx>
            <c:strRef>
              <c:f>Feuil1!$A$37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5"/>
              <c:layout>
                <c:manualLayout>
                  <c:x val="1.3888888888888918E-3"/>
                  <c:y val="5.9259259259259185E-2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3.0555555555555579E-2"/>
                  <c:y val="3.333333333333334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Feuil1!$B$34:$H$34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Feuil1!$B$37:$H$37</c:f>
              <c:numCache>
                <c:formatCode>General</c:formatCode>
                <c:ptCount val="7"/>
                <c:pt idx="0">
                  <c:v>14.7</c:v>
                </c:pt>
                <c:pt idx="1">
                  <c:v>30.2</c:v>
                </c:pt>
                <c:pt idx="2">
                  <c:v>9.2000000000000011</c:v>
                </c:pt>
                <c:pt idx="3">
                  <c:v>3.5</c:v>
                </c:pt>
                <c:pt idx="4">
                  <c:v>11.7</c:v>
                </c:pt>
                <c:pt idx="5">
                  <c:v>5.3</c:v>
                </c:pt>
                <c:pt idx="6">
                  <c:v>12.3</c:v>
                </c:pt>
              </c:numCache>
            </c:numRef>
          </c:val>
        </c:ser>
        <c:ser>
          <c:idx val="3"/>
          <c:order val="3"/>
          <c:tx>
            <c:strRef>
              <c:f>Feuil1!$A$38</c:f>
              <c:strCache>
                <c:ptCount val="1"/>
                <c:pt idx="0">
                  <c:v>Balance     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1"/>
              <c:layout>
                <c:manualLayout>
                  <c:x val="2.9166666666666667E-2"/>
                  <c:y val="2.9629629629629659E-2"/>
                </c:manualLayout>
              </c:layout>
              <c:dLblPos val="t"/>
              <c:showVal val="1"/>
            </c:dLbl>
            <c:dLbl>
              <c:idx val="3"/>
              <c:layout>
                <c:manualLayout>
                  <c:x val="2.5000000000000001E-2"/>
                  <c:y val="4.2592592592592592E-2"/>
                </c:manualLayout>
              </c:layout>
              <c:dLblPos val="t"/>
              <c:showVal val="1"/>
            </c:dLbl>
            <c:dLbl>
              <c:idx val="4"/>
              <c:layout>
                <c:manualLayout>
                  <c:x val="1.6666666666666687E-2"/>
                  <c:y val="4.4444444444444502E-2"/>
                </c:manualLayout>
              </c:layout>
              <c:dLblPos val="t"/>
              <c:showVal val="1"/>
            </c:dLbl>
            <c:dLbl>
              <c:idx val="5"/>
              <c:layout>
                <c:manualLayout>
                  <c:x val="1.3888888888888918E-3"/>
                  <c:y val="5.5555555555555558E-3"/>
                </c:manualLayout>
              </c:layout>
              <c:dLblPos val="t"/>
              <c:showVal val="1"/>
            </c:dLbl>
            <c:dLbl>
              <c:idx val="6"/>
              <c:layout>
                <c:manualLayout>
                  <c:x val="0"/>
                  <c:y val="4.8148148148148148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Feuil1!$B$34:$H$34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Feuil1!$B$38:$H$38</c:f>
              <c:numCache>
                <c:formatCode>General</c:formatCode>
                <c:ptCount val="7"/>
                <c:pt idx="0">
                  <c:v>-11.9</c:v>
                </c:pt>
                <c:pt idx="1">
                  <c:v>-27.3</c:v>
                </c:pt>
                <c:pt idx="2">
                  <c:v>-7.3</c:v>
                </c:pt>
                <c:pt idx="3">
                  <c:v>-0.9</c:v>
                </c:pt>
                <c:pt idx="4">
                  <c:v>3</c:v>
                </c:pt>
                <c:pt idx="5">
                  <c:v>9.7000000000000011</c:v>
                </c:pt>
                <c:pt idx="6">
                  <c:v>10.8</c:v>
                </c:pt>
              </c:numCache>
            </c:numRef>
          </c:val>
        </c:ser>
        <c:marker val="1"/>
        <c:axId val="139641216"/>
        <c:axId val="139642752"/>
      </c:lineChart>
      <c:lineChart>
        <c:grouping val="standard"/>
        <c:ser>
          <c:idx val="0"/>
          <c:order val="0"/>
          <c:tx>
            <c:strRef>
              <c:f>Feuil1!$A$35</c:f>
              <c:strCache>
                <c:ptCount val="1"/>
                <c:pt idx="0">
                  <c:v>Production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1"/>
              <c:layout>
                <c:manualLayout>
                  <c:x val="-6.9444444444444519E-3"/>
                  <c:y val="-6.1111111111111123E-2"/>
                </c:manualLayout>
              </c:layout>
              <c:dLblPos val="b"/>
              <c:showVal val="1"/>
            </c:dLbl>
            <c:dLbl>
              <c:idx val="2"/>
              <c:layout>
                <c:manualLayout>
                  <c:x val="2.6388888888888837E-2"/>
                  <c:y val="-1.8518518518518543E-3"/>
                </c:manualLayout>
              </c:layout>
              <c:dLblPos val="b"/>
              <c:showVal val="1"/>
            </c:dLbl>
            <c:dLbl>
              <c:idx val="6"/>
              <c:layout>
                <c:manualLayout>
                  <c:x val="3.3333333333333229E-2"/>
                  <c:y val="-2.7777777777777842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Feuil1!$B$34:$H$34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Feuil1!$B$35:$H$35</c:f>
              <c:numCache>
                <c:formatCode>General</c:formatCode>
                <c:ptCount val="7"/>
                <c:pt idx="0">
                  <c:v>2396</c:v>
                </c:pt>
                <c:pt idx="1">
                  <c:v>2597</c:v>
                </c:pt>
                <c:pt idx="2">
                  <c:v>2969</c:v>
                </c:pt>
                <c:pt idx="3">
                  <c:v>2983</c:v>
                </c:pt>
                <c:pt idx="4">
                  <c:v>3015</c:v>
                </c:pt>
                <c:pt idx="5">
                  <c:v>2835</c:v>
                </c:pt>
                <c:pt idx="6">
                  <c:v>3668</c:v>
                </c:pt>
              </c:numCache>
            </c:numRef>
          </c:val>
        </c:ser>
        <c:marker val="1"/>
        <c:axId val="139670656"/>
        <c:axId val="139644288"/>
      </c:lineChart>
      <c:catAx>
        <c:axId val="1396412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9642752"/>
        <c:crosses val="autoZero"/>
        <c:auto val="1"/>
        <c:lblAlgn val="ctr"/>
        <c:lblOffset val="100"/>
      </c:catAx>
      <c:valAx>
        <c:axId val="1396427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39641216"/>
        <c:crosses val="autoZero"/>
        <c:crossBetween val="between"/>
      </c:valAx>
      <c:valAx>
        <c:axId val="139644288"/>
        <c:scaling>
          <c:orientation val="minMax"/>
          <c:min val="2300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fr-FR"/>
          </a:p>
        </c:txPr>
        <c:crossAx val="139670656"/>
        <c:crosses val="max"/>
        <c:crossBetween val="between"/>
      </c:valAx>
      <c:catAx>
        <c:axId val="139670656"/>
        <c:scaling>
          <c:orientation val="minMax"/>
        </c:scaling>
        <c:delete val="1"/>
        <c:axPos val="b"/>
        <c:numFmt formatCode="General" sourceLinked="1"/>
        <c:tickLblPos val="nextTo"/>
        <c:crossAx val="139644288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27206660104986957"/>
          <c:y val="0.87407407407407556"/>
          <c:w val="0.58086679790026108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of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1000 tonnes and</a:t>
            </a:r>
          </a:p>
          <a:p>
            <a: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tonnes </a:t>
            </a:r>
            <a:r>
              <a:rPr lang="fr-FR" sz="2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2008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8.576148293963276E-2"/>
          <c:y val="8.3110382035578897E-2"/>
          <c:w val="0.85135903324584516"/>
          <c:h val="0.86402857976086322"/>
        </c:manualLayout>
      </c:layout>
      <c:lineChart>
        <c:grouping val="standard"/>
        <c:ser>
          <c:idx val="1"/>
          <c:order val="1"/>
          <c:tx>
            <c:strRef>
              <c:f>Feuil1!$A$62</c:f>
              <c:strCache>
                <c:ptCount val="1"/>
                <c:pt idx="0">
                  <c:v>Exports </c:v>
                </c:pt>
              </c:strCache>
            </c:strRef>
          </c:tx>
          <c:cat>
            <c:numRef>
              <c:f>Feuil1!$B$60:$J$60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Feuil1!$B$62:$J$62</c:f>
              <c:numCache>
                <c:formatCode>General</c:formatCode>
                <c:ptCount val="9"/>
                <c:pt idx="0">
                  <c:v>852</c:v>
                </c:pt>
                <c:pt idx="1">
                  <c:v>273</c:v>
                </c:pt>
                <c:pt idx="2">
                  <c:v>222</c:v>
                </c:pt>
                <c:pt idx="3">
                  <c:v>42</c:v>
                </c:pt>
                <c:pt idx="4">
                  <c:v>96</c:v>
                </c:pt>
                <c:pt idx="5">
                  <c:v>119</c:v>
                </c:pt>
                <c:pt idx="6">
                  <c:v>42</c:v>
                </c:pt>
                <c:pt idx="7">
                  <c:v>3</c:v>
                </c:pt>
                <c:pt idx="8">
                  <c:v>95</c:v>
                </c:pt>
              </c:numCache>
            </c:numRef>
          </c:val>
        </c:ser>
        <c:ser>
          <c:idx val="2"/>
          <c:order val="2"/>
          <c:tx>
            <c:strRef>
              <c:f>Feuil1!$A$63</c:f>
              <c:strCache>
                <c:ptCount val="1"/>
                <c:pt idx="0">
                  <c:v>Imports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7"/>
              <c:layout>
                <c:manualLayout>
                  <c:x val="2.7777777777777842E-2"/>
                  <c:y val="3.888888888888889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Feuil1!$B$60:$J$60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Feuil1!$B$63:$J$63</c:f>
              <c:numCache>
                <c:formatCode>General</c:formatCode>
                <c:ptCount val="9"/>
                <c:pt idx="0">
                  <c:v>5649</c:v>
                </c:pt>
                <c:pt idx="1">
                  <c:v>6193</c:v>
                </c:pt>
                <c:pt idx="2">
                  <c:v>8053</c:v>
                </c:pt>
                <c:pt idx="3">
                  <c:v>7250</c:v>
                </c:pt>
                <c:pt idx="4">
                  <c:v>7010</c:v>
                </c:pt>
                <c:pt idx="5">
                  <c:v>8495</c:v>
                </c:pt>
                <c:pt idx="6">
                  <c:v>11672</c:v>
                </c:pt>
                <c:pt idx="7">
                  <c:v>6540</c:v>
                </c:pt>
                <c:pt idx="8">
                  <c:v>11927</c:v>
                </c:pt>
              </c:numCache>
            </c:numRef>
          </c:val>
        </c:ser>
        <c:ser>
          <c:idx val="3"/>
          <c:order val="3"/>
          <c:tx>
            <c:strRef>
              <c:f>Feuil1!$A$64</c:f>
              <c:strCache>
                <c:ptCount val="1"/>
                <c:pt idx="0">
                  <c:v>Balance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7"/>
              <c:layout>
                <c:manualLayout>
                  <c:x val="3.888888888888889E-2"/>
                  <c:y val="-4.0740740740740772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Feuil1!$B$60:$J$60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Feuil1!$B$64:$J$64</c:f>
              <c:numCache>
                <c:formatCode>General</c:formatCode>
                <c:ptCount val="9"/>
                <c:pt idx="0">
                  <c:v>-4797</c:v>
                </c:pt>
                <c:pt idx="1">
                  <c:v>-5920</c:v>
                </c:pt>
                <c:pt idx="2">
                  <c:v>-7831</c:v>
                </c:pt>
                <c:pt idx="3">
                  <c:v>-7208</c:v>
                </c:pt>
                <c:pt idx="4">
                  <c:v>-6914</c:v>
                </c:pt>
                <c:pt idx="5">
                  <c:v>-8376</c:v>
                </c:pt>
                <c:pt idx="6">
                  <c:v>-11630</c:v>
                </c:pt>
                <c:pt idx="7">
                  <c:v>-6537</c:v>
                </c:pt>
                <c:pt idx="8">
                  <c:v>-11832</c:v>
                </c:pt>
              </c:numCache>
            </c:numRef>
          </c:val>
        </c:ser>
        <c:marker val="1"/>
        <c:axId val="139912704"/>
        <c:axId val="139914240"/>
      </c:lineChart>
      <c:lineChart>
        <c:grouping val="standard"/>
        <c:ser>
          <c:idx val="0"/>
          <c:order val="0"/>
          <c:tx>
            <c:strRef>
              <c:f>Feuil1!$A$61</c:f>
              <c:strCache>
                <c:ptCount val="1"/>
                <c:pt idx="0">
                  <c:v>Production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1"/>
              <c:layout>
                <c:manualLayout>
                  <c:x val="8.3332239720034749E-3"/>
                  <c:y val="0"/>
                </c:manualLayout>
              </c:layout>
              <c:dLblPos val="b"/>
              <c:showVal val="1"/>
            </c:dLbl>
            <c:dLbl>
              <c:idx val="3"/>
              <c:layout>
                <c:manualLayout>
                  <c:x val="2.6388888888888837E-2"/>
                  <c:y val="-3.888888888888889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Feuil1!$B$60:$J$60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Feuil1!$B$61:$J$61</c:f>
              <c:numCache>
                <c:formatCode>General</c:formatCode>
                <c:ptCount val="9"/>
                <c:pt idx="0">
                  <c:v>492</c:v>
                </c:pt>
                <c:pt idx="1">
                  <c:v>546</c:v>
                </c:pt>
                <c:pt idx="2">
                  <c:v>544</c:v>
                </c:pt>
                <c:pt idx="3">
                  <c:v>567</c:v>
                </c:pt>
                <c:pt idx="4">
                  <c:v>604</c:v>
                </c:pt>
                <c:pt idx="5">
                  <c:v>632</c:v>
                </c:pt>
                <c:pt idx="6">
                  <c:v>656</c:v>
                </c:pt>
                <c:pt idx="7">
                  <c:v>684</c:v>
                </c:pt>
              </c:numCache>
            </c:numRef>
          </c:val>
        </c:ser>
        <c:marker val="1"/>
        <c:axId val="140401280"/>
        <c:axId val="140399744"/>
      </c:lineChart>
      <c:catAx>
        <c:axId val="1399127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39914240"/>
        <c:crosses val="autoZero"/>
        <c:auto val="1"/>
        <c:lblAlgn val="ctr"/>
        <c:lblOffset val="100"/>
      </c:catAx>
      <c:valAx>
        <c:axId val="1399142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fr-FR" sz="1600" dirty="0" smtClean="0"/>
                  <a:t>Tonnes</a:t>
                </a:r>
                <a:r>
                  <a:rPr lang="fr-FR" sz="1600" baseline="0" dirty="0" smtClean="0"/>
                  <a:t> of </a:t>
                </a:r>
                <a:r>
                  <a:rPr lang="fr-FR" sz="1600" baseline="0" dirty="0" err="1" smtClean="0"/>
                  <a:t>dairy</a:t>
                </a:r>
                <a:r>
                  <a:rPr lang="fr-FR" sz="1600" baseline="0" dirty="0" smtClean="0"/>
                  <a:t> </a:t>
                </a:r>
                <a:r>
                  <a:rPr lang="fr-FR" sz="1600" baseline="0" dirty="0" err="1" smtClean="0"/>
                  <a:t>products</a:t>
                </a:r>
                <a:endParaRPr lang="fr-FR" sz="16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39912704"/>
        <c:crosses val="autoZero"/>
        <c:crossBetween val="between"/>
      </c:valAx>
      <c:valAx>
        <c:axId val="140399744"/>
        <c:scaling>
          <c:orientation val="minMax"/>
          <c:max val="700"/>
          <c:min val="450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fr-FR"/>
          </a:p>
        </c:txPr>
        <c:crossAx val="140401280"/>
        <c:crosses val="max"/>
        <c:crossBetween val="between"/>
      </c:valAx>
      <c:catAx>
        <c:axId val="140401280"/>
        <c:scaling>
          <c:orientation val="minMax"/>
        </c:scaling>
        <c:delete val="1"/>
        <c:axPos val="b"/>
        <c:numFmt formatCode="General" sourceLinked="1"/>
        <c:tickLblPos val="nextTo"/>
        <c:crossAx val="140399744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9.4073490813648325E-2"/>
          <c:y val="0.1648148148148148"/>
          <c:w val="0.55074179790026245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title>
      <c:tx>
        <c:rich>
          <a:bodyPr/>
          <a:lstStyle/>
          <a:p>
            <a:pPr>
              <a:defRPr sz="2400" u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FR" sz="2400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</a:t>
            </a:r>
          </a:p>
          <a:p>
            <a:pPr>
              <a:defRPr sz="2400" u="none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dollars </a:t>
            </a:r>
            <a:r>
              <a:rPr lang="fr-FR" sz="2400" u="none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u="non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2008</a:t>
            </a:r>
            <a:endParaRPr lang="fr-FR" sz="2400" u="none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  <c:overlay val="1"/>
      <c:spPr>
        <a:solidFill>
          <a:srgbClr val="FF0000"/>
        </a:solidFill>
        <a:ln>
          <a:solidFill>
            <a:schemeClr val="tx1"/>
          </a:solidFill>
        </a:ln>
      </c:spPr>
    </c:title>
    <c:plotArea>
      <c:layout>
        <c:manualLayout>
          <c:layoutTarget val="inner"/>
          <c:xMode val="edge"/>
          <c:yMode val="edge"/>
          <c:x val="8.8539260717410515E-2"/>
          <c:y val="8.3110382035578897E-2"/>
          <c:w val="0.89618296150481158"/>
          <c:h val="0.87513969087197463"/>
        </c:manualLayout>
      </c:layout>
      <c:lineChart>
        <c:grouping val="standard"/>
        <c:ser>
          <c:idx val="0"/>
          <c:order val="0"/>
          <c:tx>
            <c:strRef>
              <c:f>Feuil1!$A$68</c:f>
              <c:strCache>
                <c:ptCount val="1"/>
                <c:pt idx="0">
                  <c:v>Exports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Feuil1!$B$67:$J$67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Feuil1!$B$68:$J$68</c:f>
              <c:numCache>
                <c:formatCode>General</c:formatCode>
                <c:ptCount val="9"/>
                <c:pt idx="0">
                  <c:v>1183</c:v>
                </c:pt>
                <c:pt idx="1">
                  <c:v>236</c:v>
                </c:pt>
                <c:pt idx="2">
                  <c:v>238</c:v>
                </c:pt>
                <c:pt idx="3">
                  <c:v>46</c:v>
                </c:pt>
                <c:pt idx="4">
                  <c:v>294</c:v>
                </c:pt>
                <c:pt idx="5">
                  <c:v>137</c:v>
                </c:pt>
                <c:pt idx="6">
                  <c:v>35</c:v>
                </c:pt>
                <c:pt idx="7">
                  <c:v>3</c:v>
                </c:pt>
                <c:pt idx="8">
                  <c:v>329</c:v>
                </c:pt>
              </c:numCache>
            </c:numRef>
          </c:val>
        </c:ser>
        <c:ser>
          <c:idx val="1"/>
          <c:order val="1"/>
          <c:tx>
            <c:strRef>
              <c:f>Feuil1!$A$69</c:f>
              <c:strCache>
                <c:ptCount val="1"/>
                <c:pt idx="0">
                  <c:v>Imports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7"/>
              <c:layout>
                <c:manualLayout>
                  <c:x val="3.6111111111111011E-2"/>
                  <c:y val="3.5185185185185201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Feuil1!$B$67:$J$67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Feuil1!$B$69:$J$69</c:f>
              <c:numCache>
                <c:formatCode>General</c:formatCode>
                <c:ptCount val="9"/>
                <c:pt idx="0">
                  <c:v>9402</c:v>
                </c:pt>
                <c:pt idx="1">
                  <c:v>11135</c:v>
                </c:pt>
                <c:pt idx="2">
                  <c:v>11786</c:v>
                </c:pt>
                <c:pt idx="3">
                  <c:v>13066</c:v>
                </c:pt>
                <c:pt idx="4">
                  <c:v>14461</c:v>
                </c:pt>
                <c:pt idx="5">
                  <c:v>17165</c:v>
                </c:pt>
                <c:pt idx="6">
                  <c:v>25067</c:v>
                </c:pt>
                <c:pt idx="7">
                  <c:v>15713</c:v>
                </c:pt>
                <c:pt idx="8">
                  <c:v>32374</c:v>
                </c:pt>
              </c:numCache>
            </c:numRef>
          </c:val>
        </c:ser>
        <c:ser>
          <c:idx val="2"/>
          <c:order val="2"/>
          <c:tx>
            <c:strRef>
              <c:f>Feuil1!$A$70</c:f>
              <c:strCache>
                <c:ptCount val="1"/>
                <c:pt idx="0">
                  <c:v>Balance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Feuil1!$B$67:$J$67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Feuil1!$B$70:$J$70</c:f>
              <c:numCache>
                <c:formatCode>General</c:formatCode>
                <c:ptCount val="9"/>
                <c:pt idx="0">
                  <c:v>-8219</c:v>
                </c:pt>
                <c:pt idx="1">
                  <c:v>-10899</c:v>
                </c:pt>
                <c:pt idx="2">
                  <c:v>-11548</c:v>
                </c:pt>
                <c:pt idx="3">
                  <c:v>-13020</c:v>
                </c:pt>
                <c:pt idx="4">
                  <c:v>-14167</c:v>
                </c:pt>
                <c:pt idx="5">
                  <c:v>-17028</c:v>
                </c:pt>
                <c:pt idx="6">
                  <c:v>-25032</c:v>
                </c:pt>
                <c:pt idx="7">
                  <c:v>-15710</c:v>
                </c:pt>
                <c:pt idx="8">
                  <c:v>-32045</c:v>
                </c:pt>
              </c:numCache>
            </c:numRef>
          </c:val>
        </c:ser>
        <c:marker val="1"/>
        <c:axId val="141354496"/>
        <c:axId val="141356032"/>
      </c:lineChart>
      <c:catAx>
        <c:axId val="141354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41356032"/>
        <c:crosses val="autoZero"/>
        <c:auto val="1"/>
        <c:lblAlgn val="ctr"/>
        <c:lblOffset val="100"/>
      </c:catAx>
      <c:valAx>
        <c:axId val="14135603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413544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0418602362204789"/>
          <c:y val="0.14629629629629662"/>
          <c:w val="0.38885006561679836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6.8830927384076993E-2"/>
          <c:y val="8.3110382035578897E-2"/>
          <c:w val="0.8682895888013995"/>
          <c:h val="0.87513969087197463"/>
        </c:manualLayout>
      </c:layout>
      <c:lineChart>
        <c:grouping val="standard"/>
        <c:ser>
          <c:idx val="1"/>
          <c:order val="1"/>
          <c:tx>
            <c:strRef>
              <c:f>Feuil1!$A$75</c:f>
              <c:strCache>
                <c:ptCount val="1"/>
                <c:pt idx="0">
                  <c:v>Exports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Feuil1!$B$73:$H$73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Feuil1!$B$75:$H$75</c:f>
              <c:numCache>
                <c:formatCode>General</c:formatCode>
                <c:ptCount val="7"/>
                <c:pt idx="0">
                  <c:v>1.2</c:v>
                </c:pt>
                <c:pt idx="1">
                  <c:v>0.9</c:v>
                </c:pt>
                <c:pt idx="2">
                  <c:v>1.1000000000000001</c:v>
                </c:pt>
                <c:pt idx="3">
                  <c:v>0.2</c:v>
                </c:pt>
                <c:pt idx="4">
                  <c:v>1.3</c:v>
                </c:pt>
                <c:pt idx="5">
                  <c:v>0.8</c:v>
                </c:pt>
                <c:pt idx="6">
                  <c:v>0.1</c:v>
                </c:pt>
              </c:numCache>
            </c:numRef>
          </c:val>
        </c:ser>
        <c:ser>
          <c:idx val="2"/>
          <c:order val="2"/>
          <c:tx>
            <c:strRef>
              <c:f>Feuil1!$A$76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6"/>
              <c:layout>
                <c:manualLayout>
                  <c:x val="5.5555555555555558E-3"/>
                  <c:y val="7.5925925925925924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Feuil1!$B$73:$H$73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Feuil1!$B$76:$H$76</c:f>
              <c:numCache>
                <c:formatCode>General</c:formatCode>
                <c:ptCount val="7"/>
                <c:pt idx="0">
                  <c:v>30.8</c:v>
                </c:pt>
                <c:pt idx="1">
                  <c:v>34.200000000000003</c:v>
                </c:pt>
                <c:pt idx="2">
                  <c:v>48.1</c:v>
                </c:pt>
                <c:pt idx="3">
                  <c:v>49.7</c:v>
                </c:pt>
                <c:pt idx="4">
                  <c:v>49.1</c:v>
                </c:pt>
                <c:pt idx="5">
                  <c:v>59.3</c:v>
                </c:pt>
                <c:pt idx="6">
                  <c:v>82.4</c:v>
                </c:pt>
              </c:numCache>
            </c:numRef>
          </c:val>
        </c:ser>
        <c:ser>
          <c:idx val="3"/>
          <c:order val="3"/>
          <c:tx>
            <c:strRef>
              <c:f>Feuil1!$A$77</c:f>
              <c:strCache>
                <c:ptCount val="1"/>
                <c:pt idx="0">
                  <c:v>Balance     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Feuil1!$B$73:$H$73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Feuil1!$B$77:$H$77</c:f>
              <c:numCache>
                <c:formatCode>General</c:formatCode>
                <c:ptCount val="7"/>
                <c:pt idx="0">
                  <c:v>-29.6</c:v>
                </c:pt>
                <c:pt idx="1">
                  <c:v>-33.300000000000004</c:v>
                </c:pt>
                <c:pt idx="2">
                  <c:v>-47</c:v>
                </c:pt>
                <c:pt idx="3">
                  <c:v>-49.5</c:v>
                </c:pt>
                <c:pt idx="4">
                  <c:v>-47.8</c:v>
                </c:pt>
                <c:pt idx="5">
                  <c:v>-58.5</c:v>
                </c:pt>
                <c:pt idx="6">
                  <c:v>-82.4</c:v>
                </c:pt>
              </c:numCache>
            </c:numRef>
          </c:val>
        </c:ser>
        <c:marker val="1"/>
        <c:axId val="143315328"/>
        <c:axId val="143316864"/>
      </c:lineChart>
      <c:lineChart>
        <c:grouping val="standard"/>
        <c:ser>
          <c:idx val="0"/>
          <c:order val="0"/>
          <c:tx>
            <c:strRef>
              <c:f>Feuil1!$A$74</c:f>
              <c:strCache>
                <c:ptCount val="1"/>
                <c:pt idx="0">
                  <c:v>Production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1"/>
              <c:layout>
                <c:manualLayout>
                  <c:x val="-6.9444444444444519E-3"/>
                  <c:y val="-1.2962962962962963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9.7222222222222224E-3"/>
                  <c:y val="-3.7037037037036418E-3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r"/>
            <c:showVal val="1"/>
          </c:dLbls>
          <c:cat>
            <c:numRef>
              <c:f>Feuil1!$B$73:$H$73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Feuil1!$B$74:$H$74</c:f>
              <c:numCache>
                <c:formatCode>General</c:formatCode>
                <c:ptCount val="7"/>
                <c:pt idx="0">
                  <c:v>492</c:v>
                </c:pt>
                <c:pt idx="1">
                  <c:v>546</c:v>
                </c:pt>
                <c:pt idx="2">
                  <c:v>544</c:v>
                </c:pt>
                <c:pt idx="3">
                  <c:v>567</c:v>
                </c:pt>
                <c:pt idx="4">
                  <c:v>604</c:v>
                </c:pt>
                <c:pt idx="5">
                  <c:v>632</c:v>
                </c:pt>
                <c:pt idx="6">
                  <c:v>656</c:v>
                </c:pt>
              </c:numCache>
            </c:numRef>
          </c:val>
        </c:ser>
        <c:marker val="1"/>
        <c:axId val="143602816"/>
        <c:axId val="143318400"/>
      </c:lineChart>
      <c:catAx>
        <c:axId val="1433153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43316864"/>
        <c:crosses val="autoZero"/>
        <c:auto val="1"/>
        <c:lblAlgn val="ctr"/>
        <c:lblOffset val="100"/>
      </c:catAx>
      <c:valAx>
        <c:axId val="1433168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43315328"/>
        <c:crosses val="autoZero"/>
        <c:crossBetween val="between"/>
      </c:valAx>
      <c:valAx>
        <c:axId val="143318400"/>
        <c:scaling>
          <c:orientation val="minMax"/>
          <c:max val="675"/>
          <c:min val="475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fr-FR"/>
          </a:p>
        </c:txPr>
        <c:crossAx val="143602816"/>
        <c:crosses val="max"/>
        <c:crossBetween val="between"/>
      </c:valAx>
      <c:catAx>
        <c:axId val="143602816"/>
        <c:scaling>
          <c:orientation val="minMax"/>
        </c:scaling>
        <c:delete val="1"/>
        <c:axPos val="b"/>
        <c:numFmt formatCode="General" sourceLinked="1"/>
        <c:tickLblPos val="nextTo"/>
        <c:crossAx val="143318400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14845548993875771"/>
          <c:y val="0.18703703703703736"/>
          <c:w val="0.58086679790026108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7.8685039370078744E-2"/>
          <c:y val="8.3110382035578897E-2"/>
          <c:w val="0.84858125546806662"/>
          <c:h val="0.87513969087197463"/>
        </c:manualLayout>
      </c:layout>
      <c:lineChart>
        <c:grouping val="standard"/>
        <c:ser>
          <c:idx val="1"/>
          <c:order val="1"/>
          <c:tx>
            <c:strRef>
              <c:f>Feuil1!$A$91</c:f>
              <c:strCache>
                <c:ptCount val="1"/>
                <c:pt idx="0">
                  <c:v>Exports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Feuil1!$B$89:$H$89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Feuil1!$B$91:$H$91</c:f>
              <c:numCache>
                <c:formatCode>General</c:formatCode>
                <c:ptCount val="7"/>
                <c:pt idx="0">
                  <c:v>71</c:v>
                </c:pt>
                <c:pt idx="1">
                  <c:v>75</c:v>
                </c:pt>
                <c:pt idx="2">
                  <c:v>67</c:v>
                </c:pt>
                <c:pt idx="3">
                  <c:v>121</c:v>
                </c:pt>
                <c:pt idx="4">
                  <c:v>77</c:v>
                </c:pt>
                <c:pt idx="5">
                  <c:v>83</c:v>
                </c:pt>
                <c:pt idx="6">
                  <c:v>81</c:v>
                </c:pt>
              </c:numCache>
            </c:numRef>
          </c:val>
        </c:ser>
        <c:ser>
          <c:idx val="2"/>
          <c:order val="2"/>
          <c:tx>
            <c:strRef>
              <c:f>Feuil1!$A$92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6"/>
              <c:layout>
                <c:manualLayout>
                  <c:x val="3.1944444444444442E-2"/>
                  <c:y val="3.1481481481481485E-2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Feuil1!$B$89:$H$89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Feuil1!$B$92:$H$92</c:f>
              <c:numCache>
                <c:formatCode>General</c:formatCode>
                <c:ptCount val="7"/>
                <c:pt idx="0">
                  <c:v>1085</c:v>
                </c:pt>
                <c:pt idx="1">
                  <c:v>1130</c:v>
                </c:pt>
                <c:pt idx="2">
                  <c:v>1198</c:v>
                </c:pt>
                <c:pt idx="3">
                  <c:v>1486</c:v>
                </c:pt>
                <c:pt idx="4">
                  <c:v>1587</c:v>
                </c:pt>
                <c:pt idx="5">
                  <c:v>1650</c:v>
                </c:pt>
                <c:pt idx="6">
                  <c:v>1882</c:v>
                </c:pt>
              </c:numCache>
            </c:numRef>
          </c:val>
        </c:ser>
        <c:ser>
          <c:idx val="3"/>
          <c:order val="3"/>
          <c:tx>
            <c:strRef>
              <c:f>Feuil1!$A$93</c:f>
              <c:strCache>
                <c:ptCount val="1"/>
                <c:pt idx="0">
                  <c:v>Balance     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6"/>
              <c:layout>
                <c:manualLayout>
                  <c:x val="3.4722222222222224E-2"/>
                  <c:y val="-3.7037037037037056E-2"/>
                </c:manualLayout>
              </c:layout>
              <c:dLblPos val="b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7030A0"/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Feuil1!$B$89:$H$89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Feuil1!$B$93:$H$93</c:f>
              <c:numCache>
                <c:formatCode>General</c:formatCode>
                <c:ptCount val="7"/>
                <c:pt idx="0">
                  <c:v>-1014</c:v>
                </c:pt>
                <c:pt idx="1">
                  <c:v>-1055</c:v>
                </c:pt>
                <c:pt idx="2">
                  <c:v>-1131</c:v>
                </c:pt>
                <c:pt idx="3">
                  <c:v>-1365</c:v>
                </c:pt>
                <c:pt idx="4">
                  <c:v>-1510</c:v>
                </c:pt>
                <c:pt idx="5">
                  <c:v>-1567</c:v>
                </c:pt>
                <c:pt idx="6">
                  <c:v>-1801</c:v>
                </c:pt>
              </c:numCache>
            </c:numRef>
          </c:val>
        </c:ser>
        <c:marker val="1"/>
        <c:axId val="143755136"/>
        <c:axId val="143756672"/>
      </c:lineChart>
      <c:lineChart>
        <c:grouping val="standard"/>
        <c:ser>
          <c:idx val="0"/>
          <c:order val="0"/>
          <c:tx>
            <c:strRef>
              <c:f>Feuil1!$A$90</c:f>
              <c:strCache>
                <c:ptCount val="1"/>
                <c:pt idx="0">
                  <c:v>Production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3"/>
              <c:layout>
                <c:manualLayout>
                  <c:x val="1.3888888888888918E-3"/>
                  <c:y val="3.333333333333334E-2"/>
                </c:manualLayout>
              </c:layout>
              <c:dLblPos val="r"/>
              <c:showVal val="1"/>
            </c:dLbl>
            <c:dLbl>
              <c:idx val="6"/>
              <c:layout>
                <c:manualLayout>
                  <c:x val="-1.3888888888888918E-3"/>
                  <c:y val="1.8518518518518543E-3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r"/>
            <c:showVal val="1"/>
          </c:dLbls>
          <c:cat>
            <c:numRef>
              <c:f>Feuil1!$B$89:$H$89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Feuil1!$B$90:$H$90</c:f>
              <c:numCache>
                <c:formatCode>General</c:formatCode>
                <c:ptCount val="7"/>
                <c:pt idx="0">
                  <c:v>2207</c:v>
                </c:pt>
                <c:pt idx="1">
                  <c:v>2298</c:v>
                </c:pt>
                <c:pt idx="2">
                  <c:v>2359</c:v>
                </c:pt>
                <c:pt idx="3">
                  <c:v>2436</c:v>
                </c:pt>
                <c:pt idx="4">
                  <c:v>2545</c:v>
                </c:pt>
                <c:pt idx="5">
                  <c:v>2650</c:v>
                </c:pt>
                <c:pt idx="6">
                  <c:v>2762</c:v>
                </c:pt>
              </c:numCache>
            </c:numRef>
          </c:val>
        </c:ser>
        <c:marker val="1"/>
        <c:axId val="143895168"/>
        <c:axId val="143893632"/>
      </c:lineChart>
      <c:catAx>
        <c:axId val="1437551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43756672"/>
        <c:crosses val="autoZero"/>
        <c:auto val="1"/>
        <c:lblAlgn val="ctr"/>
        <c:lblOffset val="100"/>
      </c:catAx>
      <c:valAx>
        <c:axId val="1437566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43755136"/>
        <c:crosses val="autoZero"/>
        <c:crossBetween val="between"/>
      </c:valAx>
      <c:valAx>
        <c:axId val="143893632"/>
        <c:scaling>
          <c:orientation val="minMax"/>
          <c:max val="2800"/>
          <c:min val="2100"/>
        </c:scaling>
        <c:axPos val="r"/>
        <c:numFmt formatCode="General" sourceLinked="1"/>
        <c:tickLblPos val="nextTo"/>
        <c:txPr>
          <a:bodyPr/>
          <a:lstStyle/>
          <a:p>
            <a:pPr>
              <a:defRPr sz="1400" b="1">
                <a:solidFill>
                  <a:schemeClr val="tx2"/>
                </a:solidFill>
              </a:defRPr>
            </a:pPr>
            <a:endParaRPr lang="fr-FR"/>
          </a:p>
        </c:txPr>
        <c:crossAx val="143895168"/>
        <c:crosses val="max"/>
        <c:crossBetween val="between"/>
      </c:valAx>
      <c:catAx>
        <c:axId val="143895168"/>
        <c:scaling>
          <c:orientation val="minMax"/>
        </c:scaling>
        <c:delete val="1"/>
        <c:axPos val="b"/>
        <c:numFmt formatCode="General" sourceLinked="1"/>
        <c:tickLblPos val="nextTo"/>
        <c:crossAx val="143893632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21095548993875771"/>
          <c:y val="0.12592592592592589"/>
          <c:w val="0.58086679790026108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7.2733705161854761E-2"/>
          <c:y val="8.3110382035578897E-2"/>
          <c:w val="0.92726629483814527"/>
          <c:h val="0.86402857976086322"/>
        </c:manualLayout>
      </c:layout>
      <c:lineChart>
        <c:grouping val="standard"/>
        <c:ser>
          <c:idx val="0"/>
          <c:order val="0"/>
          <c:tx>
            <c:strRef>
              <c:f>Feuil1!$A$99</c:f>
              <c:strCache>
                <c:ptCount val="1"/>
                <c:pt idx="0">
                  <c:v>Exports 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chemeClr val="tx2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Feuil1!$B$98:$H$98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Feuil1!$B$99:$H$99</c:f>
              <c:numCache>
                <c:formatCode>General</c:formatCode>
                <c:ptCount val="7"/>
                <c:pt idx="0">
                  <c:v>13.9</c:v>
                </c:pt>
                <c:pt idx="1">
                  <c:v>23.2</c:v>
                </c:pt>
                <c:pt idx="2">
                  <c:v>21.4</c:v>
                </c:pt>
                <c:pt idx="3">
                  <c:v>40.200000000000003</c:v>
                </c:pt>
                <c:pt idx="4">
                  <c:v>29.2</c:v>
                </c:pt>
                <c:pt idx="5">
                  <c:v>27.2</c:v>
                </c:pt>
                <c:pt idx="6">
                  <c:v>33.200000000000003</c:v>
                </c:pt>
              </c:numCache>
            </c:numRef>
          </c:val>
        </c:ser>
        <c:ser>
          <c:idx val="1"/>
          <c:order val="1"/>
          <c:tx>
            <c:strRef>
              <c:f>Feuil1!$A$100</c:f>
              <c:strCache>
                <c:ptCount val="1"/>
                <c:pt idx="0">
                  <c:v>Imports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dLbl>
              <c:idx val="4"/>
              <c:layout>
                <c:manualLayout>
                  <c:x val="0"/>
                  <c:y val="7.4074074074074094E-3"/>
                </c:manualLayout>
              </c:layout>
              <c:dLblPos val="t"/>
              <c:showVal val="1"/>
            </c:dLbl>
            <c:txPr>
              <a:bodyPr/>
              <a:lstStyle/>
              <a:p>
                <a:pPr>
                  <a:defRPr sz="1400" b="1">
                    <a:solidFill>
                      <a:srgbClr val="C00000"/>
                    </a:solidFill>
                  </a:defRPr>
                </a:pPr>
                <a:endParaRPr lang="fr-FR"/>
              </a:p>
            </c:txPr>
            <c:dLblPos val="t"/>
            <c:showVal val="1"/>
          </c:dLbls>
          <c:cat>
            <c:numRef>
              <c:f>Feuil1!$B$98:$H$98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Feuil1!$B$100:$H$100</c:f>
              <c:numCache>
                <c:formatCode>General</c:formatCode>
                <c:ptCount val="7"/>
                <c:pt idx="0">
                  <c:v>323.39999999999969</c:v>
                </c:pt>
                <c:pt idx="1">
                  <c:v>365.4</c:v>
                </c:pt>
                <c:pt idx="2">
                  <c:v>366.6</c:v>
                </c:pt>
                <c:pt idx="3">
                  <c:v>498.5</c:v>
                </c:pt>
                <c:pt idx="4">
                  <c:v>604.79999999999995</c:v>
                </c:pt>
                <c:pt idx="5">
                  <c:v>696.5</c:v>
                </c:pt>
                <c:pt idx="6">
                  <c:v>740.8</c:v>
                </c:pt>
              </c:numCache>
            </c:numRef>
          </c:val>
        </c:ser>
        <c:ser>
          <c:idx val="2"/>
          <c:order val="2"/>
          <c:tx>
            <c:strRef>
              <c:f>Feuil1!$A$101</c:f>
              <c:strCache>
                <c:ptCount val="1"/>
                <c:pt idx="0">
                  <c:v>Balance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dLbls>
            <c:txPr>
              <a:bodyPr/>
              <a:lstStyle/>
              <a:p>
                <a:pPr>
                  <a:defRPr sz="14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fr-FR"/>
              </a:p>
            </c:txPr>
            <c:dLblPos val="b"/>
            <c:showVal val="1"/>
          </c:dLbls>
          <c:cat>
            <c:numRef>
              <c:f>Feuil1!$B$98:$H$98</c:f>
              <c:numCache>
                <c:formatCode>General</c:formatCode>
                <c:ptCount val="7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</c:numCache>
            </c:numRef>
          </c:cat>
          <c:val>
            <c:numRef>
              <c:f>Feuil1!$B$101:$H$101</c:f>
              <c:numCache>
                <c:formatCode>General</c:formatCode>
                <c:ptCount val="7"/>
                <c:pt idx="0">
                  <c:v>-309.5</c:v>
                </c:pt>
                <c:pt idx="1">
                  <c:v>-342.2</c:v>
                </c:pt>
                <c:pt idx="2">
                  <c:v>-345.2</c:v>
                </c:pt>
                <c:pt idx="3">
                  <c:v>-458.3</c:v>
                </c:pt>
                <c:pt idx="4">
                  <c:v>-575.6</c:v>
                </c:pt>
                <c:pt idx="5">
                  <c:v>-669.3</c:v>
                </c:pt>
                <c:pt idx="6">
                  <c:v>-707.6</c:v>
                </c:pt>
              </c:numCache>
            </c:numRef>
          </c:val>
        </c:ser>
        <c:marker val="1"/>
        <c:axId val="144692352"/>
        <c:axId val="144693888"/>
      </c:lineChart>
      <c:catAx>
        <c:axId val="1446923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144693888"/>
        <c:crosses val="autoZero"/>
        <c:auto val="1"/>
        <c:lblAlgn val="ctr"/>
        <c:lblOffset val="100"/>
      </c:catAx>
      <c:valAx>
        <c:axId val="14469388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fr-FR"/>
          </a:p>
        </c:txPr>
        <c:crossAx val="1446923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9747626859142645"/>
          <c:y val="0.17777777777777778"/>
          <c:w val="0.38282513123359624"/>
          <c:h val="4.6916010498687703E-2"/>
        </c:manualLayout>
      </c:layout>
      <c:spPr>
        <a:ln>
          <a:solidFill>
            <a:schemeClr val="tx1"/>
          </a:solidFill>
        </a:ln>
      </c:spPr>
      <c:txPr>
        <a:bodyPr/>
        <a:lstStyle/>
        <a:p>
          <a:pPr>
            <a:defRPr sz="1600" b="1"/>
          </a:pPr>
          <a:endParaRPr lang="fr-FR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0.08593</cdr:x>
      <cdr:y>0.95961</cdr:y>
    </cdr:from>
    <cdr:to>
      <cdr:x>0.34195</cdr:x>
      <cdr:y>1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85786" y="6581001"/>
          <a:ext cx="2340962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fr-FR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r>
            <a:rPr lang="fr-FR" sz="1200" b="1" dirty="0" smtClean="0"/>
            <a:t>Source:  FAOSTAT and COMTRADE</a:t>
          </a:r>
          <a:endParaRPr lang="fr-FR" sz="12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759"/>
          </a:xfrm>
          <a:prstGeom prst="rect">
            <a:avLst/>
          </a:prstGeom>
        </p:spPr>
        <p:txBody>
          <a:bodyPr vert="horz" lIns="94467" tIns="47233" rIns="94467" bIns="4723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482759"/>
          </a:xfrm>
          <a:prstGeom prst="rect">
            <a:avLst/>
          </a:prstGeom>
        </p:spPr>
        <p:txBody>
          <a:bodyPr vert="horz" lIns="94467" tIns="47233" rIns="94467" bIns="47233" rtlCol="0"/>
          <a:lstStyle>
            <a:lvl1pPr algn="r">
              <a:defRPr sz="1200"/>
            </a:lvl1pPr>
          </a:lstStyle>
          <a:p>
            <a:fld id="{99C8597B-DED8-46E8-A7E0-1BD2DE70733F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467" tIns="47233" rIns="94467" bIns="4723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7705" y="4586208"/>
            <a:ext cx="5501640" cy="4344829"/>
          </a:xfrm>
          <a:prstGeom prst="rect">
            <a:avLst/>
          </a:prstGeom>
        </p:spPr>
        <p:txBody>
          <a:bodyPr vert="horz" lIns="94467" tIns="47233" rIns="94467" bIns="47233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70740"/>
            <a:ext cx="2980055" cy="482759"/>
          </a:xfrm>
          <a:prstGeom prst="rect">
            <a:avLst/>
          </a:prstGeom>
        </p:spPr>
        <p:txBody>
          <a:bodyPr vert="horz" lIns="94467" tIns="47233" rIns="94467" bIns="4723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95404" y="9170740"/>
            <a:ext cx="2980055" cy="482759"/>
          </a:xfrm>
          <a:prstGeom prst="rect">
            <a:avLst/>
          </a:prstGeom>
        </p:spPr>
        <p:txBody>
          <a:bodyPr vert="horz" lIns="94467" tIns="47233" rIns="94467" bIns="47233" rtlCol="0" anchor="b"/>
          <a:lstStyle>
            <a:lvl1pPr algn="r">
              <a:defRPr sz="1200"/>
            </a:lvl1pPr>
          </a:lstStyle>
          <a:p>
            <a:fld id="{5FA789C6-63D2-45DD-B3F9-6080CFFE93F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789C6-63D2-45DD-B3F9-6080CFFE93F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11758-0D3B-47C5-9D35-6FC239B93DE3}" type="datetimeFigureOut">
              <a:rPr lang="fr-FR" smtClean="0"/>
              <a:pPr/>
              <a:t>20/07/2009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871B-DA61-4B96-8D8C-6AFCBD8A566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solidarite.asso.fr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Document_Microsoft_Office_Word2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Document_Microsoft_Office_Word3.doc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package" Target="../embeddings/Document_Microsoft_Office_Word4.doc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ocument_Microsoft_Office_Word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2214546" y="2214554"/>
            <a:ext cx="4644412" cy="95410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 and Niger: 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laughing</a:t>
            </a:r>
            <a:endParaRPr lang="fr-FR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cow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the </a:t>
            </a:r>
            <a:r>
              <a:rPr lang="fr-FR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crying</a:t>
            </a: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one</a:t>
            </a:r>
            <a:endParaRPr lang="fr-FR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28794" y="3357562"/>
            <a:ext cx="510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Jacques Berthelot (jacques.berthelot4@wanadoo.fr)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857620" y="378619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July 20, </a:t>
            </a:r>
            <a:r>
              <a:rPr lang="fr-FR" dirty="0" smtClean="0"/>
              <a:t>2009</a:t>
            </a:r>
            <a:endParaRPr lang="fr-FR" dirty="0"/>
          </a:p>
        </p:txBody>
      </p:sp>
      <p:pic>
        <p:nvPicPr>
          <p:cNvPr id="8193" name="Imag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28604"/>
            <a:ext cx="160337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214282" y="6068817"/>
            <a:ext cx="8760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Solidarité, 14 rue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Lafon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, 31000 Toulouse; +33 5 61 13 66 95;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http://solidarite.asso.fr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; Centre</a:t>
            </a:r>
          </a:p>
          <a:p>
            <a:pPr algn="ctr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 Documentation Tiers Monde, 20 rue Rochechouart, 75009 Paris; +33 1 48 78 33 26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Connecteur droit avec flèche 2"/>
          <p:cNvCxnSpPr/>
          <p:nvPr/>
        </p:nvCxnSpPr>
        <p:spPr>
          <a:xfrm>
            <a:off x="6786578" y="1357298"/>
            <a:ext cx="178595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7072330" y="1285860"/>
            <a:ext cx="875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2"/>
                </a:solidFill>
              </a:rPr>
              <a:t>in 1000 t</a:t>
            </a:r>
            <a:endParaRPr lang="fr-FR" sz="1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986952" y="6572272"/>
            <a:ext cx="14781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Source: COMTRADE </a:t>
            </a:r>
            <a:endParaRPr lang="fr-FR" sz="1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28728" y="97673"/>
            <a:ext cx="692414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to 2006, in 1000 tonnes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85720" y="1500174"/>
          <a:ext cx="8643998" cy="2000264"/>
        </p:xfrm>
        <a:graphic>
          <a:graphicData uri="http://schemas.openxmlformats.org/presentationml/2006/ole">
            <p:oleObj spid="_x0000_s2051" name="Document" r:id="rId4" imgW="5895909" imgH="110708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142976" y="142852"/>
            <a:ext cx="692414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to 2006, in 1000 tonnes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6500826" y="2143116"/>
            <a:ext cx="207170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42910" y="6581001"/>
            <a:ext cx="1279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 : FAOSTAT</a:t>
            </a:r>
            <a:endParaRPr lang="fr-FR" sz="12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785786" y="4704718"/>
            <a:ext cx="7715304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West </a:t>
            </a:r>
            <a:r>
              <a:rPr lang="fr-FR" sz="2000" b="1" dirty="0" err="1" smtClean="0">
                <a:solidFill>
                  <a:srgbClr val="0000FF"/>
                </a:solidFill>
              </a:rPr>
              <a:t>Africa</a:t>
            </a:r>
            <a:r>
              <a:rPr lang="fr-FR" sz="2000" b="1" dirty="0" smtClean="0">
                <a:solidFill>
                  <a:srgbClr val="0000FF"/>
                </a:solidFill>
              </a:rPr>
              <a:t> (WA)’s production of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has </a:t>
            </a:r>
            <a:r>
              <a:rPr lang="fr-FR" sz="2000" b="1" dirty="0" err="1" smtClean="0">
                <a:solidFill>
                  <a:srgbClr val="0000FF"/>
                </a:solidFill>
              </a:rPr>
              <a:t>risen</a:t>
            </a:r>
            <a:r>
              <a:rPr lang="fr-FR" sz="2000" b="1" dirty="0" smtClean="0">
                <a:solidFill>
                  <a:srgbClr val="0000FF"/>
                </a:solidFill>
              </a:rPr>
              <a:t> by </a:t>
            </a:r>
            <a:r>
              <a:rPr lang="fr-FR" sz="2000" b="1" dirty="0" err="1" smtClean="0">
                <a:solidFill>
                  <a:srgbClr val="0000FF"/>
                </a:solidFill>
              </a:rPr>
              <a:t>only</a:t>
            </a:r>
            <a:r>
              <a:rPr lang="fr-FR" sz="2000" b="1" dirty="0" smtClean="0">
                <a:solidFill>
                  <a:srgbClr val="0000FF"/>
                </a:solidFill>
              </a:rPr>
              <a:t> 30% </a:t>
            </a:r>
            <a:r>
              <a:rPr lang="fr-FR" sz="2000" b="1" dirty="0" err="1" smtClean="0">
                <a:solidFill>
                  <a:srgbClr val="0000FF"/>
                </a:solidFill>
              </a:rPr>
              <a:t>from</a:t>
            </a:r>
            <a:r>
              <a:rPr lang="fr-FR" sz="2000" b="1" dirty="0" smtClean="0">
                <a:solidFill>
                  <a:srgbClr val="0000FF"/>
                </a:solidFill>
              </a:rPr>
              <a:t> 2000 to 2007 </a:t>
            </a:r>
            <a:r>
              <a:rPr lang="fr-FR" sz="2000" b="1" dirty="0" err="1" smtClean="0">
                <a:solidFill>
                  <a:srgbClr val="0000FF"/>
                </a:solidFill>
              </a:rPr>
              <a:t>when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that</a:t>
            </a:r>
            <a:r>
              <a:rPr lang="fr-FR" sz="2000" b="1" dirty="0" smtClean="0">
                <a:solidFill>
                  <a:srgbClr val="0000FF"/>
                </a:solidFill>
              </a:rPr>
              <a:t> of Kenya has </a:t>
            </a:r>
            <a:r>
              <a:rPr lang="fr-FR" sz="2000" b="1" dirty="0" err="1" smtClean="0">
                <a:solidFill>
                  <a:srgbClr val="0000FF"/>
                </a:solidFill>
              </a:rPr>
              <a:t>jumped</a:t>
            </a:r>
            <a:r>
              <a:rPr lang="fr-FR" sz="2000" b="1" dirty="0" smtClean="0">
                <a:solidFill>
                  <a:srgbClr val="0000FF"/>
                </a:solidFill>
              </a:rPr>
              <a:t> by 84%. </a:t>
            </a:r>
            <a:r>
              <a:rPr lang="fr-FR" sz="2000" b="1" dirty="0" err="1" smtClean="0">
                <a:solidFill>
                  <a:srgbClr val="0000FF"/>
                </a:solidFill>
              </a:rPr>
              <a:t>Kenya’s</a:t>
            </a:r>
            <a:r>
              <a:rPr lang="fr-FR" sz="2000" b="1" dirty="0" smtClean="0">
                <a:solidFill>
                  <a:srgbClr val="0000FF"/>
                </a:solidFill>
              </a:rPr>
              <a:t> production,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37.8 M </a:t>
            </a:r>
            <a:r>
              <a:rPr lang="fr-FR" sz="2000" b="1" dirty="0" err="1" smtClean="0">
                <a:solidFill>
                  <a:srgbClr val="0000FF"/>
                </a:solidFill>
              </a:rPr>
              <a:t>inhabitants</a:t>
            </a:r>
            <a:r>
              <a:rPr lang="fr-FR" sz="2000" b="1" dirty="0" smtClean="0">
                <a:solidFill>
                  <a:srgbClr val="0000FF"/>
                </a:solidFill>
              </a:rPr>
              <a:t> in 2007, </a:t>
            </a:r>
            <a:r>
              <a:rPr lang="fr-FR" sz="2000" b="1" dirty="0" err="1" smtClean="0">
                <a:solidFill>
                  <a:srgbClr val="0000FF"/>
                </a:solidFill>
              </a:rPr>
              <a:t>exceeded</a:t>
            </a:r>
            <a:r>
              <a:rPr lang="fr-FR" sz="2000" b="1" dirty="0" smtClean="0">
                <a:solidFill>
                  <a:srgbClr val="0000FF"/>
                </a:solidFill>
              </a:rPr>
              <a:t> by 54% </a:t>
            </a:r>
            <a:r>
              <a:rPr lang="fr-FR" sz="2000" b="1" dirty="0" err="1" smtClean="0">
                <a:solidFill>
                  <a:srgbClr val="0000FF"/>
                </a:solidFill>
              </a:rPr>
              <a:t>that</a:t>
            </a:r>
            <a:r>
              <a:rPr lang="fr-FR" sz="2000" b="1" dirty="0" smtClean="0">
                <a:solidFill>
                  <a:srgbClr val="0000FF"/>
                </a:solidFill>
              </a:rPr>
              <a:t> of WA, </a:t>
            </a:r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its</a:t>
            </a:r>
            <a:r>
              <a:rPr lang="fr-FR" sz="2000" b="1" dirty="0" smtClean="0">
                <a:solidFill>
                  <a:srgbClr val="0000FF"/>
                </a:solidFill>
              </a:rPr>
              <a:t> 284.4 M </a:t>
            </a:r>
            <a:r>
              <a:rPr lang="fr-FR" sz="2000" b="1" dirty="0" err="1" smtClean="0">
                <a:solidFill>
                  <a:srgbClr val="0000FF"/>
                </a:solidFill>
              </a:rPr>
              <a:t>inhabitants</a:t>
            </a:r>
            <a:r>
              <a:rPr lang="fr-FR" sz="2000" b="1" dirty="0" smtClean="0">
                <a:solidFill>
                  <a:srgbClr val="0000FF"/>
                </a:solidFill>
              </a:rPr>
              <a:t>! </a:t>
            </a:r>
            <a:r>
              <a:rPr lang="fr-FR" sz="2000" b="1" dirty="0" err="1" smtClean="0">
                <a:solidFill>
                  <a:srgbClr val="0000FF"/>
                </a:solidFill>
              </a:rPr>
              <a:t>Yet</a:t>
            </a:r>
            <a:r>
              <a:rPr lang="fr-FR" sz="2000" b="1" dirty="0" smtClean="0">
                <a:solidFill>
                  <a:srgbClr val="0000FF"/>
                </a:solidFill>
              </a:rPr>
              <a:t> WA </a:t>
            </a:r>
            <a:r>
              <a:rPr lang="fr-FR" sz="2000" b="1" dirty="0" err="1" smtClean="0">
                <a:solidFill>
                  <a:srgbClr val="0000FF"/>
                </a:solidFill>
              </a:rPr>
              <a:t>had</a:t>
            </a:r>
            <a:r>
              <a:rPr lang="fr-FR" sz="2000" b="1" dirty="0" smtClean="0">
                <a:solidFill>
                  <a:srgbClr val="0000FF"/>
                </a:solidFill>
              </a:rPr>
              <a:t> 56.4 M bovine </a:t>
            </a:r>
            <a:r>
              <a:rPr lang="fr-FR" sz="2000" b="1" dirty="0" err="1" smtClean="0">
                <a:solidFill>
                  <a:srgbClr val="0000FF"/>
                </a:solidFill>
              </a:rPr>
              <a:t>cattle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heads</a:t>
            </a:r>
            <a:r>
              <a:rPr lang="fr-FR" sz="2000" b="1" dirty="0" smtClean="0">
                <a:solidFill>
                  <a:srgbClr val="0000FF"/>
                </a:solidFill>
              </a:rPr>
              <a:t> in 2007 (of </a:t>
            </a:r>
            <a:r>
              <a:rPr lang="fr-FR" sz="2000" b="1" dirty="0" err="1" smtClean="0">
                <a:solidFill>
                  <a:srgbClr val="0000FF"/>
                </a:solidFill>
              </a:rPr>
              <a:t>which</a:t>
            </a:r>
            <a:r>
              <a:rPr lang="fr-FR" sz="2000" b="1" dirty="0" smtClean="0">
                <a:solidFill>
                  <a:srgbClr val="0000FF"/>
                </a:solidFill>
              </a:rPr>
              <a:t> 8.2 M in Niger) on 193 M ha of </a:t>
            </a:r>
            <a:r>
              <a:rPr lang="fr-FR" sz="2000" b="1" dirty="0" err="1" smtClean="0">
                <a:solidFill>
                  <a:srgbClr val="0000FF"/>
                </a:solidFill>
              </a:rPr>
              <a:t>pastures</a:t>
            </a:r>
            <a:r>
              <a:rPr lang="fr-FR" sz="2000" b="1" dirty="0" smtClean="0">
                <a:solidFill>
                  <a:srgbClr val="0000FF"/>
                </a:solidFill>
              </a:rPr>
              <a:t> and permanent </a:t>
            </a:r>
            <a:r>
              <a:rPr lang="fr-FR" sz="2000" b="1" dirty="0" err="1" smtClean="0">
                <a:solidFill>
                  <a:srgbClr val="0000FF"/>
                </a:solidFill>
              </a:rPr>
              <a:t>meadows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against</a:t>
            </a:r>
            <a:r>
              <a:rPr lang="fr-FR" sz="2000" b="1" dirty="0" smtClean="0">
                <a:solidFill>
                  <a:srgbClr val="0000FF"/>
                </a:solidFill>
              </a:rPr>
              <a:t> 12.9 M bovine </a:t>
            </a:r>
            <a:r>
              <a:rPr lang="fr-FR" sz="2000" b="1" dirty="0" err="1" smtClean="0">
                <a:solidFill>
                  <a:srgbClr val="0000FF"/>
                </a:solidFill>
              </a:rPr>
              <a:t>cattle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heads</a:t>
            </a:r>
            <a:r>
              <a:rPr lang="fr-FR" sz="2000" b="1" dirty="0" smtClean="0">
                <a:solidFill>
                  <a:srgbClr val="0000FF"/>
                </a:solidFill>
              </a:rPr>
              <a:t> on 21 M ha in Kenya.   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85786" y="71414"/>
            <a:ext cx="761561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to 2006, in 1000 tonnes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 $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57159" y="1142985"/>
          <a:ext cx="8643998" cy="3257566"/>
        </p:xfrm>
        <a:graphic>
          <a:graphicData uri="http://schemas.openxmlformats.org/presentationml/2006/ole">
            <p:oleObj spid="_x0000_s3074" name="Document" r:id="rId4" imgW="5895909" imgH="194504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1066633" y="16353"/>
            <a:ext cx="7005829" cy="76944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Africa’s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to 2006, in 1000 tonnes of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6357950" y="2214554"/>
            <a:ext cx="214314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857224" y="6550223"/>
            <a:ext cx="1279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 : FAOSTAT</a:t>
            </a:r>
            <a:endParaRPr lang="fr-FR" sz="1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305928" y="16353"/>
            <a:ext cx="486287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West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2006, in million dollars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6550223"/>
            <a:ext cx="1279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 : FAOSTAT</a:t>
            </a:r>
            <a:endParaRPr lang="fr-FR" sz="1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00034" y="71414"/>
            <a:ext cx="808907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Percentage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net imports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in Kenya and West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2006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31533" y="4254065"/>
            <a:ext cx="8283871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Whereas</a:t>
            </a:r>
            <a:r>
              <a:rPr lang="fr-FR" sz="2000" b="1" dirty="0" smtClean="0">
                <a:solidFill>
                  <a:srgbClr val="0000FF"/>
                </a:solidFill>
              </a:rPr>
              <a:t> Kenya </a:t>
            </a:r>
            <a:r>
              <a:rPr lang="fr-FR" sz="2000" b="1" dirty="0" err="1" smtClean="0">
                <a:solidFill>
                  <a:srgbClr val="0000FF"/>
                </a:solidFill>
              </a:rPr>
              <a:t>is</a:t>
            </a:r>
            <a:r>
              <a:rPr lang="fr-FR" sz="2000" b="1" dirty="0" smtClean="0">
                <a:solidFill>
                  <a:srgbClr val="0000FF"/>
                </a:solidFill>
              </a:rPr>
              <a:t> a net exporter of </a:t>
            </a:r>
            <a:r>
              <a:rPr lang="fr-FR" sz="2000" b="1" dirty="0" err="1" smtClean="0">
                <a:solidFill>
                  <a:srgbClr val="0000FF"/>
                </a:solidFill>
              </a:rPr>
              <a:t>dairy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products</a:t>
            </a:r>
            <a:r>
              <a:rPr lang="fr-FR" sz="2000" b="1" dirty="0" smtClean="0">
                <a:solidFill>
                  <a:srgbClr val="0000FF"/>
                </a:solidFill>
              </a:rPr>
              <a:t> in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equivalent</a:t>
            </a:r>
            <a:r>
              <a:rPr lang="fr-FR" sz="2000" b="1" dirty="0" smtClean="0">
                <a:solidFill>
                  <a:srgbClr val="0000FF"/>
                </a:solidFill>
              </a:rPr>
              <a:t>, the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percentage</a:t>
            </a:r>
            <a:r>
              <a:rPr lang="fr-FR" sz="2000" b="1" dirty="0" smtClean="0">
                <a:solidFill>
                  <a:srgbClr val="0000FF"/>
                </a:solidFill>
              </a:rPr>
              <a:t> of West </a:t>
            </a:r>
            <a:r>
              <a:rPr lang="fr-FR" sz="2000" b="1" dirty="0" err="1" smtClean="0">
                <a:solidFill>
                  <a:srgbClr val="0000FF"/>
                </a:solidFill>
              </a:rPr>
              <a:t>Africa’s</a:t>
            </a:r>
            <a:r>
              <a:rPr lang="fr-FR" sz="2000" b="1" dirty="0" smtClean="0">
                <a:solidFill>
                  <a:srgbClr val="0000FF"/>
                </a:solidFill>
              </a:rPr>
              <a:t> net imports in relation to production </a:t>
            </a:r>
            <a:r>
              <a:rPr lang="fr-FR" sz="2000" b="1" dirty="0" err="1" smtClean="0">
                <a:solidFill>
                  <a:srgbClr val="0000FF"/>
                </a:solidFill>
              </a:rPr>
              <a:t>was</a:t>
            </a:r>
            <a:r>
              <a:rPr lang="fr-FR" sz="2000" b="1" dirty="0" smtClean="0">
                <a:solidFill>
                  <a:srgbClr val="0000FF"/>
                </a:solidFill>
              </a:rPr>
              <a:t> on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average</a:t>
            </a:r>
            <a:r>
              <a:rPr lang="fr-FR" sz="2000" b="1" dirty="0" smtClean="0">
                <a:solidFill>
                  <a:srgbClr val="0000FF"/>
                </a:solidFill>
              </a:rPr>
              <a:t> of 65.2% in </a:t>
            </a:r>
            <a:r>
              <a:rPr lang="fr-FR" sz="2000" b="1" dirty="0" err="1" smtClean="0">
                <a:solidFill>
                  <a:srgbClr val="0000FF"/>
                </a:solidFill>
              </a:rPr>
              <a:t>Sahelian</a:t>
            </a:r>
            <a:r>
              <a:rPr lang="fr-FR" sz="2000" b="1" dirty="0" smtClean="0">
                <a:solidFill>
                  <a:srgbClr val="0000FF"/>
                </a:solidFill>
              </a:rPr>
              <a:t> countries in 2006, </a:t>
            </a:r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a maximum in </a:t>
            </a:r>
            <a:r>
              <a:rPr lang="fr-FR" sz="2000" b="1" dirty="0" err="1" smtClean="0">
                <a:solidFill>
                  <a:srgbClr val="0000FF"/>
                </a:solidFill>
              </a:rPr>
              <a:t>Senegal</a:t>
            </a:r>
            <a:r>
              <a:rPr lang="fr-FR" sz="2000" b="1" dirty="0" smtClean="0">
                <a:solidFill>
                  <a:srgbClr val="0000FF"/>
                </a:solidFill>
              </a:rPr>
              <a:t>, 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at</a:t>
            </a:r>
            <a:r>
              <a:rPr lang="fr-FR" sz="2000" b="1" dirty="0" smtClean="0">
                <a:solidFill>
                  <a:srgbClr val="0000FF"/>
                </a:solidFill>
              </a:rPr>
              <a:t> 200%, and a minimum in Mali </a:t>
            </a:r>
            <a:r>
              <a:rPr lang="fr-FR" sz="2000" b="1" dirty="0" err="1" smtClean="0">
                <a:solidFill>
                  <a:srgbClr val="0000FF"/>
                </a:solidFill>
              </a:rPr>
              <a:t>at</a:t>
            </a:r>
            <a:r>
              <a:rPr lang="fr-FR" sz="2000" b="1" dirty="0" smtClean="0">
                <a:solidFill>
                  <a:srgbClr val="0000FF"/>
                </a:solidFill>
              </a:rPr>
              <a:t> 11.5%. The import </a:t>
            </a:r>
            <a:r>
              <a:rPr lang="fr-FR" sz="2000" b="1" dirty="0" err="1" smtClean="0">
                <a:solidFill>
                  <a:srgbClr val="0000FF"/>
                </a:solidFill>
              </a:rPr>
              <a:t>dependency</a:t>
            </a:r>
            <a:r>
              <a:rPr lang="fr-FR" sz="2000" b="1" dirty="0" smtClean="0">
                <a:solidFill>
                  <a:srgbClr val="0000FF"/>
                </a:solidFill>
              </a:rPr>
              <a:t> of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coastal</a:t>
            </a:r>
            <a:r>
              <a:rPr lang="fr-FR" sz="2000" b="1" dirty="0" smtClean="0">
                <a:solidFill>
                  <a:srgbClr val="0000FF"/>
                </a:solidFill>
              </a:rPr>
              <a:t> countries </a:t>
            </a:r>
            <a:r>
              <a:rPr lang="fr-FR" sz="2000" b="1" dirty="0" err="1" smtClean="0">
                <a:solidFill>
                  <a:srgbClr val="0000FF"/>
                </a:solidFill>
              </a:rPr>
              <a:t>is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larger</a:t>
            </a:r>
            <a:r>
              <a:rPr lang="fr-FR" sz="2000" b="1" dirty="0" smtClean="0">
                <a:solidFill>
                  <a:srgbClr val="0000FF"/>
                </a:solidFill>
              </a:rPr>
              <a:t>, </a:t>
            </a:r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175% for Nigeria, 335% for </a:t>
            </a:r>
            <a:r>
              <a:rPr lang="fr-FR" sz="2000" b="1" dirty="0" err="1" smtClean="0">
                <a:solidFill>
                  <a:srgbClr val="0000FF"/>
                </a:solidFill>
              </a:rPr>
              <a:t>Ivory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Coast</a:t>
            </a:r>
            <a:endParaRPr lang="fr-FR" sz="20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and 454% for Ghana. </a:t>
            </a:r>
            <a:r>
              <a:rPr lang="fr-FR" sz="2000" b="1" dirty="0" err="1" smtClean="0">
                <a:solidFill>
                  <a:srgbClr val="0000FF"/>
                </a:solidFill>
              </a:rPr>
              <a:t>Yet</a:t>
            </a:r>
            <a:r>
              <a:rPr lang="fr-FR" sz="2000" b="1" dirty="0" smtClean="0">
                <a:solidFill>
                  <a:srgbClr val="0000FF"/>
                </a:solidFill>
              </a:rPr>
              <a:t>, in the medium to long </a:t>
            </a:r>
            <a:r>
              <a:rPr lang="fr-FR" sz="2000" b="1" dirty="0" err="1" smtClean="0">
                <a:solidFill>
                  <a:srgbClr val="0000FF"/>
                </a:solidFill>
              </a:rPr>
              <a:t>run</a:t>
            </a:r>
            <a:r>
              <a:rPr lang="fr-FR" sz="2000" b="1" dirty="0" smtClean="0">
                <a:solidFill>
                  <a:srgbClr val="0000FF"/>
                </a:solidFill>
              </a:rPr>
              <a:t>, the </a:t>
            </a:r>
            <a:r>
              <a:rPr lang="fr-FR" sz="2000" b="1" dirty="0" err="1" smtClean="0">
                <a:solidFill>
                  <a:srgbClr val="0000FF"/>
                </a:solidFill>
              </a:rPr>
              <a:t>Sahelian</a:t>
            </a:r>
            <a:endParaRPr lang="fr-FR" sz="20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countries have the </a:t>
            </a:r>
            <a:r>
              <a:rPr lang="fr-FR" sz="2000" b="1" dirty="0" err="1" smtClean="0">
                <a:solidFill>
                  <a:srgbClr val="0000FF"/>
                </a:solidFill>
              </a:rPr>
              <a:t>potential</a:t>
            </a:r>
            <a:r>
              <a:rPr lang="fr-FR" sz="2000" b="1" dirty="0" smtClean="0">
                <a:solidFill>
                  <a:srgbClr val="0000FF"/>
                </a:solidFill>
              </a:rPr>
              <a:t> to </a:t>
            </a:r>
            <a:r>
              <a:rPr lang="fr-FR" sz="2000" b="1" dirty="0" err="1" smtClean="0">
                <a:solidFill>
                  <a:srgbClr val="0000FF"/>
                </a:solidFill>
              </a:rPr>
              <a:t>satisfy</a:t>
            </a:r>
            <a:r>
              <a:rPr lang="fr-FR" sz="2000" b="1" dirty="0" smtClean="0">
                <a:solidFill>
                  <a:srgbClr val="0000FF"/>
                </a:solidFill>
              </a:rPr>
              <a:t> the </a:t>
            </a:r>
            <a:r>
              <a:rPr lang="fr-FR" sz="2000" b="1" dirty="0" err="1" smtClean="0">
                <a:solidFill>
                  <a:srgbClr val="0000FF"/>
                </a:solidFill>
              </a:rPr>
              <a:t>needs</a:t>
            </a:r>
            <a:r>
              <a:rPr lang="fr-FR" sz="2000" b="1" dirty="0" smtClean="0">
                <a:solidFill>
                  <a:srgbClr val="0000FF"/>
                </a:solidFill>
              </a:rPr>
              <a:t> of the </a:t>
            </a:r>
            <a:r>
              <a:rPr lang="fr-FR" sz="2000" b="1" dirty="0" err="1" smtClean="0">
                <a:solidFill>
                  <a:srgbClr val="0000FF"/>
                </a:solidFill>
              </a:rPr>
              <a:t>coastal</a:t>
            </a:r>
            <a:r>
              <a:rPr lang="fr-FR" sz="2000" b="1" dirty="0" smtClean="0">
                <a:solidFill>
                  <a:srgbClr val="0000FF"/>
                </a:solidFill>
              </a:rPr>
              <a:t> countries.  </a:t>
            </a:r>
            <a:endParaRPr lang="fr-FR" sz="2000" b="1" dirty="0">
              <a:solidFill>
                <a:srgbClr val="0000FF"/>
              </a:solidFill>
            </a:endParaRP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14282" y="1357298"/>
          <a:ext cx="8786874" cy="2339983"/>
        </p:xfrm>
        <a:graphic>
          <a:graphicData uri="http://schemas.openxmlformats.org/presentationml/2006/ole">
            <p:oleObj spid="_x0000_s4102" name="Document" r:id="rId4" imgW="5895909" imgH="126863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42910" y="3286124"/>
            <a:ext cx="833048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6600"/>
                </a:solidFill>
              </a:rPr>
              <a:t>Kenya’s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trade</a:t>
            </a:r>
            <a:r>
              <a:rPr lang="fr-FR" sz="2000" b="1" dirty="0" smtClean="0">
                <a:solidFill>
                  <a:srgbClr val="006600"/>
                </a:solidFill>
              </a:rPr>
              <a:t> in </a:t>
            </a:r>
            <a:r>
              <a:rPr lang="fr-FR" sz="2000" b="1" dirty="0" err="1" smtClean="0">
                <a:solidFill>
                  <a:srgbClr val="006600"/>
                </a:solidFill>
              </a:rPr>
              <a:t>dairy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products</a:t>
            </a:r>
            <a:r>
              <a:rPr lang="fr-FR" sz="2000" b="1" dirty="0" smtClean="0">
                <a:solidFill>
                  <a:srgbClr val="006600"/>
                </a:solidFill>
              </a:rPr>
              <a:t> has </a:t>
            </a:r>
            <a:r>
              <a:rPr lang="fr-FR" sz="2000" b="1" dirty="0" err="1" smtClean="0">
                <a:solidFill>
                  <a:srgbClr val="006600"/>
                </a:solidFill>
              </a:rPr>
              <a:t>passed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from</a:t>
            </a:r>
            <a:r>
              <a:rPr lang="fr-FR" sz="2000" b="1" dirty="0" smtClean="0">
                <a:solidFill>
                  <a:srgbClr val="006600"/>
                </a:solidFill>
              </a:rPr>
              <a:t> a </a:t>
            </a:r>
            <a:r>
              <a:rPr lang="fr-FR" sz="2000" b="1" dirty="0" err="1" smtClean="0">
                <a:solidFill>
                  <a:srgbClr val="006600"/>
                </a:solidFill>
              </a:rPr>
              <a:t>clear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deficit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from</a:t>
            </a:r>
            <a:r>
              <a:rPr lang="fr-FR" sz="2000" b="1" dirty="0" smtClean="0">
                <a:solidFill>
                  <a:srgbClr val="006600"/>
                </a:solidFill>
              </a:rPr>
              <a:t> 2000 to</a:t>
            </a:r>
          </a:p>
          <a:p>
            <a:pPr algn="ctr"/>
            <a:r>
              <a:rPr lang="fr-FR" sz="2000" b="1" dirty="0" smtClean="0">
                <a:solidFill>
                  <a:srgbClr val="006600"/>
                </a:solidFill>
              </a:rPr>
              <a:t>2003 to a </a:t>
            </a:r>
            <a:r>
              <a:rPr lang="fr-FR" sz="2000" b="1" dirty="0" err="1" smtClean="0">
                <a:solidFill>
                  <a:srgbClr val="006600"/>
                </a:solidFill>
              </a:rPr>
              <a:t>growing</a:t>
            </a:r>
            <a:r>
              <a:rPr lang="fr-FR" sz="2000" b="1" dirty="0" smtClean="0">
                <a:solidFill>
                  <a:srgbClr val="006600"/>
                </a:solidFill>
              </a:rPr>
              <a:t> surplus </a:t>
            </a:r>
            <a:r>
              <a:rPr lang="fr-FR" sz="2000" b="1" dirty="0" err="1" smtClean="0">
                <a:solidFill>
                  <a:srgbClr val="006600"/>
                </a:solidFill>
              </a:rPr>
              <a:t>since</a:t>
            </a:r>
            <a:r>
              <a:rPr lang="fr-FR" sz="2000" b="1" dirty="0" smtClean="0">
                <a:solidFill>
                  <a:srgbClr val="006600"/>
                </a:solidFill>
              </a:rPr>
              <a:t> 2003, in volume as in value. This </a:t>
            </a:r>
            <a:r>
              <a:rPr lang="fr-FR" sz="2000" b="1" dirty="0" err="1" smtClean="0">
                <a:solidFill>
                  <a:srgbClr val="006600"/>
                </a:solidFill>
              </a:rPr>
              <a:t>concerns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algn="ctr"/>
            <a:r>
              <a:rPr lang="fr-FR" sz="2000" b="1" dirty="0" err="1" smtClean="0">
                <a:solidFill>
                  <a:srgbClr val="006600"/>
                </a:solidFill>
              </a:rPr>
              <a:t>milk</a:t>
            </a:r>
            <a:r>
              <a:rPr lang="fr-FR" sz="2000" b="1" dirty="0" smtClean="0">
                <a:solidFill>
                  <a:srgbClr val="006600"/>
                </a:solidFill>
              </a:rPr>
              <a:t> (</a:t>
            </a:r>
            <a:r>
              <a:rPr lang="fr-FR" sz="2000" b="1" dirty="0" err="1" smtClean="0">
                <a:solidFill>
                  <a:srgbClr val="006600"/>
                </a:solidFill>
              </a:rPr>
              <a:t>mostly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concentrated</a:t>
            </a:r>
            <a:r>
              <a:rPr lang="fr-FR" sz="2000" b="1" dirty="0" smtClean="0">
                <a:solidFill>
                  <a:srgbClr val="006600"/>
                </a:solidFill>
              </a:rPr>
              <a:t>) as </a:t>
            </a:r>
            <a:r>
              <a:rPr lang="fr-FR" sz="2000" b="1" dirty="0" err="1" smtClean="0">
                <a:solidFill>
                  <a:srgbClr val="006600"/>
                </a:solidFill>
              </a:rPr>
              <a:t>well</a:t>
            </a:r>
            <a:r>
              <a:rPr lang="fr-FR" sz="2000" b="1" dirty="0" smtClean="0">
                <a:solidFill>
                  <a:srgbClr val="006600"/>
                </a:solidFill>
              </a:rPr>
              <a:t> as butter but </a:t>
            </a:r>
            <a:r>
              <a:rPr lang="fr-FR" sz="2000" b="1" dirty="0" err="1" smtClean="0">
                <a:solidFill>
                  <a:srgbClr val="006600"/>
                </a:solidFill>
              </a:rPr>
              <a:t>there</a:t>
            </a:r>
            <a:r>
              <a:rPr lang="fr-FR" sz="2000" b="1" dirty="0" smtClean="0">
                <a:solidFill>
                  <a:srgbClr val="006600"/>
                </a:solidFill>
              </a:rPr>
              <a:t> has been a </a:t>
            </a:r>
            <a:r>
              <a:rPr lang="fr-FR" sz="2000" b="1" dirty="0" err="1" smtClean="0">
                <a:solidFill>
                  <a:srgbClr val="006600"/>
                </a:solidFill>
              </a:rPr>
              <a:t>slight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algn="ctr"/>
            <a:r>
              <a:rPr lang="fr-FR" sz="2000" b="1" dirty="0" err="1" smtClean="0">
                <a:solidFill>
                  <a:srgbClr val="006600"/>
                </a:solidFill>
              </a:rPr>
              <a:t>deficit</a:t>
            </a:r>
            <a:r>
              <a:rPr lang="fr-FR" sz="2000" b="1" dirty="0" smtClean="0">
                <a:solidFill>
                  <a:srgbClr val="006600"/>
                </a:solidFill>
              </a:rPr>
              <a:t> on </a:t>
            </a:r>
            <a:r>
              <a:rPr lang="fr-FR" sz="2000" b="1" dirty="0" err="1" smtClean="0">
                <a:solidFill>
                  <a:srgbClr val="006600"/>
                </a:solidFill>
              </a:rPr>
              <a:t>cheese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which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accounted</a:t>
            </a:r>
            <a:r>
              <a:rPr lang="fr-FR" sz="2000" b="1" dirty="0" smtClean="0">
                <a:solidFill>
                  <a:srgbClr val="006600"/>
                </a:solidFill>
              </a:rPr>
              <a:t> for 3% </a:t>
            </a:r>
            <a:r>
              <a:rPr lang="fr-FR" sz="2000" b="1" dirty="0" err="1" smtClean="0">
                <a:solidFill>
                  <a:srgbClr val="006600"/>
                </a:solidFill>
              </a:rPr>
              <a:t>only</a:t>
            </a:r>
            <a:r>
              <a:rPr lang="fr-FR" sz="2000" b="1" dirty="0" smtClean="0">
                <a:solidFill>
                  <a:srgbClr val="006600"/>
                </a:solidFill>
              </a:rPr>
              <a:t> of </a:t>
            </a:r>
            <a:r>
              <a:rPr lang="fr-FR" sz="2000" b="1" dirty="0" err="1" smtClean="0">
                <a:solidFill>
                  <a:srgbClr val="006600"/>
                </a:solidFill>
              </a:rPr>
              <a:t>dairy</a:t>
            </a:r>
            <a:r>
              <a:rPr lang="fr-FR" sz="2000" b="1" dirty="0" smtClean="0">
                <a:solidFill>
                  <a:srgbClr val="006600"/>
                </a:solidFill>
              </a:rPr>
              <a:t> imports in 2008.   </a:t>
            </a:r>
            <a:endParaRPr lang="fr-FR" sz="2000" b="1" dirty="0">
              <a:solidFill>
                <a:srgbClr val="0066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42910" y="4929198"/>
            <a:ext cx="828226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This </a:t>
            </a:r>
            <a:r>
              <a:rPr lang="fr-FR" sz="2000" b="1" dirty="0" err="1" smtClean="0">
                <a:solidFill>
                  <a:srgbClr val="0000FF"/>
                </a:solidFill>
              </a:rPr>
              <a:t>growing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trade</a:t>
            </a:r>
            <a:r>
              <a:rPr lang="fr-FR" sz="2000" b="1" dirty="0" smtClean="0">
                <a:solidFill>
                  <a:srgbClr val="0000FF"/>
                </a:solidFill>
              </a:rPr>
              <a:t> surplus </a:t>
            </a:r>
            <a:r>
              <a:rPr lang="fr-FR" sz="2000" b="1" dirty="0" err="1" smtClean="0">
                <a:solidFill>
                  <a:srgbClr val="0000FF"/>
                </a:solidFill>
              </a:rPr>
              <a:t>is</a:t>
            </a:r>
            <a:r>
              <a:rPr lang="fr-FR" sz="2000" b="1" dirty="0" smtClean="0">
                <a:solidFill>
                  <a:srgbClr val="0000FF"/>
                </a:solidFill>
              </a:rPr>
              <a:t> to </a:t>
            </a:r>
            <a:r>
              <a:rPr lang="fr-FR" sz="2000" b="1" dirty="0" err="1" smtClean="0">
                <a:solidFill>
                  <a:srgbClr val="0000FF"/>
                </a:solidFill>
              </a:rPr>
              <a:t>be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related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the </a:t>
            </a:r>
            <a:r>
              <a:rPr lang="fr-FR" sz="2000" b="1" dirty="0" err="1" smtClean="0">
                <a:solidFill>
                  <a:srgbClr val="0000FF"/>
                </a:solidFill>
              </a:rPr>
              <a:t>evolution</a:t>
            </a:r>
            <a:r>
              <a:rPr lang="fr-FR" sz="2000" b="1" dirty="0" smtClean="0">
                <a:solidFill>
                  <a:srgbClr val="0000FF"/>
                </a:solidFill>
              </a:rPr>
              <a:t> of </a:t>
            </a:r>
            <a:r>
              <a:rPr lang="fr-FR" sz="2000" b="1" dirty="0" err="1" smtClean="0">
                <a:solidFill>
                  <a:srgbClr val="0000FF"/>
                </a:solidFill>
              </a:rPr>
              <a:t>tariffs</a:t>
            </a:r>
            <a:endParaRPr lang="fr-FR" sz="20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on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(</a:t>
            </a:r>
            <a:r>
              <a:rPr lang="fr-FR" sz="2000" b="1" dirty="0" err="1" smtClean="0">
                <a:solidFill>
                  <a:srgbClr val="0000FF"/>
                </a:solidFill>
              </a:rPr>
              <a:t>mostly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concentrated</a:t>
            </a:r>
            <a:r>
              <a:rPr lang="fr-FR" sz="2000" b="1" dirty="0" smtClean="0">
                <a:solidFill>
                  <a:srgbClr val="0000FF"/>
                </a:solidFill>
              </a:rPr>
              <a:t>), </a:t>
            </a:r>
            <a:r>
              <a:rPr lang="fr-FR" sz="2000" b="1" dirty="0" err="1" smtClean="0">
                <a:solidFill>
                  <a:srgbClr val="0000FF"/>
                </a:solidFill>
              </a:rPr>
              <a:t>accounting</a:t>
            </a:r>
            <a:r>
              <a:rPr lang="fr-FR" sz="2000" b="1" dirty="0" smtClean="0">
                <a:solidFill>
                  <a:srgbClr val="0000FF"/>
                </a:solidFill>
              </a:rPr>
              <a:t> for the </a:t>
            </a:r>
            <a:r>
              <a:rPr lang="fr-FR" sz="2000" b="1" dirty="0" err="1" smtClean="0">
                <a:solidFill>
                  <a:srgbClr val="0000FF"/>
                </a:solidFill>
              </a:rPr>
              <a:t>bulk</a:t>
            </a:r>
            <a:r>
              <a:rPr lang="fr-FR" sz="2000" b="1" dirty="0" smtClean="0">
                <a:solidFill>
                  <a:srgbClr val="0000FF"/>
                </a:solidFill>
              </a:rPr>
              <a:t> of </a:t>
            </a:r>
            <a:r>
              <a:rPr lang="fr-FR" sz="2000" b="1" dirty="0" err="1" smtClean="0">
                <a:solidFill>
                  <a:srgbClr val="0000FF"/>
                </a:solidFill>
              </a:rPr>
              <a:t>trade</a:t>
            </a:r>
            <a:r>
              <a:rPr lang="fr-FR" sz="2000" b="1" dirty="0" smtClean="0">
                <a:solidFill>
                  <a:srgbClr val="0000FF"/>
                </a:solidFill>
              </a:rPr>
              <a:t>: 90.8% of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imports and 80.7% of exports in value in 2008 and 85.1% of imports and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83.8% of exports in value. </a:t>
            </a:r>
            <a:r>
              <a:rPr lang="fr-FR" sz="2000" b="1" dirty="0" err="1" smtClean="0">
                <a:solidFill>
                  <a:srgbClr val="0000FF"/>
                </a:solidFill>
              </a:rPr>
              <a:t>Indeed</a:t>
            </a:r>
            <a:r>
              <a:rPr lang="fr-FR" sz="2000" b="1" dirty="0" smtClean="0">
                <a:solidFill>
                  <a:srgbClr val="0000FF"/>
                </a:solidFill>
              </a:rPr>
              <a:t> the </a:t>
            </a:r>
            <a:r>
              <a:rPr lang="fr-FR" sz="2000" b="1" dirty="0" err="1" smtClean="0">
                <a:solidFill>
                  <a:srgbClr val="0000FF"/>
                </a:solidFill>
              </a:rPr>
              <a:t>tariff</a:t>
            </a:r>
            <a:r>
              <a:rPr lang="fr-FR" sz="2000" b="1" dirty="0" smtClean="0">
                <a:solidFill>
                  <a:srgbClr val="0000FF"/>
                </a:solidFill>
              </a:rPr>
              <a:t> on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(</a:t>
            </a:r>
            <a:r>
              <a:rPr lang="fr-FR" sz="2000" b="1" dirty="0" err="1" smtClean="0">
                <a:solidFill>
                  <a:srgbClr val="0000FF"/>
                </a:solidFill>
              </a:rPr>
              <a:t>mostly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concentrated</a:t>
            </a:r>
            <a:r>
              <a:rPr lang="fr-FR" sz="2000" b="1" dirty="0" smtClean="0">
                <a:solidFill>
                  <a:srgbClr val="0000FF"/>
                </a:solidFill>
              </a:rPr>
              <a:t>)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has </a:t>
            </a:r>
            <a:r>
              <a:rPr lang="fr-FR" sz="2000" b="1" dirty="0" err="1" smtClean="0">
                <a:solidFill>
                  <a:srgbClr val="0000FF"/>
                </a:solidFill>
              </a:rPr>
              <a:t>increased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from</a:t>
            </a:r>
            <a:r>
              <a:rPr lang="fr-FR" sz="2000" b="1" dirty="0" smtClean="0">
                <a:solidFill>
                  <a:srgbClr val="0000FF"/>
                </a:solidFill>
              </a:rPr>
              <a:t> 25% in 1999 to 35% in 2002 and 60% </a:t>
            </a:r>
            <a:r>
              <a:rPr lang="fr-FR" sz="2000" b="1" dirty="0" err="1" smtClean="0">
                <a:solidFill>
                  <a:srgbClr val="0000FF"/>
                </a:solidFill>
              </a:rPr>
              <a:t>since</a:t>
            </a:r>
            <a:r>
              <a:rPr lang="fr-FR" sz="2000" b="1" dirty="0" smtClean="0">
                <a:solidFill>
                  <a:srgbClr val="0000FF"/>
                </a:solidFill>
              </a:rPr>
              <a:t> 2004. 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85852" y="142852"/>
            <a:ext cx="656269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2008,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volume and value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86658" y="1285860"/>
            <a:ext cx="8400184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Milk production has </a:t>
            </a:r>
            <a:r>
              <a:rPr lang="fr-FR" sz="2000" b="1" dirty="0" err="1" smtClean="0">
                <a:solidFill>
                  <a:srgbClr val="0000FF"/>
                </a:solidFill>
              </a:rPr>
              <a:t>jumped</a:t>
            </a:r>
            <a:r>
              <a:rPr lang="fr-FR" sz="2000" b="1" dirty="0" smtClean="0">
                <a:solidFill>
                  <a:srgbClr val="0000FF"/>
                </a:solidFill>
              </a:rPr>
              <a:t> by 84% </a:t>
            </a:r>
            <a:r>
              <a:rPr lang="fr-FR" sz="2000" b="1" dirty="0" err="1" smtClean="0">
                <a:solidFill>
                  <a:srgbClr val="0000FF"/>
                </a:solidFill>
              </a:rPr>
              <a:t>from</a:t>
            </a:r>
            <a:r>
              <a:rPr lang="fr-FR" sz="2000" b="1" dirty="0" smtClean="0">
                <a:solidFill>
                  <a:srgbClr val="0000FF"/>
                </a:solidFill>
              </a:rPr>
              <a:t> 2000 to 2007 but has </a:t>
            </a:r>
            <a:r>
              <a:rPr lang="fr-FR" sz="2000" b="1" dirty="0" err="1" smtClean="0">
                <a:solidFill>
                  <a:srgbClr val="0000FF"/>
                </a:solidFill>
              </a:rPr>
              <a:t>fallen</a:t>
            </a:r>
            <a:r>
              <a:rPr lang="fr-FR" sz="2000" b="1" dirty="0" smtClean="0">
                <a:solidFill>
                  <a:srgbClr val="0000FF"/>
                </a:solidFill>
              </a:rPr>
              <a:t> a </a:t>
            </a:r>
            <a:r>
              <a:rPr lang="fr-FR" sz="2000" b="1" dirty="0" err="1" smtClean="0">
                <a:solidFill>
                  <a:srgbClr val="0000FF"/>
                </a:solidFill>
              </a:rPr>
              <a:t>little</a:t>
            </a:r>
            <a:endParaRPr lang="fr-FR" sz="20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in 2008 as a </a:t>
            </a:r>
            <a:r>
              <a:rPr lang="fr-FR" sz="2000" b="1" dirty="0" err="1" smtClean="0">
                <a:solidFill>
                  <a:srgbClr val="0000FF"/>
                </a:solidFill>
              </a:rPr>
              <a:t>result</a:t>
            </a:r>
            <a:r>
              <a:rPr lang="fr-FR" sz="2000" b="1" dirty="0" smtClean="0">
                <a:solidFill>
                  <a:srgbClr val="0000FF"/>
                </a:solidFill>
              </a:rPr>
              <a:t> of post </a:t>
            </a:r>
            <a:r>
              <a:rPr lang="fr-FR" sz="2000" b="1" dirty="0" err="1" smtClean="0">
                <a:solidFill>
                  <a:srgbClr val="0000FF"/>
                </a:solidFill>
              </a:rPr>
              <a:t>elections</a:t>
            </a:r>
            <a:r>
              <a:rPr lang="fr-FR" sz="2000" b="1" dirty="0" smtClean="0">
                <a:solidFill>
                  <a:srgbClr val="0000FF"/>
                </a:solidFill>
              </a:rPr>
              <a:t> troubles in the </a:t>
            </a:r>
            <a:r>
              <a:rPr lang="fr-FR" sz="2000" b="1" dirty="0" err="1" smtClean="0">
                <a:solidFill>
                  <a:srgbClr val="0000FF"/>
                </a:solidFill>
              </a:rPr>
              <a:t>early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year</a:t>
            </a:r>
            <a:r>
              <a:rPr lang="fr-FR" sz="2000" b="1" dirty="0" smtClean="0">
                <a:solidFill>
                  <a:srgbClr val="0000FF"/>
                </a:solidFill>
              </a:rPr>
              <a:t>, </a:t>
            </a:r>
            <a:r>
              <a:rPr lang="fr-FR" sz="2000" b="1" dirty="0" err="1" smtClean="0">
                <a:solidFill>
                  <a:srgbClr val="0000FF"/>
                </a:solidFill>
              </a:rPr>
              <a:t>therefore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an </a:t>
            </a:r>
            <a:r>
              <a:rPr lang="fr-FR" sz="2000" b="1" dirty="0" err="1" smtClean="0">
                <a:solidFill>
                  <a:srgbClr val="0000FF"/>
                </a:solidFill>
              </a:rPr>
              <a:t>accidental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fact</a:t>
            </a:r>
            <a:r>
              <a:rPr lang="fr-FR" sz="2000" b="1" dirty="0" smtClean="0">
                <a:solidFill>
                  <a:srgbClr val="0000FF"/>
                </a:solidFill>
              </a:rPr>
              <a:t>. The 4.402 million tonnes of 2007 or 4.257 billion litres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correspond to a per capita </a:t>
            </a:r>
            <a:r>
              <a:rPr lang="fr-FR" sz="2000" b="1" dirty="0" err="1" smtClean="0">
                <a:solidFill>
                  <a:srgbClr val="0000FF"/>
                </a:solidFill>
              </a:rPr>
              <a:t>consumption</a:t>
            </a:r>
            <a:r>
              <a:rPr lang="fr-FR" sz="2000" b="1" dirty="0" smtClean="0">
                <a:solidFill>
                  <a:srgbClr val="0000FF"/>
                </a:solidFill>
              </a:rPr>
              <a:t> of 112 litres (38 million </a:t>
            </a:r>
            <a:r>
              <a:rPr lang="fr-FR" sz="2000" b="1" dirty="0" err="1" smtClean="0">
                <a:solidFill>
                  <a:srgbClr val="0000FF"/>
                </a:solidFill>
              </a:rPr>
              <a:t>inhabitants</a:t>
            </a:r>
            <a:r>
              <a:rPr lang="fr-FR" sz="2000" b="1" dirty="0" smtClean="0">
                <a:solidFill>
                  <a:srgbClr val="0000FF"/>
                </a:solidFill>
              </a:rPr>
              <a:t>),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3.2 times more </a:t>
            </a:r>
            <a:r>
              <a:rPr lang="fr-FR" sz="2000" b="1" dirty="0" err="1" smtClean="0">
                <a:solidFill>
                  <a:srgbClr val="0000FF"/>
                </a:solidFill>
              </a:rPr>
              <a:t>than</a:t>
            </a:r>
            <a:r>
              <a:rPr lang="fr-FR" sz="2000" b="1" dirty="0" smtClean="0">
                <a:solidFill>
                  <a:srgbClr val="0000FF"/>
                </a:solidFill>
              </a:rPr>
              <a:t> the 35 litres </a:t>
            </a:r>
            <a:r>
              <a:rPr lang="fr-FR" sz="2000" b="1" dirty="0" err="1" smtClean="0">
                <a:solidFill>
                  <a:srgbClr val="0000FF"/>
                </a:solidFill>
              </a:rPr>
              <a:t>average</a:t>
            </a:r>
            <a:r>
              <a:rPr lang="fr-FR" sz="2000" b="1" dirty="0" smtClean="0">
                <a:solidFill>
                  <a:srgbClr val="0000FF"/>
                </a:solidFill>
              </a:rPr>
              <a:t> for </a:t>
            </a:r>
            <a:r>
              <a:rPr lang="fr-FR" sz="2000" b="1" dirty="0" err="1" smtClean="0">
                <a:solidFill>
                  <a:srgbClr val="0000FF"/>
                </a:solidFill>
              </a:rPr>
              <a:t>sub</a:t>
            </a:r>
            <a:r>
              <a:rPr lang="fr-FR" sz="2000" b="1" dirty="0" smtClean="0">
                <a:solidFill>
                  <a:srgbClr val="0000FF"/>
                </a:solidFill>
              </a:rPr>
              <a:t>-</a:t>
            </a:r>
            <a:r>
              <a:rPr lang="fr-FR" sz="2000" b="1" dirty="0" err="1" smtClean="0">
                <a:solidFill>
                  <a:srgbClr val="0000FF"/>
                </a:solidFill>
              </a:rPr>
              <a:t>Saharan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Africa</a:t>
            </a:r>
            <a:r>
              <a:rPr lang="fr-FR" sz="2000" b="1" dirty="0" smtClean="0">
                <a:solidFill>
                  <a:srgbClr val="0000FF"/>
                </a:solidFill>
              </a:rPr>
              <a:t>. </a:t>
            </a:r>
            <a:endParaRPr lang="fr-FR" sz="2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/>
        </p:nvSpPr>
        <p:spPr>
          <a:xfrm>
            <a:off x="558620" y="5214950"/>
            <a:ext cx="8156784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In 2006 1.8 million of small dairy farmers with 6.7 million cows have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produced 4 billion </a:t>
            </a:r>
            <a:r>
              <a:rPr lang="en-US" sz="2000" b="1" dirty="0" err="1" smtClean="0">
                <a:solidFill>
                  <a:srgbClr val="0000FF"/>
                </a:solidFill>
              </a:rPr>
              <a:t>litres</a:t>
            </a:r>
            <a:r>
              <a:rPr lang="en-US" sz="2000" b="1" dirty="0" smtClean="0">
                <a:solidFill>
                  <a:srgbClr val="0000FF"/>
                </a:solidFill>
              </a:rPr>
              <a:t> of milk, 86% of which collected and sold by 39,650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small sellers as non pasteurized milk but systematically boiled before </a:t>
            </a:r>
          </a:p>
          <a:p>
            <a:pPr algn="ctr"/>
            <a:r>
              <a:rPr lang="en-US" sz="2000" b="1" dirty="0" smtClean="0">
                <a:solidFill>
                  <a:srgbClr val="0000FF"/>
                </a:solidFill>
              </a:rPr>
              <a:t>consumption (International Livestock Research Institute, www.ILRI.org).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85852" y="71414"/>
            <a:ext cx="656269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2008,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volume and value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71546"/>
            <a:ext cx="8858311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Connecteur droit avec flèche 4"/>
          <p:cNvCxnSpPr/>
          <p:nvPr/>
        </p:nvCxnSpPr>
        <p:spPr>
          <a:xfrm>
            <a:off x="5929322" y="4071942"/>
            <a:ext cx="257176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215074" y="4071942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Milk production  in 1000 t</a:t>
            </a:r>
            <a:endParaRPr lang="fr-FR" sz="1400" b="1" dirty="0"/>
          </a:p>
        </p:txBody>
      </p:sp>
      <p:sp>
        <p:nvSpPr>
          <p:cNvPr id="8" name="Rectangle 7"/>
          <p:cNvSpPr/>
          <p:nvPr/>
        </p:nvSpPr>
        <p:spPr>
          <a:xfrm>
            <a:off x="986952" y="6572272"/>
            <a:ext cx="23056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Source: COMTRADE and FAOSTAT</a:t>
            </a:r>
            <a:endParaRPr lang="fr-FR" sz="1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986952" y="6572272"/>
            <a:ext cx="14781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Source: COMTRADE </a:t>
            </a:r>
            <a:endParaRPr lang="fr-FR" sz="1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290998" y="4071942"/>
            <a:ext cx="8567282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FAOSTAT </a:t>
            </a:r>
            <a:r>
              <a:rPr lang="fr-FR" sz="2000" b="1" dirty="0" err="1" smtClean="0">
                <a:solidFill>
                  <a:srgbClr val="0000FF"/>
                </a:solidFill>
              </a:rPr>
              <a:t>allows</a:t>
            </a:r>
            <a:r>
              <a:rPr lang="fr-FR" sz="2000" b="1" dirty="0" smtClean="0">
                <a:solidFill>
                  <a:srgbClr val="0000FF"/>
                </a:solidFill>
              </a:rPr>
              <a:t> to compare </a:t>
            </a:r>
            <a:r>
              <a:rPr lang="fr-FR" sz="2000" b="1" dirty="0" err="1" smtClean="0">
                <a:solidFill>
                  <a:srgbClr val="0000FF"/>
                </a:solidFill>
              </a:rPr>
              <a:t>trade</a:t>
            </a:r>
            <a:r>
              <a:rPr lang="fr-FR" sz="2000" b="1" dirty="0" smtClean="0">
                <a:solidFill>
                  <a:srgbClr val="0000FF"/>
                </a:solidFill>
              </a:rPr>
              <a:t> of </a:t>
            </a:r>
            <a:r>
              <a:rPr lang="fr-FR" sz="2000" b="1" dirty="0" err="1" smtClean="0">
                <a:solidFill>
                  <a:srgbClr val="0000FF"/>
                </a:solidFill>
              </a:rPr>
              <a:t>dairy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produce</a:t>
            </a:r>
            <a:r>
              <a:rPr lang="fr-FR" sz="2000" b="1" dirty="0" smtClean="0">
                <a:solidFill>
                  <a:srgbClr val="0000FF"/>
                </a:solidFill>
              </a:rPr>
              <a:t> in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equivalent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with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production up to 2006. It shows </a:t>
            </a:r>
            <a:r>
              <a:rPr lang="fr-FR" sz="2000" b="1" dirty="0" err="1" smtClean="0">
                <a:solidFill>
                  <a:srgbClr val="0000FF"/>
                </a:solidFill>
              </a:rPr>
              <a:t>that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trade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is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insignificant</a:t>
            </a:r>
            <a:r>
              <a:rPr lang="fr-FR" sz="2000" b="1" dirty="0" smtClean="0">
                <a:solidFill>
                  <a:srgbClr val="0000FF"/>
                </a:solidFill>
              </a:rPr>
              <a:t> as imports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have </a:t>
            </a:r>
            <a:r>
              <a:rPr lang="fr-FR" sz="2000" b="1" dirty="0" err="1" smtClean="0">
                <a:solidFill>
                  <a:srgbClr val="0000FF"/>
                </a:solidFill>
              </a:rPr>
              <a:t>represented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only</a:t>
            </a:r>
            <a:r>
              <a:rPr lang="fr-FR" sz="2000" b="1" dirty="0" smtClean="0">
                <a:solidFill>
                  <a:srgbClr val="0000FF"/>
                </a:solidFill>
              </a:rPr>
              <a:t> 0.3% of production in 2006 and exports 0.6%.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This </a:t>
            </a:r>
            <a:r>
              <a:rPr lang="fr-FR" sz="2000" b="1" dirty="0" err="1" smtClean="0">
                <a:solidFill>
                  <a:srgbClr val="0000FF"/>
                </a:solidFill>
              </a:rPr>
              <a:t>does</a:t>
            </a:r>
            <a:r>
              <a:rPr lang="fr-FR" sz="2000" b="1" dirty="0" smtClean="0">
                <a:solidFill>
                  <a:srgbClr val="0000FF"/>
                </a:solidFill>
              </a:rPr>
              <a:t> not </a:t>
            </a:r>
            <a:r>
              <a:rPr lang="fr-FR" sz="2000" b="1" dirty="0" err="1" smtClean="0">
                <a:solidFill>
                  <a:srgbClr val="0000FF"/>
                </a:solidFill>
              </a:rPr>
              <a:t>imply</a:t>
            </a:r>
            <a:r>
              <a:rPr lang="fr-FR" sz="2000" b="1" dirty="0" smtClean="0">
                <a:solidFill>
                  <a:srgbClr val="0000FF"/>
                </a:solidFill>
              </a:rPr>
              <a:t> a </a:t>
            </a:r>
            <a:r>
              <a:rPr lang="fr-FR" sz="2000" b="1" dirty="0" err="1" smtClean="0">
                <a:solidFill>
                  <a:srgbClr val="0000FF"/>
                </a:solidFill>
              </a:rPr>
              <a:t>low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competitiveness</a:t>
            </a:r>
            <a:r>
              <a:rPr lang="fr-FR" sz="2000" b="1" dirty="0" smtClean="0">
                <a:solidFill>
                  <a:srgbClr val="0000FF"/>
                </a:solidFill>
              </a:rPr>
              <a:t> of </a:t>
            </a:r>
            <a:r>
              <a:rPr lang="fr-FR" sz="2000" b="1" dirty="0" err="1" smtClean="0">
                <a:solidFill>
                  <a:srgbClr val="0000FF"/>
                </a:solidFill>
              </a:rPr>
              <a:t>Kenya’s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dairy</a:t>
            </a:r>
            <a:r>
              <a:rPr lang="fr-FR" sz="2000" b="1" dirty="0" smtClean="0">
                <a:solidFill>
                  <a:srgbClr val="0000FF"/>
                </a:solidFill>
              </a:rPr>
              <a:t> exports, </a:t>
            </a:r>
            <a:r>
              <a:rPr lang="fr-FR" sz="2000" b="1" dirty="0" err="1" smtClean="0">
                <a:solidFill>
                  <a:srgbClr val="0000FF"/>
                </a:solidFill>
              </a:rPr>
              <a:t>which</a:t>
            </a:r>
            <a:endParaRPr lang="fr-FR" sz="2000" b="1" dirty="0" smtClean="0">
              <a:solidFill>
                <a:srgbClr val="0000FF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are </a:t>
            </a:r>
            <a:r>
              <a:rPr lang="fr-FR" sz="2000" b="1" dirty="0" err="1" smtClean="0">
                <a:solidFill>
                  <a:srgbClr val="0000FF"/>
                </a:solidFill>
              </a:rPr>
              <a:t>directed</a:t>
            </a:r>
            <a:r>
              <a:rPr lang="fr-FR" sz="2000" b="1" dirty="0" smtClean="0">
                <a:solidFill>
                  <a:srgbClr val="0000FF"/>
                </a:solidFill>
              </a:rPr>
              <a:t> not </a:t>
            </a:r>
            <a:r>
              <a:rPr lang="fr-FR" sz="2000" b="1" dirty="0" err="1" smtClean="0">
                <a:solidFill>
                  <a:srgbClr val="0000FF"/>
                </a:solidFill>
              </a:rPr>
              <a:t>only</a:t>
            </a:r>
            <a:r>
              <a:rPr lang="fr-FR" sz="2000" b="1" dirty="0" smtClean="0">
                <a:solidFill>
                  <a:srgbClr val="0000FF"/>
                </a:solidFill>
              </a:rPr>
              <a:t> to </a:t>
            </a:r>
            <a:r>
              <a:rPr lang="fr-FR" sz="2000" b="1" dirty="0" err="1" smtClean="0">
                <a:solidFill>
                  <a:srgbClr val="0000FF"/>
                </a:solidFill>
              </a:rPr>
              <a:t>neighbour</a:t>
            </a:r>
            <a:r>
              <a:rPr lang="fr-FR" sz="2000" b="1" dirty="0" smtClean="0">
                <a:solidFill>
                  <a:srgbClr val="0000FF"/>
                </a:solidFill>
              </a:rPr>
              <a:t> countries but </a:t>
            </a:r>
            <a:r>
              <a:rPr lang="fr-FR" sz="2000" b="1" dirty="0" err="1" smtClean="0">
                <a:solidFill>
                  <a:srgbClr val="0000FF"/>
                </a:solidFill>
              </a:rPr>
              <a:t>also</a:t>
            </a:r>
            <a:r>
              <a:rPr lang="fr-FR" sz="2000" b="1" dirty="0" smtClean="0">
                <a:solidFill>
                  <a:srgbClr val="0000FF"/>
                </a:solidFill>
              </a:rPr>
              <a:t> to </a:t>
            </a:r>
            <a:r>
              <a:rPr lang="fr-FR" sz="2000" b="1" dirty="0" err="1" smtClean="0">
                <a:solidFill>
                  <a:srgbClr val="0000FF"/>
                </a:solidFill>
              </a:rPr>
              <a:t>North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Africa</a:t>
            </a:r>
            <a:r>
              <a:rPr lang="fr-FR" sz="2000" b="1" dirty="0" smtClean="0">
                <a:solidFill>
                  <a:srgbClr val="0000FF"/>
                </a:solidFill>
              </a:rPr>
              <a:t> and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the Middle East, but the </a:t>
            </a:r>
            <a:r>
              <a:rPr lang="fr-FR" sz="2000" b="1" dirty="0" err="1" smtClean="0">
                <a:solidFill>
                  <a:srgbClr val="0000FF"/>
                </a:solidFill>
              </a:rPr>
              <a:t>fact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that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only</a:t>
            </a:r>
            <a:r>
              <a:rPr lang="fr-FR" sz="2000" b="1" dirty="0" smtClean="0">
                <a:solidFill>
                  <a:srgbClr val="0000FF"/>
                </a:solidFill>
              </a:rPr>
              <a:t> 10% of the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produced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is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collected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and </a:t>
            </a:r>
            <a:r>
              <a:rPr lang="fr-FR" sz="2000" b="1" dirty="0" err="1" smtClean="0">
                <a:solidFill>
                  <a:srgbClr val="0000FF"/>
                </a:solidFill>
              </a:rPr>
              <a:t>processed</a:t>
            </a:r>
            <a:r>
              <a:rPr lang="fr-FR" sz="2000" b="1" dirty="0" smtClean="0">
                <a:solidFill>
                  <a:srgbClr val="0000FF"/>
                </a:solidFill>
              </a:rPr>
              <a:t> by </a:t>
            </a:r>
            <a:r>
              <a:rPr lang="fr-FR" sz="2000" b="1" dirty="0" err="1" smtClean="0">
                <a:solidFill>
                  <a:srgbClr val="0000FF"/>
                </a:solidFill>
              </a:rPr>
              <a:t>some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thirty</a:t>
            </a:r>
            <a:r>
              <a:rPr lang="fr-FR" sz="2000" b="1" dirty="0" smtClean="0">
                <a:solidFill>
                  <a:srgbClr val="0000FF"/>
                </a:solidFill>
              </a:rPr>
              <a:t> modern </a:t>
            </a:r>
            <a:r>
              <a:rPr lang="fr-FR" sz="2000" b="1" dirty="0" err="1" smtClean="0">
                <a:solidFill>
                  <a:srgbClr val="0000FF"/>
                </a:solidFill>
              </a:rPr>
              <a:t>dairies</a:t>
            </a:r>
            <a:r>
              <a:rPr lang="fr-FR" sz="2000" b="1" dirty="0" smtClean="0">
                <a:solidFill>
                  <a:srgbClr val="0000FF"/>
                </a:solidFill>
              </a:rPr>
              <a:t> of the </a:t>
            </a:r>
            <a:r>
              <a:rPr lang="fr-FR" sz="2000" b="1" dirty="0" err="1" smtClean="0">
                <a:solidFill>
                  <a:srgbClr val="0000FF"/>
                </a:solidFill>
              </a:rPr>
              <a:t>formal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sector</a:t>
            </a:r>
            <a:r>
              <a:rPr lang="fr-FR" sz="2000" b="1" dirty="0" smtClean="0">
                <a:solidFill>
                  <a:srgbClr val="0000FF"/>
                </a:solidFill>
              </a:rPr>
              <a:t>.   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357290" y="71414"/>
            <a:ext cx="6356677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2006, in tonnes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14282" y="1285860"/>
          <a:ext cx="8786874" cy="2195524"/>
        </p:xfrm>
        <a:graphic>
          <a:graphicData uri="http://schemas.openxmlformats.org/presentationml/2006/ole">
            <p:oleObj spid="_x0000_s1028" name="Document" r:id="rId4" imgW="5895909" imgH="110708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" name="Connecteur droit avec flèche 2"/>
          <p:cNvCxnSpPr/>
          <p:nvPr/>
        </p:nvCxnSpPr>
        <p:spPr>
          <a:xfrm>
            <a:off x="7643834" y="2214554"/>
            <a:ext cx="85725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1357290" y="71414"/>
            <a:ext cx="6924140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Kenya’s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2006, in 1000 tonnes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7224" y="6550223"/>
            <a:ext cx="1279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/>
              <a:t>Source : FAOSTAT</a:t>
            </a:r>
            <a:endParaRPr lang="fr-FR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71414"/>
            <a:ext cx="650819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2008,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volume and value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01235" y="967917"/>
            <a:ext cx="7899855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If </a:t>
            </a:r>
            <a:r>
              <a:rPr lang="fr-FR" sz="2000" b="1" dirty="0" err="1" smtClean="0">
                <a:solidFill>
                  <a:srgbClr val="0000FF"/>
                </a:solidFill>
              </a:rPr>
              <a:t>Niger’s</a:t>
            </a:r>
            <a:r>
              <a:rPr lang="fr-FR" sz="2000" b="1" dirty="0" smtClean="0">
                <a:solidFill>
                  <a:srgbClr val="0000FF"/>
                </a:solidFill>
              </a:rPr>
              <a:t> exports of </a:t>
            </a:r>
            <a:r>
              <a:rPr lang="fr-FR" sz="2000" b="1" dirty="0" err="1" smtClean="0">
                <a:solidFill>
                  <a:srgbClr val="0000FF"/>
                </a:solidFill>
              </a:rPr>
              <a:t>dairy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products</a:t>
            </a:r>
            <a:r>
              <a:rPr lang="fr-FR" sz="2000" b="1" dirty="0" smtClean="0">
                <a:solidFill>
                  <a:srgbClr val="0000FF"/>
                </a:solidFill>
              </a:rPr>
              <a:t> are </a:t>
            </a:r>
            <a:r>
              <a:rPr lang="fr-FR" sz="2000" b="1" dirty="0" err="1" smtClean="0">
                <a:solidFill>
                  <a:srgbClr val="0000FF"/>
                </a:solidFill>
              </a:rPr>
              <a:t>insignificant</a:t>
            </a:r>
            <a:r>
              <a:rPr lang="fr-FR" sz="2000" b="1" dirty="0" smtClean="0">
                <a:solidFill>
                  <a:srgbClr val="0000FF"/>
                </a:solidFill>
              </a:rPr>
              <a:t>, </a:t>
            </a:r>
            <a:r>
              <a:rPr lang="fr-FR" sz="2000" b="1" dirty="0" err="1" smtClean="0">
                <a:solidFill>
                  <a:srgbClr val="0000FF"/>
                </a:solidFill>
              </a:rPr>
              <a:t>its</a:t>
            </a:r>
            <a:r>
              <a:rPr lang="fr-FR" sz="2000" b="1" dirty="0" smtClean="0">
                <a:solidFill>
                  <a:srgbClr val="0000FF"/>
                </a:solidFill>
              </a:rPr>
              <a:t> imports are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huge</a:t>
            </a:r>
            <a:r>
              <a:rPr lang="fr-FR" sz="2000" b="1" dirty="0" smtClean="0">
                <a:solidFill>
                  <a:srgbClr val="0000FF"/>
                </a:solidFill>
              </a:rPr>
              <a:t> and </a:t>
            </a:r>
            <a:r>
              <a:rPr lang="fr-FR" sz="2000" b="1" dirty="0" err="1" smtClean="0">
                <a:solidFill>
                  <a:srgbClr val="0000FF"/>
                </a:solidFill>
              </a:rPr>
              <a:t>growing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rapidly</a:t>
            </a:r>
            <a:r>
              <a:rPr lang="fr-FR" sz="2000" b="1" dirty="0" smtClean="0">
                <a:solidFill>
                  <a:srgbClr val="0000FF"/>
                </a:solidFill>
              </a:rPr>
              <a:t>. </a:t>
            </a:r>
            <a:r>
              <a:rPr lang="fr-FR" sz="2000" b="1" dirty="0" err="1" smtClean="0">
                <a:solidFill>
                  <a:srgbClr val="0000FF"/>
                </a:solidFill>
              </a:rPr>
              <a:t>They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represent</a:t>
            </a:r>
            <a:r>
              <a:rPr lang="fr-FR" sz="2000" b="1" dirty="0" smtClean="0">
                <a:solidFill>
                  <a:srgbClr val="0000FF"/>
                </a:solidFill>
              </a:rPr>
              <a:t> an </a:t>
            </a:r>
            <a:r>
              <a:rPr lang="fr-FR" sz="2000" b="1" dirty="0" err="1" smtClean="0">
                <a:solidFill>
                  <a:srgbClr val="0000FF"/>
                </a:solidFill>
              </a:rPr>
              <a:t>increasing</a:t>
            </a:r>
            <a:r>
              <a:rPr lang="fr-FR" sz="2000" b="1" dirty="0" smtClean="0">
                <a:solidFill>
                  <a:srgbClr val="0000FF"/>
                </a:solidFill>
              </a:rPr>
              <a:t> proportion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of production in </a:t>
            </a:r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equivalent</a:t>
            </a:r>
            <a:r>
              <a:rPr lang="fr-FR" sz="2000" b="1" dirty="0" smtClean="0">
                <a:solidFill>
                  <a:srgbClr val="0000FF"/>
                </a:solidFill>
              </a:rPr>
              <a:t>, </a:t>
            </a:r>
            <a:r>
              <a:rPr lang="fr-FR" sz="2000" b="1" dirty="0" err="1" smtClean="0">
                <a:solidFill>
                  <a:srgbClr val="0000FF"/>
                </a:solidFill>
              </a:rPr>
              <a:t>having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doubled</a:t>
            </a:r>
            <a:r>
              <a:rPr lang="fr-FR" sz="2000" b="1" dirty="0" smtClean="0">
                <a:solidFill>
                  <a:srgbClr val="0000FF"/>
                </a:solidFill>
              </a:rPr>
              <a:t> in volume </a:t>
            </a:r>
            <a:r>
              <a:rPr lang="fr-FR" sz="2000" b="1" dirty="0" err="1" smtClean="0">
                <a:solidFill>
                  <a:srgbClr val="0000FF"/>
                </a:solidFill>
              </a:rPr>
              <a:t>from</a:t>
            </a:r>
            <a:r>
              <a:rPr lang="fr-FR" sz="2000" b="1" dirty="0" smtClean="0">
                <a:solidFill>
                  <a:srgbClr val="0000FF"/>
                </a:solidFill>
              </a:rPr>
              <a:t> 2000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(6.3%) to 2006 (12,6%). For 13.660 million </a:t>
            </a:r>
            <a:r>
              <a:rPr lang="fr-FR" sz="2000" b="1" dirty="0" err="1" smtClean="0">
                <a:solidFill>
                  <a:srgbClr val="0000FF"/>
                </a:solidFill>
              </a:rPr>
              <a:t>inhabitants</a:t>
            </a:r>
            <a:r>
              <a:rPr lang="fr-FR" sz="2000" b="1" dirty="0" smtClean="0">
                <a:solidFill>
                  <a:srgbClr val="0000FF"/>
                </a:solidFill>
              </a:rPr>
              <a:t> in 2006, per capita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milk</a:t>
            </a:r>
            <a:r>
              <a:rPr lang="fr-FR" sz="2000" b="1" dirty="0" smtClean="0">
                <a:solidFill>
                  <a:srgbClr val="0000FF"/>
                </a:solidFill>
              </a:rPr>
              <a:t> production (</a:t>
            </a:r>
            <a:r>
              <a:rPr lang="fr-FR" sz="2000" b="1" dirty="0" err="1" smtClean="0">
                <a:solidFill>
                  <a:srgbClr val="0000FF"/>
                </a:solidFill>
              </a:rPr>
              <a:t>from</a:t>
            </a:r>
            <a:r>
              <a:rPr lang="fr-FR" sz="2000" b="1" dirty="0" smtClean="0">
                <a:solidFill>
                  <a:srgbClr val="0000FF"/>
                </a:solidFill>
              </a:rPr>
              <a:t> all </a:t>
            </a:r>
            <a:r>
              <a:rPr lang="fr-FR" sz="2000" b="1" dirty="0" err="1" smtClean="0">
                <a:solidFill>
                  <a:srgbClr val="0000FF"/>
                </a:solidFill>
              </a:rPr>
              <a:t>animals</a:t>
            </a:r>
            <a:r>
              <a:rPr lang="fr-FR" sz="2000" b="1" dirty="0" smtClean="0">
                <a:solidFill>
                  <a:srgbClr val="0000FF"/>
                </a:solidFill>
              </a:rPr>
              <a:t>) </a:t>
            </a:r>
            <a:r>
              <a:rPr lang="fr-FR" sz="2000" b="1" dirty="0" err="1" smtClean="0">
                <a:solidFill>
                  <a:srgbClr val="0000FF"/>
                </a:solidFill>
              </a:rPr>
              <a:t>was</a:t>
            </a:r>
            <a:r>
              <a:rPr lang="fr-FR" sz="2000" b="1" dirty="0" smtClean="0">
                <a:solidFill>
                  <a:srgbClr val="0000FF"/>
                </a:solidFill>
              </a:rPr>
              <a:t> of 48 kg (46.4 litres) plus 6 kg</a:t>
            </a:r>
          </a:p>
          <a:p>
            <a:pPr algn="ctr"/>
            <a:r>
              <a:rPr lang="fr-FR" sz="2000" b="1" dirty="0" smtClean="0">
                <a:solidFill>
                  <a:srgbClr val="0000FF"/>
                </a:solidFill>
              </a:rPr>
              <a:t>(5.8 litres) </a:t>
            </a:r>
            <a:r>
              <a:rPr lang="fr-FR" sz="2000" b="1" dirty="0" err="1" smtClean="0">
                <a:solidFill>
                  <a:srgbClr val="0000FF"/>
                </a:solidFill>
              </a:rPr>
              <a:t>imported</a:t>
            </a:r>
            <a:r>
              <a:rPr lang="fr-FR" sz="2000" b="1" dirty="0" smtClean="0">
                <a:solidFill>
                  <a:srgbClr val="0000FF"/>
                </a:solidFill>
              </a:rPr>
              <a:t>. And </a:t>
            </a:r>
            <a:r>
              <a:rPr lang="fr-FR" sz="2000" b="1" dirty="0" err="1" smtClean="0">
                <a:solidFill>
                  <a:srgbClr val="0000FF"/>
                </a:solidFill>
              </a:rPr>
              <a:t>dairy</a:t>
            </a:r>
            <a:r>
              <a:rPr lang="fr-FR" sz="2000" b="1" dirty="0" smtClean="0">
                <a:solidFill>
                  <a:srgbClr val="0000FF"/>
                </a:solidFill>
              </a:rPr>
              <a:t> imports have </a:t>
            </a:r>
            <a:r>
              <a:rPr lang="fr-FR" sz="2000" b="1" dirty="0" err="1" smtClean="0">
                <a:solidFill>
                  <a:srgbClr val="0000FF"/>
                </a:solidFill>
              </a:rPr>
              <a:t>accounted</a:t>
            </a:r>
            <a:r>
              <a:rPr lang="fr-FR" sz="2000" b="1" dirty="0" smtClean="0">
                <a:solidFill>
                  <a:srgbClr val="0000FF"/>
                </a:solidFill>
              </a:rPr>
              <a:t> for 12.2% of</a:t>
            </a:r>
          </a:p>
          <a:p>
            <a:pPr algn="ctr"/>
            <a:r>
              <a:rPr lang="fr-FR" sz="2000" b="1" dirty="0" err="1" smtClean="0">
                <a:solidFill>
                  <a:srgbClr val="0000FF"/>
                </a:solidFill>
              </a:rPr>
              <a:t>food</a:t>
            </a:r>
            <a:r>
              <a:rPr lang="fr-FR" sz="2000" b="1" dirty="0" smtClean="0">
                <a:solidFill>
                  <a:srgbClr val="0000FF"/>
                </a:solidFill>
              </a:rPr>
              <a:t> imports (</a:t>
            </a:r>
            <a:r>
              <a:rPr lang="fr-FR" sz="2000" b="1" dirty="0" err="1" smtClean="0">
                <a:solidFill>
                  <a:srgbClr val="0000FF"/>
                </a:solidFill>
              </a:rPr>
              <a:t>without</a:t>
            </a:r>
            <a:r>
              <a:rPr lang="fr-FR" sz="2000" b="1" dirty="0" smtClean="0">
                <a:solidFill>
                  <a:srgbClr val="0000FF"/>
                </a:solidFill>
              </a:rPr>
              <a:t> </a:t>
            </a:r>
            <a:r>
              <a:rPr lang="fr-FR" sz="2000" b="1" dirty="0" err="1" smtClean="0">
                <a:solidFill>
                  <a:srgbClr val="0000FF"/>
                </a:solidFill>
              </a:rPr>
              <a:t>fish</a:t>
            </a:r>
            <a:r>
              <a:rPr lang="fr-FR" sz="2000" b="1" dirty="0" smtClean="0">
                <a:solidFill>
                  <a:srgbClr val="0000FF"/>
                </a:solidFill>
              </a:rPr>
              <a:t>) in 2006, and </a:t>
            </a:r>
            <a:r>
              <a:rPr lang="fr-FR" sz="2000" b="1" dirty="0" err="1" smtClean="0">
                <a:solidFill>
                  <a:srgbClr val="0000FF"/>
                </a:solidFill>
              </a:rPr>
              <a:t>much</a:t>
            </a:r>
            <a:r>
              <a:rPr lang="fr-FR" sz="2000" b="1" dirty="0" smtClean="0">
                <a:solidFill>
                  <a:srgbClr val="0000FF"/>
                </a:solidFill>
              </a:rPr>
              <a:t> more in 2008. </a:t>
            </a:r>
            <a:endParaRPr lang="fr-FR" sz="2000" b="1" dirty="0">
              <a:solidFill>
                <a:srgbClr val="0000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82165" y="3286124"/>
            <a:ext cx="8585555" cy="3477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6600"/>
                </a:solidFill>
              </a:rPr>
              <a:t>Yet</a:t>
            </a:r>
            <a:r>
              <a:rPr lang="fr-FR" sz="2000" b="1" dirty="0" smtClean="0">
                <a:solidFill>
                  <a:srgbClr val="006600"/>
                </a:solidFill>
              </a:rPr>
              <a:t> Niger and the </a:t>
            </a:r>
            <a:r>
              <a:rPr lang="fr-FR" sz="2000" b="1" dirty="0" err="1" smtClean="0">
                <a:solidFill>
                  <a:srgbClr val="006600"/>
                </a:solidFill>
              </a:rPr>
              <a:t>other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Sahelian</a:t>
            </a:r>
            <a:r>
              <a:rPr lang="fr-FR" sz="2000" b="1" dirty="0" smtClean="0">
                <a:solidFill>
                  <a:srgbClr val="006600"/>
                </a:solidFill>
              </a:rPr>
              <a:t> countries of West </a:t>
            </a:r>
            <a:r>
              <a:rPr lang="fr-FR" sz="2000" b="1" dirty="0" err="1" smtClean="0">
                <a:solidFill>
                  <a:srgbClr val="006600"/>
                </a:solidFill>
              </a:rPr>
              <a:t>Africa</a:t>
            </a:r>
            <a:r>
              <a:rPr lang="fr-FR" sz="2000" b="1" dirty="0" smtClean="0">
                <a:solidFill>
                  <a:srgbClr val="006600"/>
                </a:solidFill>
              </a:rPr>
              <a:t> are not </a:t>
            </a:r>
            <a:r>
              <a:rPr lang="fr-FR" sz="2000" b="1" dirty="0" err="1" smtClean="0">
                <a:solidFill>
                  <a:srgbClr val="006600"/>
                </a:solidFill>
              </a:rPr>
              <a:t>condemned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6600"/>
                </a:solidFill>
              </a:rPr>
              <a:t>to </a:t>
            </a:r>
            <a:r>
              <a:rPr lang="fr-FR" sz="2000" b="1" dirty="0" err="1" smtClean="0">
                <a:solidFill>
                  <a:srgbClr val="006600"/>
                </a:solidFill>
              </a:rPr>
              <a:t>such</a:t>
            </a:r>
            <a:r>
              <a:rPr lang="fr-FR" sz="2000" b="1" dirty="0" smtClean="0">
                <a:solidFill>
                  <a:srgbClr val="006600"/>
                </a:solidFill>
              </a:rPr>
              <a:t> an </a:t>
            </a:r>
            <a:r>
              <a:rPr lang="fr-FR" sz="2000" b="1" dirty="0" err="1" smtClean="0">
                <a:solidFill>
                  <a:srgbClr val="006600"/>
                </a:solidFill>
              </a:rPr>
              <a:t>increasing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deficit</a:t>
            </a:r>
            <a:r>
              <a:rPr lang="fr-FR" sz="2000" b="1" dirty="0" smtClean="0">
                <a:solidFill>
                  <a:srgbClr val="006600"/>
                </a:solidFill>
              </a:rPr>
              <a:t> in </a:t>
            </a:r>
            <a:r>
              <a:rPr lang="fr-FR" sz="2000" b="1" dirty="0" err="1" smtClean="0">
                <a:solidFill>
                  <a:srgbClr val="006600"/>
                </a:solidFill>
              </a:rPr>
              <a:t>dairy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products</a:t>
            </a:r>
            <a:r>
              <a:rPr lang="fr-FR" sz="2000" b="1" dirty="0" smtClean="0">
                <a:solidFill>
                  <a:srgbClr val="006600"/>
                </a:solidFill>
              </a:rPr>
              <a:t> if </a:t>
            </a:r>
            <a:r>
              <a:rPr lang="fr-FR" sz="2000" b="1" dirty="0" err="1" smtClean="0">
                <a:solidFill>
                  <a:srgbClr val="006600"/>
                </a:solidFill>
              </a:rPr>
              <a:t>we</a:t>
            </a:r>
            <a:r>
              <a:rPr lang="fr-FR" sz="2000" b="1" dirty="0" smtClean="0">
                <a:solidFill>
                  <a:srgbClr val="006600"/>
                </a:solidFill>
              </a:rPr>
              <a:t> compare </a:t>
            </a:r>
            <a:r>
              <a:rPr lang="fr-FR" sz="2000" b="1" dirty="0" err="1" smtClean="0">
                <a:solidFill>
                  <a:srgbClr val="006600"/>
                </a:solidFill>
              </a:rPr>
              <a:t>their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potential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algn="ctr"/>
            <a:r>
              <a:rPr lang="fr-FR" sz="2000" b="1" dirty="0" err="1" smtClean="0">
                <a:solidFill>
                  <a:srgbClr val="006600"/>
                </a:solidFill>
              </a:rPr>
              <a:t>with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that</a:t>
            </a:r>
            <a:r>
              <a:rPr lang="fr-FR" sz="2000" b="1" dirty="0" smtClean="0">
                <a:solidFill>
                  <a:srgbClr val="006600"/>
                </a:solidFill>
              </a:rPr>
              <a:t> of Kenya. The </a:t>
            </a:r>
            <a:r>
              <a:rPr lang="fr-FR" sz="2000" b="1" dirty="0" err="1" smtClean="0">
                <a:solidFill>
                  <a:srgbClr val="006600"/>
                </a:solidFill>
              </a:rPr>
              <a:t>assets</a:t>
            </a:r>
            <a:r>
              <a:rPr lang="fr-FR" sz="2000" b="1" dirty="0" smtClean="0">
                <a:solidFill>
                  <a:srgbClr val="006600"/>
                </a:solidFill>
              </a:rPr>
              <a:t> of Kenya </a:t>
            </a:r>
            <a:r>
              <a:rPr lang="fr-FR" sz="2000" b="1" dirty="0" err="1" smtClean="0">
                <a:solidFill>
                  <a:srgbClr val="006600"/>
                </a:solidFill>
              </a:rPr>
              <a:t>success</a:t>
            </a:r>
            <a:r>
              <a:rPr lang="fr-FR" sz="2000" b="1" dirty="0" smtClean="0">
                <a:solidFill>
                  <a:srgbClr val="006600"/>
                </a:solidFill>
              </a:rPr>
              <a:t> are </a:t>
            </a:r>
            <a:r>
              <a:rPr lang="fr-FR" sz="2000" b="1" dirty="0" err="1" smtClean="0">
                <a:solidFill>
                  <a:srgbClr val="006600"/>
                </a:solidFill>
              </a:rPr>
              <a:t>also</a:t>
            </a:r>
            <a:r>
              <a:rPr lang="fr-FR" sz="2000" b="1" dirty="0" smtClean="0">
                <a:solidFill>
                  <a:srgbClr val="006600"/>
                </a:solidFill>
              </a:rPr>
              <a:t> the main </a:t>
            </a:r>
            <a:r>
              <a:rPr lang="fr-FR" sz="2000" b="1" dirty="0" err="1" smtClean="0">
                <a:solidFill>
                  <a:srgbClr val="006600"/>
                </a:solidFill>
              </a:rPr>
              <a:t>weaknesses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algn="ctr"/>
            <a:r>
              <a:rPr lang="fr-FR" sz="2000" b="1" dirty="0" smtClean="0">
                <a:solidFill>
                  <a:srgbClr val="006600"/>
                </a:solidFill>
              </a:rPr>
              <a:t> of </a:t>
            </a:r>
            <a:r>
              <a:rPr lang="fr-FR" sz="2000" b="1" dirty="0" err="1" smtClean="0">
                <a:solidFill>
                  <a:srgbClr val="006600"/>
                </a:solidFill>
              </a:rPr>
              <a:t>its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counterparts</a:t>
            </a:r>
            <a:r>
              <a:rPr lang="fr-FR" sz="2000" b="1" dirty="0" smtClean="0">
                <a:solidFill>
                  <a:srgbClr val="006600"/>
                </a:solidFill>
              </a:rPr>
              <a:t> of </a:t>
            </a:r>
            <a:r>
              <a:rPr lang="fr-FR" sz="2000" b="1" dirty="0" err="1" smtClean="0">
                <a:solidFill>
                  <a:srgbClr val="006600"/>
                </a:solidFill>
              </a:rPr>
              <a:t>Sahelian</a:t>
            </a:r>
            <a:r>
              <a:rPr lang="fr-FR" sz="2000" b="1" dirty="0" smtClean="0">
                <a:solidFill>
                  <a:srgbClr val="006600"/>
                </a:solidFill>
              </a:rPr>
              <a:t> West </a:t>
            </a:r>
            <a:r>
              <a:rPr lang="fr-FR" sz="2000" b="1" dirty="0" err="1" smtClean="0">
                <a:solidFill>
                  <a:srgbClr val="006600"/>
                </a:solidFill>
              </a:rPr>
              <a:t>Africa</a:t>
            </a:r>
            <a:r>
              <a:rPr lang="fr-FR" sz="2000" b="1" dirty="0" smtClean="0">
                <a:solidFill>
                  <a:srgbClr val="006600"/>
                </a:solidFill>
              </a:rPr>
              <a:t>:</a:t>
            </a: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1) a </a:t>
            </a:r>
            <a:r>
              <a:rPr lang="fr-FR" sz="2000" b="1" dirty="0" err="1" smtClean="0">
                <a:solidFill>
                  <a:srgbClr val="006600"/>
                </a:solidFill>
              </a:rPr>
              <a:t>deterrent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tariff</a:t>
            </a:r>
            <a:r>
              <a:rPr lang="fr-FR" sz="2000" b="1" dirty="0" smtClean="0">
                <a:solidFill>
                  <a:srgbClr val="006600"/>
                </a:solidFill>
              </a:rPr>
              <a:t> on </a:t>
            </a:r>
            <a:r>
              <a:rPr lang="fr-FR" sz="2000" b="1" dirty="0" err="1" smtClean="0">
                <a:solidFill>
                  <a:srgbClr val="006600"/>
                </a:solidFill>
              </a:rPr>
              <a:t>milk</a:t>
            </a:r>
            <a:r>
              <a:rPr lang="fr-FR" sz="2000" b="1" dirty="0" smtClean="0">
                <a:solidFill>
                  <a:srgbClr val="006600"/>
                </a:solidFill>
              </a:rPr>
              <a:t> (</a:t>
            </a:r>
            <a:r>
              <a:rPr lang="fr-FR" sz="2000" b="1" dirty="0" err="1" smtClean="0">
                <a:solidFill>
                  <a:srgbClr val="006600"/>
                </a:solidFill>
              </a:rPr>
              <a:t>mostly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concentrated</a:t>
            </a:r>
            <a:r>
              <a:rPr lang="fr-FR" sz="2000" b="1" dirty="0" smtClean="0">
                <a:solidFill>
                  <a:srgbClr val="006600"/>
                </a:solidFill>
              </a:rPr>
              <a:t>), </a:t>
            </a:r>
            <a:r>
              <a:rPr lang="fr-FR" sz="2000" b="1" dirty="0" err="1" smtClean="0">
                <a:solidFill>
                  <a:srgbClr val="006600"/>
                </a:solidFill>
              </a:rPr>
              <a:t>which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accounts</a:t>
            </a:r>
            <a:r>
              <a:rPr lang="fr-FR" sz="2000" b="1" dirty="0" smtClean="0">
                <a:solidFill>
                  <a:srgbClr val="006600"/>
                </a:solidFill>
              </a:rPr>
              <a:t> for </a:t>
            </a:r>
            <a:r>
              <a:rPr lang="fr-FR" sz="2000" b="1" dirty="0" err="1" smtClean="0">
                <a:solidFill>
                  <a:srgbClr val="006600"/>
                </a:solidFill>
              </a:rPr>
              <a:t>almost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all imports (98.9% in volume and 98.2% in value in 2008): 60% </a:t>
            </a:r>
            <a:r>
              <a:rPr lang="fr-FR" sz="2000" b="1" dirty="0" err="1" smtClean="0">
                <a:solidFill>
                  <a:srgbClr val="006600"/>
                </a:solidFill>
              </a:rPr>
              <a:t>against</a:t>
            </a:r>
            <a:r>
              <a:rPr lang="fr-FR" sz="2000" b="1" dirty="0" smtClean="0">
                <a:solidFill>
                  <a:srgbClr val="006600"/>
                </a:solidFill>
              </a:rPr>
              <a:t> 5%;</a:t>
            </a: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2) the </a:t>
            </a:r>
            <a:r>
              <a:rPr lang="fr-FR" sz="2000" b="1" dirty="0" err="1" smtClean="0">
                <a:solidFill>
                  <a:srgbClr val="006600"/>
                </a:solidFill>
              </a:rPr>
              <a:t>organization</a:t>
            </a:r>
            <a:r>
              <a:rPr lang="fr-FR" sz="2000" b="1" dirty="0" smtClean="0">
                <a:solidFill>
                  <a:srgbClr val="006600"/>
                </a:solidFill>
              </a:rPr>
              <a:t> of the </a:t>
            </a:r>
            <a:r>
              <a:rPr lang="fr-FR" sz="2000" b="1" dirty="0" err="1" smtClean="0">
                <a:solidFill>
                  <a:srgbClr val="006600"/>
                </a:solidFill>
              </a:rPr>
              <a:t>informal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domestic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trade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sector</a:t>
            </a:r>
            <a:r>
              <a:rPr lang="fr-FR" sz="2000" b="1" dirty="0" smtClean="0">
                <a:solidFill>
                  <a:srgbClr val="006600"/>
                </a:solidFill>
              </a:rPr>
              <a:t> to </a:t>
            </a:r>
            <a:r>
              <a:rPr lang="fr-FR" sz="2000" b="1" dirty="0" err="1" smtClean="0">
                <a:solidFill>
                  <a:srgbClr val="006600"/>
                </a:solidFill>
              </a:rPr>
              <a:t>sell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directly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to </a:t>
            </a:r>
            <a:r>
              <a:rPr lang="fr-FR" sz="2000" b="1" dirty="0" err="1" smtClean="0">
                <a:solidFill>
                  <a:srgbClr val="006600"/>
                </a:solidFill>
              </a:rPr>
              <a:t>consumers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at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lower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prices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than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those</a:t>
            </a:r>
            <a:r>
              <a:rPr lang="fr-FR" sz="2000" b="1" dirty="0" smtClean="0">
                <a:solidFill>
                  <a:srgbClr val="006600"/>
                </a:solidFill>
              </a:rPr>
              <a:t> of modern </a:t>
            </a:r>
            <a:r>
              <a:rPr lang="fr-FR" sz="2000" b="1" dirty="0" err="1" smtClean="0">
                <a:solidFill>
                  <a:srgbClr val="006600"/>
                </a:solidFill>
              </a:rPr>
              <a:t>dairies</a:t>
            </a:r>
            <a:r>
              <a:rPr lang="fr-FR" sz="2000" b="1" dirty="0" smtClean="0">
                <a:solidFill>
                  <a:srgbClr val="006600"/>
                </a:solidFill>
              </a:rPr>
              <a:t>, </a:t>
            </a:r>
            <a:r>
              <a:rPr lang="fr-FR" sz="2000" b="1" dirty="0" err="1" smtClean="0">
                <a:solidFill>
                  <a:srgbClr val="006600"/>
                </a:solidFill>
              </a:rPr>
              <a:t>which</a:t>
            </a:r>
            <a:r>
              <a:rPr lang="fr-FR" sz="2000" b="1" dirty="0" smtClean="0">
                <a:solidFill>
                  <a:srgbClr val="006600"/>
                </a:solidFill>
              </a:rPr>
              <a:t> are</a:t>
            </a:r>
          </a:p>
          <a:p>
            <a:pPr marL="457200" indent="-457200" algn="ctr"/>
            <a:r>
              <a:rPr lang="fr-FR" sz="2000" b="1" dirty="0" err="1" smtClean="0">
                <a:solidFill>
                  <a:srgbClr val="006600"/>
                </a:solidFill>
              </a:rPr>
              <a:t>collecting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only</a:t>
            </a:r>
            <a:r>
              <a:rPr lang="fr-FR" sz="2000" b="1" dirty="0" smtClean="0">
                <a:solidFill>
                  <a:srgbClr val="006600"/>
                </a:solidFill>
              </a:rPr>
              <a:t> 10% of the </a:t>
            </a:r>
            <a:r>
              <a:rPr lang="fr-FR" sz="2000" b="1" dirty="0" err="1" smtClean="0">
                <a:solidFill>
                  <a:srgbClr val="006600"/>
                </a:solidFill>
              </a:rPr>
              <a:t>milk</a:t>
            </a:r>
            <a:r>
              <a:rPr lang="fr-FR" sz="2000" b="1" dirty="0" smtClean="0">
                <a:solidFill>
                  <a:srgbClr val="006600"/>
                </a:solidFill>
              </a:rPr>
              <a:t> and are the </a:t>
            </a:r>
            <a:r>
              <a:rPr lang="fr-FR" sz="2000" b="1" dirty="0" err="1" smtClean="0">
                <a:solidFill>
                  <a:srgbClr val="006600"/>
                </a:solidFill>
              </a:rPr>
              <a:t>only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ones</a:t>
            </a:r>
            <a:r>
              <a:rPr lang="fr-FR" sz="2000" b="1" dirty="0" smtClean="0">
                <a:solidFill>
                  <a:srgbClr val="006600"/>
                </a:solidFill>
              </a:rPr>
              <a:t> to export;</a:t>
            </a: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3) the large import </a:t>
            </a:r>
            <a:r>
              <a:rPr lang="fr-FR" sz="2000" b="1" dirty="0" err="1" smtClean="0">
                <a:solidFill>
                  <a:srgbClr val="006600"/>
                </a:solidFill>
              </a:rPr>
              <a:t>dependency</a:t>
            </a:r>
            <a:r>
              <a:rPr lang="fr-FR" sz="2000" b="1" dirty="0" smtClean="0">
                <a:solidFill>
                  <a:srgbClr val="006600"/>
                </a:solidFill>
              </a:rPr>
              <a:t> of West </a:t>
            </a:r>
            <a:r>
              <a:rPr lang="fr-FR" sz="2000" b="1" dirty="0" err="1" smtClean="0">
                <a:solidFill>
                  <a:srgbClr val="006600"/>
                </a:solidFill>
              </a:rPr>
              <a:t>African</a:t>
            </a:r>
            <a:r>
              <a:rPr lang="fr-FR" sz="2000" b="1" dirty="0" smtClean="0">
                <a:solidFill>
                  <a:srgbClr val="006600"/>
                </a:solidFill>
              </a:rPr>
              <a:t> countries </a:t>
            </a:r>
            <a:r>
              <a:rPr lang="fr-FR" sz="2000" b="1" dirty="0" err="1" smtClean="0">
                <a:solidFill>
                  <a:srgbClr val="006600"/>
                </a:solidFill>
              </a:rPr>
              <a:t>is</a:t>
            </a:r>
            <a:r>
              <a:rPr lang="fr-FR" sz="2000" b="1" dirty="0" smtClean="0">
                <a:solidFill>
                  <a:srgbClr val="006600"/>
                </a:solidFill>
              </a:rPr>
              <a:t> not due to a </a:t>
            </a:r>
            <a:r>
              <a:rPr lang="fr-FR" sz="2000" b="1" dirty="0" err="1" smtClean="0">
                <a:solidFill>
                  <a:srgbClr val="006600"/>
                </a:solidFill>
              </a:rPr>
              <a:t>lack</a:t>
            </a:r>
            <a:endParaRPr lang="fr-FR" sz="2000" b="1" dirty="0" smtClean="0">
              <a:solidFill>
                <a:srgbClr val="006600"/>
              </a:solidFill>
            </a:endParaRPr>
          </a:p>
          <a:p>
            <a:pPr marL="457200" indent="-457200" algn="ctr"/>
            <a:r>
              <a:rPr lang="fr-FR" sz="2000" b="1" dirty="0" smtClean="0">
                <a:solidFill>
                  <a:srgbClr val="006600"/>
                </a:solidFill>
              </a:rPr>
              <a:t>of production of </a:t>
            </a:r>
            <a:r>
              <a:rPr lang="fr-FR" sz="2000" b="1" dirty="0" err="1" smtClean="0">
                <a:solidFill>
                  <a:srgbClr val="006600"/>
                </a:solidFill>
              </a:rPr>
              <a:t>milk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powder</a:t>
            </a:r>
            <a:r>
              <a:rPr lang="fr-FR" sz="2000" b="1" dirty="0" smtClean="0">
                <a:solidFill>
                  <a:srgbClr val="006600"/>
                </a:solidFill>
              </a:rPr>
              <a:t> as 90% of </a:t>
            </a:r>
            <a:r>
              <a:rPr lang="fr-FR" sz="2000" b="1" dirty="0" err="1" smtClean="0">
                <a:solidFill>
                  <a:srgbClr val="006600"/>
                </a:solidFill>
              </a:rPr>
              <a:t>milk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is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bought</a:t>
            </a:r>
            <a:r>
              <a:rPr lang="fr-FR" sz="2000" b="1" dirty="0" smtClean="0">
                <a:solidFill>
                  <a:srgbClr val="006600"/>
                </a:solidFill>
              </a:rPr>
              <a:t> </a:t>
            </a:r>
            <a:r>
              <a:rPr lang="fr-FR" sz="2000" b="1" dirty="0" err="1" smtClean="0">
                <a:solidFill>
                  <a:srgbClr val="006600"/>
                </a:solidFill>
              </a:rPr>
              <a:t>raw</a:t>
            </a:r>
            <a:r>
              <a:rPr lang="fr-FR" sz="2000" b="1" dirty="0" smtClean="0">
                <a:solidFill>
                  <a:srgbClr val="006600"/>
                </a:solidFill>
              </a:rPr>
              <a:t> by </a:t>
            </a:r>
            <a:r>
              <a:rPr lang="fr-FR" sz="2000" b="1" dirty="0" err="1" smtClean="0">
                <a:solidFill>
                  <a:srgbClr val="006600"/>
                </a:solidFill>
              </a:rPr>
              <a:t>consumers</a:t>
            </a:r>
            <a:r>
              <a:rPr lang="fr-FR" sz="2000" b="1" dirty="0" smtClean="0">
                <a:solidFill>
                  <a:srgbClr val="006600"/>
                </a:solidFill>
              </a:rPr>
              <a:t>.</a:t>
            </a:r>
            <a:endParaRPr lang="fr-FR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85852" y="97673"/>
            <a:ext cx="6562694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Niger’s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milk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production and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dairy</a:t>
            </a:r>
            <a:endParaRPr lang="fr-FR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2000 to </a:t>
            </a:r>
            <a:r>
              <a:rPr lang="fr-FR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2008, </a:t>
            </a:r>
            <a:r>
              <a:rPr lang="fr-F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volume and value</a:t>
            </a:r>
            <a:endParaRPr lang="fr-F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885831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1266</Words>
  <Application>Microsoft Office PowerPoint</Application>
  <PresentationFormat>Affichage à l'écran (4:3)</PresentationFormat>
  <Paragraphs>176</Paragraphs>
  <Slides>17</Slides>
  <Notes>17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9" baseType="lpstr">
      <vt:lpstr>Thème Office</vt:lpstr>
      <vt:lpstr>Document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</dc:creator>
  <cp:lastModifiedBy>utilisateur</cp:lastModifiedBy>
  <cp:revision>26</cp:revision>
  <dcterms:created xsi:type="dcterms:W3CDTF">2009-07-10T11:47:47Z</dcterms:created>
  <dcterms:modified xsi:type="dcterms:W3CDTF">2009-07-20T10:38:23Z</dcterms:modified>
</cp:coreProperties>
</file>