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drawings/drawing3.xml" ContentType="application/vnd.openxmlformats-officedocument.drawingml.chartshapes+xml"/>
  <Override PartName="/ppt/charts/chart10.xml" ContentType="application/vnd.openxmlformats-officedocument.drawingml.chart+xml"/>
  <Override PartName="/ppt/drawings/drawing4.xml" ContentType="application/vnd.openxmlformats-officedocument.drawingml.chartshapes+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258" r:id="rId3"/>
    <p:sldId id="260" r:id="rId4"/>
    <p:sldId id="261" r:id="rId5"/>
    <p:sldId id="262" r:id="rId6"/>
    <p:sldId id="311" r:id="rId7"/>
    <p:sldId id="312" r:id="rId8"/>
    <p:sldId id="264" r:id="rId9"/>
    <p:sldId id="259" r:id="rId10"/>
    <p:sldId id="275" r:id="rId11"/>
    <p:sldId id="276" r:id="rId12"/>
    <p:sldId id="277" r:id="rId13"/>
    <p:sldId id="281" r:id="rId14"/>
    <p:sldId id="294" r:id="rId15"/>
    <p:sldId id="282" r:id="rId16"/>
    <p:sldId id="283" r:id="rId17"/>
    <p:sldId id="284" r:id="rId18"/>
    <p:sldId id="288" r:id="rId19"/>
    <p:sldId id="289" r:id="rId20"/>
    <p:sldId id="290" r:id="rId21"/>
    <p:sldId id="291" r:id="rId22"/>
    <p:sldId id="278" r:id="rId23"/>
    <p:sldId id="307" r:id="rId24"/>
    <p:sldId id="297" r:id="rId25"/>
    <p:sldId id="298" r:id="rId26"/>
    <p:sldId id="299" r:id="rId27"/>
    <p:sldId id="306" r:id="rId28"/>
    <p:sldId id="300" r:id="rId29"/>
    <p:sldId id="301" r:id="rId30"/>
    <p:sldId id="302" r:id="rId31"/>
    <p:sldId id="303" r:id="rId32"/>
    <p:sldId id="304" r:id="rId33"/>
    <p:sldId id="305" r:id="rId34"/>
    <p:sldId id="330" r:id="rId35"/>
    <p:sldId id="331" r:id="rId36"/>
    <p:sldId id="332" r:id="rId37"/>
    <p:sldId id="295" r:id="rId38"/>
    <p:sldId id="296" r:id="rId39"/>
    <p:sldId id="323" r:id="rId40"/>
    <p:sldId id="308" r:id="rId41"/>
    <p:sldId id="309" r:id="rId42"/>
    <p:sldId id="310" r:id="rId43"/>
    <p:sldId id="292" r:id="rId44"/>
    <p:sldId id="314" r:id="rId45"/>
    <p:sldId id="257" r:id="rId46"/>
    <p:sldId id="267" r:id="rId47"/>
    <p:sldId id="269" r:id="rId48"/>
    <p:sldId id="270" r:id="rId49"/>
    <p:sldId id="271" r:id="rId50"/>
    <p:sldId id="324" r:id="rId51"/>
    <p:sldId id="325" r:id="rId52"/>
    <p:sldId id="326" r:id="rId53"/>
    <p:sldId id="328" r:id="rId54"/>
    <p:sldId id="327" r:id="rId55"/>
    <p:sldId id="329" r:id="rId56"/>
    <p:sldId id="318" r:id="rId57"/>
    <p:sldId id="322" r:id="rId58"/>
    <p:sldId id="320" r:id="rId59"/>
    <p:sldId id="274" r:id="rId6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3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Classeur1"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Classeur1"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Jacques\Documents\PED-UEMOA-\Pr&#233;parations%20graphiques%20pour%20Monrovia.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Jacques\Documents\PED-UEMOA-\Pr&#233;parations%20graphiques%20pour%20Monrovia.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C:\Users\Jacques\Documents\PED-UEMOA-\Pr&#233;parations%20des%20diapos%20sur%20&#233;changes%20alimentaires%20de%20la%20CEDEAO%20et%20du%20riz%20mondial.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Jacques\Documents\PED-UEMOA-\Pr&#233;parations%20graphiques%20pour%20Monrovi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acques\Documents\PED-UEMOA-\Pr&#233;parations%20des%20diapos%20sur%20&#233;changes%20alimentaires%20de%20la%20CEDEAO%20et%20du%20riz%20mondial.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C:\Users\Jacques\Documents\PED-UEMOA-\Pr&#233;parations%20graphiques%20pour%20Monrovi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defRPr>
            </a:pPr>
            <a:r>
              <a:rPr lang="en-US" sz="2800" dirty="0" smtClean="0">
                <a:solidFill>
                  <a:schemeClr val="bg1"/>
                </a:solidFill>
                <a:effectLst>
                  <a:outerShdw blurRad="38100" dist="38100" dir="2700000" algn="tl">
                    <a:srgbClr val="000000">
                      <a:alpha val="43137"/>
                    </a:srgbClr>
                  </a:outerShdw>
                </a:effectLst>
              </a:rPr>
              <a:t>Plus les pays </a:t>
            </a:r>
            <a:r>
              <a:rPr lang="en-US" sz="2800" dirty="0" err="1" smtClean="0">
                <a:solidFill>
                  <a:schemeClr val="bg1"/>
                </a:solidFill>
                <a:effectLst>
                  <a:outerShdw blurRad="38100" dist="38100" dir="2700000" algn="tl">
                    <a:srgbClr val="000000">
                      <a:alpha val="43137"/>
                    </a:srgbClr>
                  </a:outerShdw>
                </a:effectLst>
              </a:rPr>
              <a:t>sont</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développés</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moins</a:t>
            </a:r>
            <a:endParaRPr lang="en-US" sz="2800" dirty="0" smtClean="0">
              <a:solidFill>
                <a:schemeClr val="bg1"/>
              </a:solidFill>
              <a:effectLst>
                <a:outerShdw blurRad="38100" dist="38100" dir="2700000" algn="tl">
                  <a:srgbClr val="000000">
                    <a:alpha val="43137"/>
                  </a:srgbClr>
                </a:outerShdw>
              </a:effectLst>
            </a:endParaRPr>
          </a:p>
          <a:p>
            <a:pPr>
              <a:defRPr sz="2800">
                <a:solidFill>
                  <a:schemeClr val="bg1"/>
                </a:solidFill>
                <a:effectLst>
                  <a:outerShdw blurRad="38100" dist="38100" dir="2700000" algn="tl">
                    <a:srgbClr val="000000">
                      <a:alpha val="43137"/>
                    </a:srgbClr>
                  </a:outerShdw>
                </a:effectLst>
              </a:defRPr>
            </a:pPr>
            <a:r>
              <a:rPr lang="en-US" sz="2800" dirty="0" err="1" smtClean="0">
                <a:solidFill>
                  <a:schemeClr val="bg1"/>
                </a:solidFill>
                <a:effectLst>
                  <a:outerShdw blurRad="38100" dist="38100" dir="2700000" algn="tl">
                    <a:srgbClr val="000000">
                      <a:alpha val="43137"/>
                    </a:srgbClr>
                  </a:outerShdw>
                </a:effectLst>
              </a:rPr>
              <a:t>ils</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sont</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intégrés</a:t>
            </a:r>
            <a:r>
              <a:rPr lang="en-US" sz="2800" dirty="0" smtClean="0">
                <a:solidFill>
                  <a:schemeClr val="bg1"/>
                </a:solidFill>
                <a:effectLst>
                  <a:outerShdw blurRad="38100" dist="38100" dir="2700000" algn="tl">
                    <a:srgbClr val="000000">
                      <a:alpha val="43137"/>
                    </a:srgbClr>
                  </a:outerShdw>
                </a:effectLst>
              </a:rPr>
              <a:t> au </a:t>
            </a:r>
            <a:r>
              <a:rPr lang="en-US" sz="2800" dirty="0" err="1" smtClean="0">
                <a:solidFill>
                  <a:schemeClr val="bg1"/>
                </a:solidFill>
                <a:effectLst>
                  <a:outerShdw blurRad="38100" dist="38100" dir="2700000" algn="tl">
                    <a:srgbClr val="000000">
                      <a:alpha val="43137"/>
                    </a:srgbClr>
                  </a:outerShdw>
                </a:effectLst>
              </a:rPr>
              <a:t>marché</a:t>
            </a:r>
            <a:r>
              <a:rPr lang="en-US" sz="2800" dirty="0" smtClean="0">
                <a:solidFill>
                  <a:schemeClr val="bg1"/>
                </a:solidFill>
                <a:effectLst>
                  <a:outerShdw blurRad="38100" dist="38100" dir="2700000" algn="tl">
                    <a:srgbClr val="000000">
                      <a:alpha val="43137"/>
                    </a:srgbClr>
                  </a:outerShdw>
                </a:effectLst>
              </a:rPr>
              <a:t> </a:t>
            </a:r>
            <a:r>
              <a:rPr lang="en-US" sz="2800" dirty="0" err="1" smtClean="0">
                <a:solidFill>
                  <a:schemeClr val="bg1"/>
                </a:solidFill>
                <a:effectLst>
                  <a:outerShdw blurRad="38100" dist="38100" dir="2700000" algn="tl">
                    <a:srgbClr val="000000">
                      <a:alpha val="43137"/>
                    </a:srgbClr>
                  </a:outerShdw>
                </a:effectLst>
              </a:rPr>
              <a:t>mondial</a:t>
            </a:r>
            <a:r>
              <a:rPr lang="en-US" sz="2800" dirty="0" smtClean="0">
                <a:solidFill>
                  <a:schemeClr val="bg1"/>
                </a:solidFill>
                <a:effectLst>
                  <a:outerShdw blurRad="38100" dist="38100" dir="2700000" algn="tl">
                    <a:srgbClr val="000000">
                      <a:alpha val="43137"/>
                    </a:srgbClr>
                  </a:outerShdw>
                </a:effectLst>
              </a:rPr>
              <a:t> </a:t>
            </a:r>
            <a:endParaRPr lang="en-US" sz="2800" dirty="0">
              <a:solidFill>
                <a:schemeClr val="bg1"/>
              </a:solidFill>
              <a:effectLst>
                <a:outerShdw blurRad="38100" dist="38100" dir="2700000" algn="tl">
                  <a:srgbClr val="000000">
                    <a:alpha val="43137"/>
                  </a:srgbClr>
                </a:outerShdw>
              </a:effectLst>
            </a:endParaRPr>
          </a:p>
        </c:rich>
      </c:tx>
      <c:layout/>
      <c:overlay val="1"/>
      <c:spPr>
        <a:solidFill>
          <a:srgbClr val="FF0000"/>
        </a:solidFill>
        <a:ln>
          <a:solidFill>
            <a:schemeClr val="tx1"/>
          </a:solidFill>
        </a:ln>
      </c:spPr>
    </c:title>
    <c:autoTitleDeleted val="0"/>
    <c:view3D>
      <c:rotX val="15"/>
      <c:rotY val="20"/>
      <c:rAngAx val="0"/>
      <c:perspective val="30"/>
    </c:view3D>
    <c:floor>
      <c:thickness val="0"/>
    </c:floor>
    <c:sideWall>
      <c:thickness val="0"/>
    </c:sideWall>
    <c:backWall>
      <c:thickness val="0"/>
    </c:backWall>
    <c:plotArea>
      <c:layout>
        <c:manualLayout>
          <c:layoutTarget val="inner"/>
          <c:xMode val="edge"/>
          <c:yMode val="edge"/>
          <c:x val="0.10451235374656322"/>
          <c:y val="8.4703703703703684E-2"/>
          <c:w val="0.87392741554530162"/>
          <c:h val="0.72684791484398581"/>
        </c:manualLayout>
      </c:layout>
      <c:bar3DChart>
        <c:barDir val="col"/>
        <c:grouping val="standard"/>
        <c:varyColors val="0"/>
        <c:ser>
          <c:idx val="0"/>
          <c:order val="0"/>
          <c:tx>
            <c:strRef>
              <c:f>Feuil1!$B$3</c:f>
              <c:strCache>
                <c:ptCount val="1"/>
              </c:strCache>
            </c:strRef>
          </c:tx>
          <c:spPr>
            <a:solidFill>
              <a:srgbClr val="0070C0"/>
            </a:solidFill>
          </c:spPr>
          <c:invertIfNegative val="0"/>
          <c:dLbls>
            <c:txPr>
              <a:bodyPr/>
              <a:lstStyle/>
              <a:p>
                <a:pPr>
                  <a:defRPr sz="1600" b="1">
                    <a:solidFill>
                      <a:schemeClr val="accent2">
                        <a:lumMod val="75000"/>
                      </a:schemeClr>
                    </a:solidFill>
                  </a:defRPr>
                </a:pPr>
                <a:endParaRPr lang="fr-FR"/>
              </a:p>
            </c:txPr>
            <c:showLegendKey val="0"/>
            <c:showVal val="1"/>
            <c:showCatName val="0"/>
            <c:showSerName val="0"/>
            <c:showPercent val="0"/>
            <c:showBubbleSize val="0"/>
            <c:showLeaderLines val="0"/>
          </c:dLbls>
          <c:cat>
            <c:strRef>
              <c:f>Feuil1!$A$4:$A$13</c:f>
              <c:strCache>
                <c:ptCount val="10"/>
                <c:pt idx="0">
                  <c:v>Etats-Unis</c:v>
                </c:pt>
                <c:pt idx="1">
                  <c:v>Japon</c:v>
                </c:pt>
                <c:pt idx="2">
                  <c:v>UE-27</c:v>
                </c:pt>
                <c:pt idx="3">
                  <c:v>Inde</c:v>
                </c:pt>
                <c:pt idx="4">
                  <c:v>Amer. Latine</c:v>
                </c:pt>
                <c:pt idx="5">
                  <c:v>Monde</c:v>
                </c:pt>
                <c:pt idx="6">
                  <c:v>PMA</c:v>
                </c:pt>
                <c:pt idx="7">
                  <c:v>PED à BM revenu</c:v>
                </c:pt>
                <c:pt idx="8">
                  <c:v>ASS</c:v>
                </c:pt>
                <c:pt idx="9">
                  <c:v>Chine</c:v>
                </c:pt>
              </c:strCache>
            </c:strRef>
          </c:cat>
          <c:val>
            <c:numRef>
              <c:f>Feuil1!$B$4:$B$13</c:f>
              <c:numCache>
                <c:formatCode>0.00%</c:formatCode>
                <c:ptCount val="10"/>
                <c:pt idx="0">
                  <c:v>0.13500000000000001</c:v>
                </c:pt>
                <c:pt idx="1">
                  <c:v>0.13500000000000001</c:v>
                </c:pt>
                <c:pt idx="2">
                  <c:v>0.14300000000000004</c:v>
                </c:pt>
                <c:pt idx="3">
                  <c:v>0.23500000000000001</c:v>
                </c:pt>
                <c:pt idx="4">
                  <c:v>0.24500000000000041</c:v>
                </c:pt>
                <c:pt idx="5">
                  <c:v>0.27</c:v>
                </c:pt>
                <c:pt idx="6">
                  <c:v>0.29500000000000032</c:v>
                </c:pt>
                <c:pt idx="7">
                  <c:v>0.32500000000000351</c:v>
                </c:pt>
                <c:pt idx="8">
                  <c:v>0.34500000000000147</c:v>
                </c:pt>
                <c:pt idx="9">
                  <c:v>0.36000000000000032</c:v>
                </c:pt>
              </c:numCache>
            </c:numRef>
          </c:val>
        </c:ser>
        <c:dLbls>
          <c:showLegendKey val="0"/>
          <c:showVal val="0"/>
          <c:showCatName val="0"/>
          <c:showSerName val="0"/>
          <c:showPercent val="0"/>
          <c:showBubbleSize val="0"/>
        </c:dLbls>
        <c:gapWidth val="150"/>
        <c:shape val="cylinder"/>
        <c:axId val="37721600"/>
        <c:axId val="37442048"/>
        <c:axId val="81689728"/>
      </c:bar3DChart>
      <c:catAx>
        <c:axId val="37721600"/>
        <c:scaling>
          <c:orientation val="minMax"/>
        </c:scaling>
        <c:delete val="0"/>
        <c:axPos val="b"/>
        <c:majorTickMark val="out"/>
        <c:minorTickMark val="none"/>
        <c:tickLblPos val="nextTo"/>
        <c:txPr>
          <a:bodyPr/>
          <a:lstStyle/>
          <a:p>
            <a:pPr>
              <a:defRPr sz="1300" b="1"/>
            </a:pPr>
            <a:endParaRPr lang="fr-FR"/>
          </a:p>
        </c:txPr>
        <c:crossAx val="37442048"/>
        <c:crosses val="autoZero"/>
        <c:auto val="1"/>
        <c:lblAlgn val="ctr"/>
        <c:lblOffset val="100"/>
        <c:noMultiLvlLbl val="0"/>
      </c:catAx>
      <c:valAx>
        <c:axId val="37442048"/>
        <c:scaling>
          <c:orientation val="minMax"/>
        </c:scaling>
        <c:delete val="0"/>
        <c:axPos val="l"/>
        <c:majorGridlines/>
        <c:numFmt formatCode="0.00%" sourceLinked="1"/>
        <c:majorTickMark val="out"/>
        <c:minorTickMark val="none"/>
        <c:tickLblPos val="nextTo"/>
        <c:txPr>
          <a:bodyPr/>
          <a:lstStyle/>
          <a:p>
            <a:pPr>
              <a:defRPr sz="1600" b="1"/>
            </a:pPr>
            <a:endParaRPr lang="fr-FR"/>
          </a:p>
        </c:txPr>
        <c:crossAx val="37721600"/>
        <c:crosses val="autoZero"/>
        <c:crossBetween val="between"/>
      </c:valAx>
      <c:serAx>
        <c:axId val="81689728"/>
        <c:scaling>
          <c:orientation val="minMax"/>
        </c:scaling>
        <c:delete val="0"/>
        <c:axPos val="b"/>
        <c:majorTickMark val="out"/>
        <c:minorTickMark val="none"/>
        <c:tickLblPos val="nextTo"/>
        <c:crossAx val="37442048"/>
        <c:crosses val="autoZero"/>
      </c:serAx>
    </c:plotArea>
    <c:plotVisOnly val="1"/>
    <c:dispBlanksAs val="gap"/>
    <c:showDLblsOverMax val="0"/>
  </c:chart>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defRPr>
            </a:pPr>
            <a:r>
              <a:rPr lang="fr-FR" sz="2800" dirty="0" smtClean="0">
                <a:solidFill>
                  <a:schemeClr val="bg1"/>
                </a:solidFill>
                <a:effectLst>
                  <a:outerShdw blurRad="38100" dist="38100" dir="2700000" algn="tl">
                    <a:srgbClr val="000000">
                      <a:alpha val="43137"/>
                    </a:srgbClr>
                  </a:outerShdw>
                </a:effectLst>
              </a:rPr>
              <a:t>Production et importations nettes</a:t>
            </a:r>
          </a:p>
          <a:p>
            <a:pPr>
              <a:defRPr sz="2800">
                <a:solidFill>
                  <a:schemeClr val="bg1"/>
                </a:solidFill>
                <a:effectLst>
                  <a:outerShdw blurRad="38100" dist="38100" dir="2700000" algn="tl">
                    <a:srgbClr val="000000">
                      <a:alpha val="43137"/>
                    </a:srgbClr>
                  </a:outerShdw>
                </a:effectLst>
              </a:defRPr>
            </a:pPr>
            <a:r>
              <a:rPr lang="fr-FR" sz="2800" dirty="0" smtClean="0">
                <a:solidFill>
                  <a:schemeClr val="bg1"/>
                </a:solidFill>
                <a:effectLst>
                  <a:outerShdw blurRad="38100" dist="38100" dir="2700000" algn="tl">
                    <a:srgbClr val="000000">
                      <a:alpha val="43137"/>
                    </a:srgbClr>
                  </a:outerShdw>
                </a:effectLst>
              </a:rPr>
              <a:t>de riz de la CEDEAO, en 1000 tonnes</a:t>
            </a:r>
            <a:endParaRPr lang="fr-FR" sz="2800" dirty="0">
              <a:solidFill>
                <a:schemeClr val="bg1"/>
              </a:solidFill>
              <a:effectLst>
                <a:outerShdw blurRad="38100" dist="38100" dir="2700000" algn="tl">
                  <a:srgbClr val="000000">
                    <a:alpha val="43137"/>
                  </a:srgbClr>
                </a:outerShdw>
              </a:effectLst>
            </a:endParaRPr>
          </a:p>
        </c:rich>
      </c:tx>
      <c:overlay val="1"/>
      <c:spPr>
        <a:solidFill>
          <a:srgbClr val="FF0000"/>
        </a:solidFill>
        <a:ln>
          <a:solidFill>
            <a:schemeClr val="tx1"/>
          </a:solidFill>
        </a:ln>
      </c:spPr>
    </c:title>
    <c:autoTitleDeleted val="0"/>
    <c:plotArea>
      <c:layout>
        <c:manualLayout>
          <c:layoutTarget val="inner"/>
          <c:xMode val="edge"/>
          <c:yMode val="edge"/>
          <c:x val="9.2869203849518814E-2"/>
          <c:y val="9.4159959171770197E-2"/>
          <c:w val="0.9071307961504812"/>
          <c:h val="0.85207757363662873"/>
        </c:manualLayout>
      </c:layout>
      <c:lineChart>
        <c:grouping val="standard"/>
        <c:varyColors val="0"/>
        <c:ser>
          <c:idx val="0"/>
          <c:order val="0"/>
          <c:tx>
            <c:strRef>
              <c:f>Feuil1!$A$40</c:f>
              <c:strCache>
                <c:ptCount val="1"/>
                <c:pt idx="0">
                  <c:v>Production</c:v>
                </c:pt>
              </c:strCache>
            </c:strRef>
          </c:tx>
          <c:spPr>
            <a:ln w="57150">
              <a:solidFill>
                <a:srgbClr val="0000FF"/>
              </a:solidFill>
            </a:ln>
          </c:spPr>
          <c:marker>
            <c:symbol val="none"/>
          </c:marker>
          <c:dLbls>
            <c:dLbl>
              <c:idx val="1"/>
              <c:layout>
                <c:manualLayout>
                  <c:x val="-2.1250000000000002E-2"/>
                  <c:y val="2.9259259259259259E-2"/>
                </c:manualLayout>
              </c:layout>
              <c:dLblPos val="r"/>
              <c:showLegendKey val="0"/>
              <c:showVal val="1"/>
              <c:showCatName val="0"/>
              <c:showSerName val="0"/>
              <c:showPercent val="0"/>
              <c:showBubbleSize val="0"/>
            </c:dLbl>
            <c:dLbl>
              <c:idx val="2"/>
              <c:layout>
                <c:manualLayout>
                  <c:x val="-4.3472222222222225E-2"/>
                  <c:y val="4.2222222222222293E-2"/>
                </c:manualLayout>
              </c:layout>
              <c:dLblPos val="r"/>
              <c:showLegendKey val="0"/>
              <c:showVal val="1"/>
              <c:showCatName val="0"/>
              <c:showSerName val="0"/>
              <c:showPercent val="0"/>
              <c:showBubbleSize val="0"/>
            </c:dLbl>
            <c:dLbl>
              <c:idx val="3"/>
              <c:layout>
                <c:manualLayout>
                  <c:x val="-3.86910542432196E-2"/>
                  <c:y val="2.1851851851851921E-2"/>
                </c:manualLayout>
              </c:layout>
              <c:dLblPos val="r"/>
              <c:showLegendKey val="0"/>
              <c:showVal val="1"/>
              <c:showCatName val="0"/>
              <c:showSerName val="0"/>
              <c:showPercent val="0"/>
              <c:showBubbleSize val="0"/>
            </c:dLbl>
            <c:dLbl>
              <c:idx val="7"/>
              <c:layout>
                <c:manualLayout>
                  <c:x val="-4.2083333333333334E-2"/>
                  <c:y val="-5.0370370370370371E-2"/>
                </c:manualLayout>
              </c:layout>
              <c:dLblPos val="r"/>
              <c:showLegendKey val="0"/>
              <c:showVal val="1"/>
              <c:showCatName val="0"/>
              <c:showSerName val="0"/>
              <c:showPercent val="0"/>
              <c:showBubbleSize val="0"/>
            </c:dLbl>
            <c:dLbl>
              <c:idx val="9"/>
              <c:layout>
                <c:manualLayout>
                  <c:x val="-5.0416666666666769E-2"/>
                  <c:y val="-3.1851851851851853E-2"/>
                </c:manualLayout>
              </c:layout>
              <c:dLblPos val="r"/>
              <c:showLegendKey val="0"/>
              <c:showVal val="1"/>
              <c:showCatName val="0"/>
              <c:showSerName val="0"/>
              <c:showPercent val="0"/>
              <c:showBubbleSize val="0"/>
            </c:dLbl>
            <c:dLbl>
              <c:idx val="11"/>
              <c:layout>
                <c:manualLayout>
                  <c:x val="-4.7638888888888987E-2"/>
                  <c:y val="-3.3703703703703701E-2"/>
                </c:manualLayout>
              </c:layout>
              <c:dLblPos val="r"/>
              <c:showLegendKey val="0"/>
              <c:showVal val="1"/>
              <c:showCatName val="0"/>
              <c:showSerName val="0"/>
              <c:showPercent val="0"/>
              <c:showBubbleSize val="0"/>
            </c:dLbl>
            <c:spPr>
              <a:ln>
                <a:noFill/>
              </a:ln>
            </c:spPr>
            <c:txPr>
              <a:bodyPr/>
              <a:lstStyle/>
              <a:p>
                <a:pPr>
                  <a:defRPr sz="1600" b="1">
                    <a:solidFill>
                      <a:srgbClr val="0000FF"/>
                    </a:solidFill>
                  </a:defRPr>
                </a:pPr>
                <a:endParaRPr lang="fr-FR"/>
              </a:p>
            </c:txPr>
            <c:dLblPos val="t"/>
            <c:showLegendKey val="0"/>
            <c:showVal val="1"/>
            <c:showCatName val="0"/>
            <c:showSerName val="0"/>
            <c:showPercent val="0"/>
            <c:showBubbleSize val="0"/>
            <c:showLeaderLines val="0"/>
          </c:dLbls>
          <c:cat>
            <c:numRef>
              <c:f>Feuil1!$B$39:$N$39</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Feuil1!$B$40:$N$40</c:f>
              <c:numCache>
                <c:formatCode>General</c:formatCode>
                <c:ptCount val="13"/>
                <c:pt idx="0">
                  <c:v>4584</c:v>
                </c:pt>
                <c:pt idx="1">
                  <c:v>4360</c:v>
                </c:pt>
                <c:pt idx="2">
                  <c:v>4401</c:v>
                </c:pt>
                <c:pt idx="3">
                  <c:v>4711</c:v>
                </c:pt>
                <c:pt idx="4">
                  <c:v>4839</c:v>
                </c:pt>
                <c:pt idx="5">
                  <c:v>5440</c:v>
                </c:pt>
                <c:pt idx="6">
                  <c:v>6042</c:v>
                </c:pt>
                <c:pt idx="7">
                  <c:v>5136</c:v>
                </c:pt>
                <c:pt idx="8">
                  <c:v>6700</c:v>
                </c:pt>
                <c:pt idx="9">
                  <c:v>6789</c:v>
                </c:pt>
                <c:pt idx="10">
                  <c:v>7971</c:v>
                </c:pt>
                <c:pt idx="11">
                  <c:v>7656</c:v>
                </c:pt>
                <c:pt idx="12">
                  <c:v>8343</c:v>
                </c:pt>
              </c:numCache>
            </c:numRef>
          </c:val>
          <c:smooth val="0"/>
        </c:ser>
        <c:ser>
          <c:idx val="1"/>
          <c:order val="1"/>
          <c:tx>
            <c:strRef>
              <c:f>Feuil1!$A$41</c:f>
              <c:strCache>
                <c:ptCount val="1"/>
                <c:pt idx="0">
                  <c:v>Importations nettes</c:v>
                </c:pt>
              </c:strCache>
            </c:strRef>
          </c:tx>
          <c:spPr>
            <a:ln w="57150">
              <a:solidFill>
                <a:srgbClr val="FF0000"/>
              </a:solidFill>
            </a:ln>
          </c:spPr>
          <c:marker>
            <c:symbol val="none"/>
          </c:marker>
          <c:dLbls>
            <c:dLbl>
              <c:idx val="1"/>
              <c:layout>
                <c:manualLayout>
                  <c:x val="-4.0694444444444443E-2"/>
                  <c:y val="-2.7407407407407408E-2"/>
                </c:manualLayout>
              </c:layout>
              <c:dLblPos val="r"/>
              <c:showLegendKey val="0"/>
              <c:showVal val="1"/>
              <c:showCatName val="0"/>
              <c:showSerName val="0"/>
              <c:showPercent val="0"/>
              <c:showBubbleSize val="0"/>
            </c:dLbl>
            <c:dLbl>
              <c:idx val="2"/>
              <c:layout>
                <c:manualLayout>
                  <c:x val="-5.4583333333333331E-2"/>
                  <c:y val="-4.5925925925925926E-2"/>
                </c:manualLayout>
              </c:layout>
              <c:dLblPos val="r"/>
              <c:showLegendKey val="0"/>
              <c:showVal val="1"/>
              <c:showCatName val="0"/>
              <c:showSerName val="0"/>
              <c:showPercent val="0"/>
              <c:showBubbleSize val="0"/>
            </c:dLbl>
            <c:dLbl>
              <c:idx val="3"/>
              <c:layout>
                <c:manualLayout>
                  <c:x val="-4.0694444444444443E-2"/>
                  <c:y val="-2.7407407407407408E-2"/>
                </c:manualLayout>
              </c:layout>
              <c:dLblPos val="r"/>
              <c:showLegendKey val="0"/>
              <c:showVal val="1"/>
              <c:showCatName val="0"/>
              <c:showSerName val="0"/>
              <c:showPercent val="0"/>
              <c:showBubbleSize val="0"/>
            </c:dLbl>
            <c:dLbl>
              <c:idx val="7"/>
              <c:layout>
                <c:manualLayout>
                  <c:x val="-3.5138888888888886E-2"/>
                  <c:y val="5.7777777777777775E-2"/>
                </c:manualLayout>
              </c:layout>
              <c:dLblPos val="r"/>
              <c:showLegendKey val="0"/>
              <c:showVal val="1"/>
              <c:showCatName val="0"/>
              <c:showSerName val="0"/>
              <c:showPercent val="0"/>
              <c:showBubbleSize val="0"/>
            </c:dLbl>
            <c:dLbl>
              <c:idx val="11"/>
              <c:layout>
                <c:manualLayout>
                  <c:x val="-2.5416666666666768E-2"/>
                  <c:y val="4.296296296296296E-2"/>
                </c:manualLayout>
              </c:layout>
              <c:dLblPos val="r"/>
              <c:showLegendKey val="0"/>
              <c:showVal val="1"/>
              <c:showCatName val="0"/>
              <c:showSerName val="0"/>
              <c:showPercent val="0"/>
              <c:showBubbleSize val="0"/>
            </c:dLbl>
            <c:spPr>
              <a:ln>
                <a:solidFill>
                  <a:schemeClr val="bg1"/>
                </a:solidFill>
              </a:ln>
            </c:spPr>
            <c:txPr>
              <a:bodyPr/>
              <a:lstStyle/>
              <a:p>
                <a:pPr>
                  <a:defRPr sz="1600" b="1">
                    <a:solidFill>
                      <a:srgbClr val="FF0000"/>
                    </a:solidFill>
                  </a:defRPr>
                </a:pPr>
                <a:endParaRPr lang="fr-FR"/>
              </a:p>
            </c:txPr>
            <c:dLblPos val="b"/>
            <c:showLegendKey val="0"/>
            <c:showVal val="1"/>
            <c:showCatName val="0"/>
            <c:showSerName val="0"/>
            <c:showPercent val="0"/>
            <c:showBubbleSize val="0"/>
            <c:showLeaderLines val="0"/>
          </c:dLbls>
          <c:cat>
            <c:numRef>
              <c:f>Feuil1!$B$39:$N$39</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Feuil1!$B$41:$N$41</c:f>
              <c:numCache>
                <c:formatCode>General</c:formatCode>
                <c:ptCount val="13"/>
                <c:pt idx="0">
                  <c:v>2853</c:v>
                </c:pt>
                <c:pt idx="1">
                  <c:v>4604</c:v>
                </c:pt>
                <c:pt idx="2">
                  <c:v>4755</c:v>
                </c:pt>
                <c:pt idx="3">
                  <c:v>5439</c:v>
                </c:pt>
                <c:pt idx="4">
                  <c:v>4828</c:v>
                </c:pt>
                <c:pt idx="5">
                  <c:v>5126</c:v>
                </c:pt>
                <c:pt idx="6">
                  <c:v>4934</c:v>
                </c:pt>
                <c:pt idx="7">
                  <c:v>5418</c:v>
                </c:pt>
                <c:pt idx="8">
                  <c:v>5272</c:v>
                </c:pt>
                <c:pt idx="9">
                  <c:v>5366</c:v>
                </c:pt>
                <c:pt idx="10">
                  <c:v>5099</c:v>
                </c:pt>
                <c:pt idx="11">
                  <c:v>6039</c:v>
                </c:pt>
              </c:numCache>
            </c:numRef>
          </c:val>
          <c:smooth val="0"/>
        </c:ser>
        <c:dLbls>
          <c:showLegendKey val="0"/>
          <c:showVal val="0"/>
          <c:showCatName val="0"/>
          <c:showSerName val="0"/>
          <c:showPercent val="0"/>
          <c:showBubbleSize val="0"/>
        </c:dLbls>
        <c:marker val="1"/>
        <c:smooth val="0"/>
        <c:axId val="40422912"/>
        <c:axId val="40162368"/>
      </c:lineChart>
      <c:catAx>
        <c:axId val="40422912"/>
        <c:scaling>
          <c:orientation val="minMax"/>
        </c:scaling>
        <c:delete val="0"/>
        <c:axPos val="b"/>
        <c:numFmt formatCode="General" sourceLinked="1"/>
        <c:majorTickMark val="out"/>
        <c:minorTickMark val="none"/>
        <c:tickLblPos val="nextTo"/>
        <c:txPr>
          <a:bodyPr/>
          <a:lstStyle/>
          <a:p>
            <a:pPr>
              <a:defRPr sz="1600" b="1"/>
            </a:pPr>
            <a:endParaRPr lang="fr-FR"/>
          </a:p>
        </c:txPr>
        <c:crossAx val="40162368"/>
        <c:crosses val="autoZero"/>
        <c:auto val="1"/>
        <c:lblAlgn val="ctr"/>
        <c:lblOffset val="100"/>
        <c:noMultiLvlLbl val="0"/>
      </c:catAx>
      <c:valAx>
        <c:axId val="40162368"/>
        <c:scaling>
          <c:orientation val="minMax"/>
          <c:min val="2000"/>
        </c:scaling>
        <c:delete val="0"/>
        <c:axPos val="l"/>
        <c:majorGridlines/>
        <c:numFmt formatCode="General" sourceLinked="1"/>
        <c:majorTickMark val="out"/>
        <c:minorTickMark val="none"/>
        <c:tickLblPos val="nextTo"/>
        <c:txPr>
          <a:bodyPr/>
          <a:lstStyle/>
          <a:p>
            <a:pPr>
              <a:defRPr sz="1600" b="1"/>
            </a:pPr>
            <a:endParaRPr lang="fr-FR"/>
          </a:p>
        </c:txPr>
        <c:crossAx val="40422912"/>
        <c:crosses val="autoZero"/>
        <c:crossBetween val="between"/>
      </c:valAx>
    </c:plotArea>
    <c:legend>
      <c:legendPos val="t"/>
      <c:layout>
        <c:manualLayout>
          <c:xMode val="edge"/>
          <c:yMode val="edge"/>
          <c:x val="0.24721741032370947"/>
          <c:y val="0.1537037037037037"/>
          <c:w val="0.51667618110236224"/>
          <c:h val="4.7979440069991254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defRPr>
            </a:pPr>
            <a:r>
              <a:rPr lang="fr-FR" sz="2800" dirty="0" smtClean="0">
                <a:solidFill>
                  <a:schemeClr val="bg1"/>
                </a:solidFill>
                <a:effectLst>
                  <a:outerShdw blurRad="38100" dist="38100" dir="2700000" algn="tl">
                    <a:srgbClr val="000000">
                      <a:alpha val="43137"/>
                    </a:srgbClr>
                  </a:outerShdw>
                </a:effectLst>
              </a:rPr>
              <a:t>Production</a:t>
            </a:r>
            <a:r>
              <a:rPr lang="fr-FR" sz="2800" baseline="0" dirty="0" smtClean="0">
                <a:solidFill>
                  <a:schemeClr val="bg1"/>
                </a:solidFill>
                <a:effectLst>
                  <a:outerShdw blurRad="38100" dist="38100" dir="2700000" algn="tl">
                    <a:srgbClr val="000000">
                      <a:alpha val="43137"/>
                    </a:srgbClr>
                  </a:outerShdw>
                </a:effectLst>
              </a:rPr>
              <a:t> de céréales locales de la CEDEAO de 2000 à 2012, en 1000 tonnes</a:t>
            </a:r>
            <a:endParaRPr lang="fr-FR" sz="2800" dirty="0">
              <a:solidFill>
                <a:schemeClr val="bg1"/>
              </a:solidFill>
              <a:effectLst>
                <a:outerShdw blurRad="38100" dist="38100" dir="2700000" algn="tl">
                  <a:srgbClr val="000000">
                    <a:alpha val="43137"/>
                  </a:srgbClr>
                </a:outerShdw>
              </a:effectLst>
            </a:endParaRPr>
          </a:p>
        </c:rich>
      </c:tx>
      <c:overlay val="1"/>
      <c:spPr>
        <a:solidFill>
          <a:srgbClr val="FF0000"/>
        </a:solidFill>
      </c:spPr>
    </c:title>
    <c:autoTitleDeleted val="0"/>
    <c:plotArea>
      <c:layout>
        <c:manualLayout>
          <c:layoutTarget val="inner"/>
          <c:xMode val="edge"/>
          <c:yMode val="edge"/>
          <c:x val="8.9952537182852149E-2"/>
          <c:y val="0.16697619830277771"/>
          <c:w val="0.82009492563429576"/>
          <c:h val="0.78835349145752021"/>
        </c:manualLayout>
      </c:layout>
      <c:lineChart>
        <c:grouping val="standard"/>
        <c:varyColors val="0"/>
        <c:ser>
          <c:idx val="3"/>
          <c:order val="3"/>
          <c:tx>
            <c:strRef>
              <c:f>Feuil1!$A$118</c:f>
              <c:strCache>
                <c:ptCount val="1"/>
                <c:pt idx="0">
                  <c:v>Total</c:v>
                </c:pt>
              </c:strCache>
            </c:strRef>
          </c:tx>
          <c:spPr>
            <a:ln w="57150">
              <a:solidFill>
                <a:srgbClr val="FF0000"/>
              </a:solidFill>
            </a:ln>
          </c:spPr>
          <c:marker>
            <c:symbol val="none"/>
          </c:marker>
          <c:dLbls>
            <c:dLbl>
              <c:idx val="2"/>
              <c:layout>
                <c:manualLayout>
                  <c:x val="-4.5781277340332459E-2"/>
                  <c:y val="-3.712962962962963E-2"/>
                </c:manualLayout>
              </c:layout>
              <c:dLblPos val="r"/>
              <c:showLegendKey val="0"/>
              <c:showVal val="1"/>
              <c:showCatName val="0"/>
              <c:showSerName val="0"/>
              <c:showPercent val="0"/>
              <c:showBubbleSize val="0"/>
            </c:dLbl>
            <c:dLbl>
              <c:idx val="4"/>
              <c:layout>
                <c:manualLayout>
                  <c:x val="-3.8836832895888011E-2"/>
                  <c:y val="2.5833333333333333E-2"/>
                </c:manualLayout>
              </c:layout>
              <c:dLblPos val="r"/>
              <c:showLegendKey val="0"/>
              <c:showVal val="1"/>
              <c:showCatName val="0"/>
              <c:showSerName val="0"/>
              <c:showPercent val="0"/>
              <c:showBubbleSize val="0"/>
            </c:dLbl>
            <c:dLbl>
              <c:idx val="7"/>
              <c:layout>
                <c:manualLayout>
                  <c:x val="-3.8836832895888011E-2"/>
                  <c:y val="2.2129629629629631E-2"/>
                </c:manualLayout>
              </c:layout>
              <c:dLblPos val="r"/>
              <c:showLegendKey val="0"/>
              <c:showVal val="1"/>
              <c:showCatName val="0"/>
              <c:showSerName val="0"/>
              <c:showPercent val="0"/>
              <c:showBubbleSize val="0"/>
            </c:dLbl>
            <c:dLbl>
              <c:idx val="8"/>
              <c:layout>
                <c:manualLayout>
                  <c:x val="6.9965004374453197E-3"/>
                  <c:y val="5.5574773547446155E-3"/>
                </c:manualLayout>
              </c:layout>
              <c:dLblPos val="r"/>
              <c:showLegendKey val="0"/>
              <c:showVal val="1"/>
              <c:showCatName val="0"/>
              <c:showSerName val="0"/>
              <c:showPercent val="0"/>
              <c:showBubbleSize val="0"/>
            </c:dLbl>
            <c:dLbl>
              <c:idx val="9"/>
              <c:layout>
                <c:manualLayout>
                  <c:x val="-3.1892388451443571E-2"/>
                  <c:y val="1.6574074074074074E-2"/>
                </c:manualLayout>
              </c:layout>
              <c:dLblPos val="r"/>
              <c:showLegendKey val="0"/>
              <c:showVal val="1"/>
              <c:showCatName val="0"/>
              <c:showSerName val="0"/>
              <c:showPercent val="0"/>
              <c:showBubbleSize val="0"/>
            </c:dLbl>
            <c:dLbl>
              <c:idx val="11"/>
              <c:layout>
                <c:manualLayout>
                  <c:x val="-7.7725721784776908E-2"/>
                  <c:y val="-5.6481481481481478E-3"/>
                </c:manualLayout>
              </c:layout>
              <c:dLblPos val="r"/>
              <c:showLegendKey val="0"/>
              <c:showVal val="1"/>
              <c:showCatName val="0"/>
              <c:showSerName val="0"/>
              <c:showPercent val="0"/>
              <c:showBubbleSize val="0"/>
            </c:dLbl>
            <c:dLbl>
              <c:idx val="12"/>
              <c:layout>
                <c:manualLayout>
                  <c:x val="-1.6614610673665792E-2"/>
                  <c:y val="2.5833333333333368E-2"/>
                </c:manualLayout>
              </c:layout>
              <c:dLblPos val="r"/>
              <c:showLegendKey val="0"/>
              <c:showVal val="1"/>
              <c:showCatName val="0"/>
              <c:showSerName val="0"/>
              <c:showPercent val="0"/>
              <c:showBubbleSize val="0"/>
            </c:dLbl>
            <c:spPr>
              <a:ln>
                <a:solidFill>
                  <a:srgbClr val="FF0000"/>
                </a:solidFill>
              </a:ln>
            </c:spPr>
            <c:txPr>
              <a:bodyPr/>
              <a:lstStyle/>
              <a:p>
                <a:pPr>
                  <a:defRPr sz="1400" b="1">
                    <a:solidFill>
                      <a:srgbClr val="FF0000"/>
                    </a:solidFill>
                  </a:defRPr>
                </a:pPr>
                <a:endParaRPr lang="fr-FR"/>
              </a:p>
            </c:txPr>
            <c:dLblPos val="t"/>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Feuil1!$B$118:$N$118</c:f>
              <c:numCache>
                <c:formatCode>General</c:formatCode>
                <c:ptCount val="13"/>
                <c:pt idx="0">
                  <c:v>28489</c:v>
                </c:pt>
                <c:pt idx="1">
                  <c:v>29678</c:v>
                </c:pt>
                <c:pt idx="2">
                  <c:v>31214</c:v>
                </c:pt>
                <c:pt idx="3">
                  <c:v>34580</c:v>
                </c:pt>
                <c:pt idx="4">
                  <c:v>33726</c:v>
                </c:pt>
                <c:pt idx="5">
                  <c:v>37854</c:v>
                </c:pt>
                <c:pt idx="6">
                  <c:v>40211</c:v>
                </c:pt>
                <c:pt idx="7">
                  <c:v>38250</c:v>
                </c:pt>
                <c:pt idx="8">
                  <c:v>44371</c:v>
                </c:pt>
                <c:pt idx="9">
                  <c:v>35009</c:v>
                </c:pt>
                <c:pt idx="10">
                  <c:v>40057</c:v>
                </c:pt>
                <c:pt idx="11">
                  <c:v>34280</c:v>
                </c:pt>
                <c:pt idx="12">
                  <c:v>37933</c:v>
                </c:pt>
              </c:numCache>
            </c:numRef>
          </c:val>
          <c:smooth val="0"/>
        </c:ser>
        <c:dLbls>
          <c:showLegendKey val="0"/>
          <c:showVal val="0"/>
          <c:showCatName val="0"/>
          <c:showSerName val="0"/>
          <c:showPercent val="0"/>
          <c:showBubbleSize val="0"/>
        </c:dLbls>
        <c:marker val="1"/>
        <c:smooth val="0"/>
        <c:axId val="40774144"/>
        <c:axId val="40164096"/>
      </c:lineChart>
      <c:lineChart>
        <c:grouping val="standard"/>
        <c:varyColors val="0"/>
        <c:ser>
          <c:idx val="0"/>
          <c:order val="0"/>
          <c:tx>
            <c:strRef>
              <c:f>Feuil1!$A$115</c:f>
              <c:strCache>
                <c:ptCount val="1"/>
                <c:pt idx="0">
                  <c:v>Maïs</c:v>
                </c:pt>
              </c:strCache>
            </c:strRef>
          </c:tx>
          <c:spPr>
            <a:ln w="57150">
              <a:solidFill>
                <a:srgbClr val="FFC000"/>
              </a:solidFill>
            </a:ln>
          </c:spPr>
          <c:marker>
            <c:symbol val="none"/>
          </c:marker>
          <c:dLbls>
            <c:dLbl>
              <c:idx val="8"/>
              <c:layout>
                <c:manualLayout>
                  <c:x val="-6.2447944006999122E-2"/>
                  <c:y val="-7.3148148148148148E-3"/>
                </c:manualLayout>
              </c:layout>
              <c:dLblPos val="r"/>
              <c:showLegendKey val="0"/>
              <c:showVal val="1"/>
              <c:showCatName val="0"/>
              <c:showSerName val="0"/>
              <c:showPercent val="0"/>
              <c:showBubbleSize val="0"/>
            </c:dLbl>
            <c:dLbl>
              <c:idx val="11"/>
              <c:layout>
                <c:manualLayout>
                  <c:x val="-2.4947944006999127E-2"/>
                  <c:y val="2.7870370370370372E-2"/>
                </c:manualLayout>
              </c:layout>
              <c:dLblPos val="r"/>
              <c:showLegendKey val="0"/>
              <c:showVal val="1"/>
              <c:showCatName val="0"/>
              <c:showSerName val="0"/>
              <c:showPercent val="0"/>
              <c:showBubbleSize val="0"/>
            </c:dLbl>
            <c:dLbl>
              <c:idx val="12"/>
              <c:layout>
                <c:manualLayout>
                  <c:x val="-3.8836832895888011E-2"/>
                  <c:y val="-1.2870370370370371E-2"/>
                </c:manualLayout>
              </c:layout>
              <c:dLblPos val="r"/>
              <c:showLegendKey val="0"/>
              <c:showVal val="1"/>
              <c:showCatName val="0"/>
              <c:showSerName val="0"/>
              <c:showPercent val="0"/>
              <c:showBubbleSize val="0"/>
            </c:dLbl>
            <c:txPr>
              <a:bodyPr/>
              <a:lstStyle/>
              <a:p>
                <a:pPr>
                  <a:defRPr sz="1400" b="1">
                    <a:solidFill>
                      <a:srgbClr val="FFC000"/>
                    </a:solidFill>
                  </a:defRPr>
                </a:pPr>
                <a:endParaRPr lang="fr-FR"/>
              </a:p>
            </c:txPr>
            <c:dLblPos val="b"/>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Feuil1!$B$115:$N$115</c:f>
              <c:numCache>
                <c:formatCode>General</c:formatCode>
                <c:ptCount val="13"/>
                <c:pt idx="0">
                  <c:v>8060</c:v>
                </c:pt>
                <c:pt idx="1">
                  <c:v>8809</c:v>
                </c:pt>
                <c:pt idx="2">
                  <c:v>9575</c:v>
                </c:pt>
                <c:pt idx="3">
                  <c:v>10443</c:v>
                </c:pt>
                <c:pt idx="4">
                  <c:v>10620</c:v>
                </c:pt>
                <c:pt idx="5">
                  <c:v>11590</c:v>
                </c:pt>
                <c:pt idx="6">
                  <c:v>12586</c:v>
                </c:pt>
                <c:pt idx="7">
                  <c:v>11863</c:v>
                </c:pt>
                <c:pt idx="8">
                  <c:v>14033</c:v>
                </c:pt>
                <c:pt idx="9">
                  <c:v>14717</c:v>
                </c:pt>
                <c:pt idx="10">
                  <c:v>15291</c:v>
                </c:pt>
                <c:pt idx="11">
                  <c:v>16498</c:v>
                </c:pt>
                <c:pt idx="12">
                  <c:v>18260</c:v>
                </c:pt>
              </c:numCache>
            </c:numRef>
          </c:val>
          <c:smooth val="0"/>
        </c:ser>
        <c:ser>
          <c:idx val="1"/>
          <c:order val="1"/>
          <c:tx>
            <c:strRef>
              <c:f>Feuil1!$A$116</c:f>
              <c:strCache>
                <c:ptCount val="1"/>
                <c:pt idx="0">
                  <c:v>Sorgho</c:v>
                </c:pt>
              </c:strCache>
            </c:strRef>
          </c:tx>
          <c:spPr>
            <a:ln w="57150">
              <a:solidFill>
                <a:srgbClr val="33CC33"/>
              </a:solidFill>
            </a:ln>
          </c:spPr>
          <c:marker>
            <c:symbol val="none"/>
          </c:marker>
          <c:dLbls>
            <c:dLbl>
              <c:idx val="5"/>
              <c:layout>
                <c:manualLayout>
                  <c:x val="-2.3559055118110184E-2"/>
                  <c:y val="3.1574074074074074E-2"/>
                </c:manualLayout>
              </c:layout>
              <c:dLblPos val="r"/>
              <c:showLegendKey val="0"/>
              <c:showVal val="1"/>
              <c:showCatName val="0"/>
              <c:showSerName val="0"/>
              <c:showPercent val="0"/>
              <c:showBubbleSize val="0"/>
            </c:dLbl>
            <c:dLbl>
              <c:idx val="7"/>
              <c:layout>
                <c:manualLayout>
                  <c:x val="-3.8836832895888011E-2"/>
                  <c:y val="-5.3611111111111179E-2"/>
                </c:manualLayout>
              </c:layout>
              <c:dLblPos val="r"/>
              <c:showLegendKey val="0"/>
              <c:showVal val="1"/>
              <c:showCatName val="0"/>
              <c:showSerName val="0"/>
              <c:showPercent val="0"/>
              <c:showBubbleSize val="0"/>
            </c:dLbl>
            <c:dLbl>
              <c:idx val="10"/>
              <c:layout>
                <c:manualLayout>
                  <c:x val="-6.191327646544182E-2"/>
                  <c:y val="-7.3148148148148148E-3"/>
                </c:manualLayout>
              </c:layout>
              <c:dLblPos val="r"/>
              <c:showLegendKey val="0"/>
              <c:showVal val="1"/>
              <c:showCatName val="0"/>
              <c:showSerName val="0"/>
              <c:showPercent val="0"/>
              <c:showBubbleSize val="0"/>
            </c:dLbl>
            <c:dLbl>
              <c:idx val="11"/>
              <c:layout>
                <c:manualLayout>
                  <c:x val="-2.4947944006999127E-2"/>
                  <c:y val="2.9722222222222223E-2"/>
                </c:manualLayout>
              </c:layout>
              <c:dLblPos val="r"/>
              <c:showLegendKey val="0"/>
              <c:showVal val="1"/>
              <c:showCatName val="0"/>
              <c:showSerName val="0"/>
              <c:showPercent val="0"/>
              <c:showBubbleSize val="0"/>
            </c:dLbl>
            <c:txPr>
              <a:bodyPr/>
              <a:lstStyle/>
              <a:p>
                <a:pPr>
                  <a:defRPr sz="1400" b="1">
                    <a:solidFill>
                      <a:srgbClr val="33CC33"/>
                    </a:solidFill>
                  </a:defRPr>
                </a:pPr>
                <a:endParaRPr lang="fr-FR"/>
              </a:p>
            </c:txPr>
            <c:dLblPos val="b"/>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Feuil1!$B$116:$N$116</c:f>
              <c:numCache>
                <c:formatCode>General</c:formatCode>
                <c:ptCount val="13"/>
                <c:pt idx="0">
                  <c:v>10039</c:v>
                </c:pt>
                <c:pt idx="1">
                  <c:v>10050</c:v>
                </c:pt>
                <c:pt idx="2">
                  <c:v>10489</c:v>
                </c:pt>
                <c:pt idx="3">
                  <c:v>11434</c:v>
                </c:pt>
                <c:pt idx="4">
                  <c:v>11481</c:v>
                </c:pt>
                <c:pt idx="5">
                  <c:v>12726</c:v>
                </c:pt>
                <c:pt idx="6">
                  <c:v>13343</c:v>
                </c:pt>
                <c:pt idx="7">
                  <c:v>12365</c:v>
                </c:pt>
                <c:pt idx="8">
                  <c:v>13585</c:v>
                </c:pt>
                <c:pt idx="9">
                  <c:v>8739</c:v>
                </c:pt>
                <c:pt idx="10">
                  <c:v>11634</c:v>
                </c:pt>
                <c:pt idx="11">
                  <c:v>10152</c:v>
                </c:pt>
                <c:pt idx="12">
                  <c:v>10790</c:v>
                </c:pt>
              </c:numCache>
            </c:numRef>
          </c:val>
          <c:smooth val="0"/>
        </c:ser>
        <c:ser>
          <c:idx val="2"/>
          <c:order val="2"/>
          <c:tx>
            <c:strRef>
              <c:f>Feuil1!$A$117</c:f>
              <c:strCache>
                <c:ptCount val="1"/>
                <c:pt idx="0">
                  <c:v>Mil</c:v>
                </c:pt>
              </c:strCache>
            </c:strRef>
          </c:tx>
          <c:spPr>
            <a:ln w="57150">
              <a:solidFill>
                <a:srgbClr val="0000CC"/>
              </a:solidFill>
            </a:ln>
          </c:spPr>
          <c:marker>
            <c:symbol val="none"/>
          </c:marker>
          <c:dLbls>
            <c:dLbl>
              <c:idx val="4"/>
              <c:layout>
                <c:manualLayout>
                  <c:x val="-4.6635498687664041E-2"/>
                  <c:y val="-5.0092592592592591E-2"/>
                </c:manualLayout>
              </c:layout>
              <c:dLblPos val="r"/>
              <c:showLegendKey val="0"/>
              <c:showVal val="1"/>
              <c:showCatName val="0"/>
              <c:showSerName val="0"/>
              <c:showPercent val="0"/>
              <c:showBubbleSize val="0"/>
            </c:dLbl>
            <c:dLbl>
              <c:idx val="7"/>
              <c:layout>
                <c:manualLayout>
                  <c:x val="-6.2447944006999122E-2"/>
                  <c:y val="1.1018518518518518E-2"/>
                </c:manualLayout>
              </c:layout>
              <c:dLblPos val="r"/>
              <c:showLegendKey val="0"/>
              <c:showVal val="1"/>
              <c:showCatName val="0"/>
              <c:showSerName val="0"/>
              <c:showPercent val="0"/>
              <c:showBubbleSize val="0"/>
            </c:dLbl>
            <c:dLbl>
              <c:idx val="9"/>
              <c:layout>
                <c:manualLayout>
                  <c:x val="-3.830216535433071E-2"/>
                  <c:y val="1.6574074074074074E-2"/>
                </c:manualLayout>
              </c:layout>
              <c:dLblPos val="r"/>
              <c:showLegendKey val="0"/>
              <c:showVal val="1"/>
              <c:showCatName val="0"/>
              <c:showSerName val="0"/>
              <c:showPercent val="0"/>
              <c:showBubbleSize val="0"/>
            </c:dLbl>
            <c:dLbl>
              <c:idx val="11"/>
              <c:layout>
                <c:manualLayout>
                  <c:x val="-7.7875E-2"/>
                  <c:y val="-2.0462962962962964E-2"/>
                </c:manualLayout>
              </c:layout>
              <c:dLblPos val="r"/>
              <c:showLegendKey val="0"/>
              <c:showVal val="1"/>
              <c:showCatName val="0"/>
              <c:showSerName val="0"/>
              <c:showPercent val="0"/>
              <c:showBubbleSize val="0"/>
            </c:dLbl>
            <c:txPr>
              <a:bodyPr/>
              <a:lstStyle/>
              <a:p>
                <a:pPr>
                  <a:defRPr sz="1400" b="1">
                    <a:solidFill>
                      <a:srgbClr val="0000CC"/>
                    </a:solidFill>
                  </a:defRPr>
                </a:pPr>
                <a:endParaRPr lang="fr-FR"/>
              </a:p>
            </c:txPr>
            <c:dLblPos val="t"/>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Feuil1!$B$117:$N$117</c:f>
              <c:numCache>
                <c:formatCode>General</c:formatCode>
                <c:ptCount val="13"/>
                <c:pt idx="0">
                  <c:v>10390</c:v>
                </c:pt>
                <c:pt idx="1">
                  <c:v>10819</c:v>
                </c:pt>
                <c:pt idx="2">
                  <c:v>11150</c:v>
                </c:pt>
                <c:pt idx="3">
                  <c:v>12703</c:v>
                </c:pt>
                <c:pt idx="4">
                  <c:v>11625</c:v>
                </c:pt>
                <c:pt idx="5">
                  <c:v>13538</c:v>
                </c:pt>
                <c:pt idx="6">
                  <c:v>14282</c:v>
                </c:pt>
                <c:pt idx="7">
                  <c:v>14022</c:v>
                </c:pt>
                <c:pt idx="8">
                  <c:v>16753</c:v>
                </c:pt>
                <c:pt idx="9">
                  <c:v>11553</c:v>
                </c:pt>
                <c:pt idx="10">
                  <c:v>13132</c:v>
                </c:pt>
                <c:pt idx="11">
                  <c:v>7630</c:v>
                </c:pt>
                <c:pt idx="12">
                  <c:v>8883</c:v>
                </c:pt>
              </c:numCache>
            </c:numRef>
          </c:val>
          <c:smooth val="0"/>
        </c:ser>
        <c:dLbls>
          <c:showLegendKey val="0"/>
          <c:showVal val="0"/>
          <c:showCatName val="0"/>
          <c:showSerName val="0"/>
          <c:showPercent val="0"/>
          <c:showBubbleSize val="0"/>
        </c:dLbls>
        <c:marker val="1"/>
        <c:smooth val="0"/>
        <c:axId val="40774656"/>
        <c:axId val="40164672"/>
      </c:lineChart>
      <c:catAx>
        <c:axId val="40774144"/>
        <c:scaling>
          <c:orientation val="minMax"/>
        </c:scaling>
        <c:delete val="0"/>
        <c:axPos val="b"/>
        <c:numFmt formatCode="General" sourceLinked="1"/>
        <c:majorTickMark val="out"/>
        <c:minorTickMark val="none"/>
        <c:tickLblPos val="nextTo"/>
        <c:txPr>
          <a:bodyPr/>
          <a:lstStyle/>
          <a:p>
            <a:pPr>
              <a:defRPr sz="1600" b="1"/>
            </a:pPr>
            <a:endParaRPr lang="fr-FR"/>
          </a:p>
        </c:txPr>
        <c:crossAx val="40164096"/>
        <c:crosses val="autoZero"/>
        <c:auto val="1"/>
        <c:lblAlgn val="ctr"/>
        <c:lblOffset val="100"/>
        <c:noMultiLvlLbl val="0"/>
      </c:catAx>
      <c:valAx>
        <c:axId val="40164096"/>
        <c:scaling>
          <c:orientation val="minMax"/>
          <c:max val="45000"/>
        </c:scaling>
        <c:delete val="0"/>
        <c:axPos val="l"/>
        <c:majorGridlines/>
        <c:numFmt formatCode="General" sourceLinked="1"/>
        <c:majorTickMark val="out"/>
        <c:minorTickMark val="none"/>
        <c:tickLblPos val="nextTo"/>
        <c:txPr>
          <a:bodyPr/>
          <a:lstStyle/>
          <a:p>
            <a:pPr>
              <a:defRPr sz="1600" b="1">
                <a:solidFill>
                  <a:srgbClr val="FF0000"/>
                </a:solidFill>
              </a:defRPr>
            </a:pPr>
            <a:endParaRPr lang="fr-FR"/>
          </a:p>
        </c:txPr>
        <c:crossAx val="40774144"/>
        <c:crosses val="autoZero"/>
        <c:crossBetween val="between"/>
      </c:valAx>
      <c:valAx>
        <c:axId val="40164672"/>
        <c:scaling>
          <c:orientation val="minMax"/>
          <c:min val="7500"/>
        </c:scaling>
        <c:delete val="0"/>
        <c:axPos val="r"/>
        <c:numFmt formatCode="General" sourceLinked="1"/>
        <c:majorTickMark val="out"/>
        <c:minorTickMark val="none"/>
        <c:tickLblPos val="nextTo"/>
        <c:txPr>
          <a:bodyPr/>
          <a:lstStyle/>
          <a:p>
            <a:pPr>
              <a:defRPr sz="1600" b="1"/>
            </a:pPr>
            <a:endParaRPr lang="fr-FR"/>
          </a:p>
        </c:txPr>
        <c:crossAx val="40774656"/>
        <c:crosses val="max"/>
        <c:crossBetween val="between"/>
      </c:valAx>
      <c:catAx>
        <c:axId val="40774656"/>
        <c:scaling>
          <c:orientation val="minMax"/>
        </c:scaling>
        <c:delete val="1"/>
        <c:axPos val="b"/>
        <c:numFmt formatCode="General" sourceLinked="1"/>
        <c:majorTickMark val="out"/>
        <c:minorTickMark val="none"/>
        <c:tickLblPos val="nextTo"/>
        <c:crossAx val="40164672"/>
        <c:crosses val="autoZero"/>
        <c:auto val="1"/>
        <c:lblAlgn val="ctr"/>
        <c:lblOffset val="100"/>
        <c:noMultiLvlLbl val="0"/>
      </c:catAx>
    </c:plotArea>
    <c:legend>
      <c:legendPos val="t"/>
      <c:layout>
        <c:manualLayout>
          <c:xMode val="edge"/>
          <c:yMode val="edge"/>
          <c:x val="0.13776487314085739"/>
          <c:y val="0.15447903155561304"/>
          <c:w val="0.41335903324584428"/>
          <c:h val="4.3881889763779526E-2"/>
        </c:manualLayout>
      </c:layout>
      <c:overlay val="0"/>
      <c:spPr>
        <a:ln>
          <a:solidFill>
            <a:schemeClr val="tx1"/>
          </a:solidFill>
        </a:ln>
      </c:spPr>
      <c:txPr>
        <a:bodyPr/>
        <a:lstStyle/>
        <a:p>
          <a:pPr>
            <a:defRPr sz="1600" b="1"/>
          </a:pPr>
          <a:endParaRPr lang="fr-FR"/>
        </a:p>
      </c:txPr>
    </c:legend>
    <c:plotVisOnly val="1"/>
    <c:dispBlanksAs val="gap"/>
    <c:showDLblsOverMax val="0"/>
  </c:chart>
  <c:spPr>
    <a:ln>
      <a:solidFill>
        <a:schemeClr val="tx1"/>
      </a:solid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defRPr>
            </a:pPr>
            <a:r>
              <a:rPr lang="fr-FR" sz="2800" dirty="0" smtClean="0">
                <a:solidFill>
                  <a:schemeClr val="bg1"/>
                </a:solidFill>
                <a:effectLst>
                  <a:outerShdw blurRad="38100" dist="38100" dir="2700000" algn="tl">
                    <a:srgbClr val="000000">
                      <a:alpha val="43137"/>
                    </a:srgbClr>
                  </a:outerShdw>
                </a:effectLst>
              </a:rPr>
              <a:t>Production</a:t>
            </a:r>
            <a:r>
              <a:rPr lang="fr-FR" sz="2800" baseline="0" dirty="0" smtClean="0">
                <a:solidFill>
                  <a:schemeClr val="bg1"/>
                </a:solidFill>
                <a:effectLst>
                  <a:outerShdw blurRad="38100" dist="38100" dir="2700000" algn="tl">
                    <a:srgbClr val="000000">
                      <a:alpha val="43137"/>
                    </a:srgbClr>
                  </a:outerShdw>
                </a:effectLst>
              </a:rPr>
              <a:t> de céréales locales de la CEDEAO de 2000 à 2012, en 1000 tonnes</a:t>
            </a:r>
            <a:endParaRPr lang="fr-FR" sz="2800" dirty="0">
              <a:solidFill>
                <a:schemeClr val="bg1"/>
              </a:solidFill>
              <a:effectLst>
                <a:outerShdw blurRad="38100" dist="38100" dir="2700000" algn="tl">
                  <a:srgbClr val="000000">
                    <a:alpha val="43137"/>
                  </a:srgbClr>
                </a:outerShdw>
              </a:effectLst>
            </a:endParaRPr>
          </a:p>
        </c:rich>
      </c:tx>
      <c:overlay val="1"/>
      <c:spPr>
        <a:solidFill>
          <a:srgbClr val="FF0000"/>
        </a:solidFill>
      </c:spPr>
    </c:title>
    <c:autoTitleDeleted val="0"/>
    <c:plotArea>
      <c:layout>
        <c:manualLayout>
          <c:layoutTarget val="inner"/>
          <c:xMode val="edge"/>
          <c:yMode val="edge"/>
          <c:x val="8.9952537182852149E-2"/>
          <c:y val="0.16697619830277771"/>
          <c:w val="0.82009492563429576"/>
          <c:h val="0.78835349145752021"/>
        </c:manualLayout>
      </c:layout>
      <c:lineChart>
        <c:grouping val="standard"/>
        <c:varyColors val="0"/>
        <c:ser>
          <c:idx val="3"/>
          <c:order val="3"/>
          <c:tx>
            <c:strRef>
              <c:f>Feuil1!$A$118</c:f>
              <c:strCache>
                <c:ptCount val="1"/>
                <c:pt idx="0">
                  <c:v>Total</c:v>
                </c:pt>
              </c:strCache>
            </c:strRef>
          </c:tx>
          <c:spPr>
            <a:ln w="57150">
              <a:solidFill>
                <a:srgbClr val="FF0000"/>
              </a:solidFill>
            </a:ln>
          </c:spPr>
          <c:marker>
            <c:symbol val="none"/>
          </c:marker>
          <c:dLbls>
            <c:dLbl>
              <c:idx val="2"/>
              <c:layout>
                <c:manualLayout>
                  <c:x val="-4.5781277340332459E-2"/>
                  <c:y val="-3.712962962962963E-2"/>
                </c:manualLayout>
              </c:layout>
              <c:dLblPos val="r"/>
              <c:showLegendKey val="0"/>
              <c:showVal val="1"/>
              <c:showCatName val="0"/>
              <c:showSerName val="0"/>
              <c:showPercent val="0"/>
              <c:showBubbleSize val="0"/>
            </c:dLbl>
            <c:dLbl>
              <c:idx val="4"/>
              <c:layout>
                <c:manualLayout>
                  <c:x val="-3.8836832895888011E-2"/>
                  <c:y val="2.5833333333333333E-2"/>
                </c:manualLayout>
              </c:layout>
              <c:dLblPos val="r"/>
              <c:showLegendKey val="0"/>
              <c:showVal val="1"/>
              <c:showCatName val="0"/>
              <c:showSerName val="0"/>
              <c:showPercent val="0"/>
              <c:showBubbleSize val="0"/>
            </c:dLbl>
            <c:dLbl>
              <c:idx val="7"/>
              <c:layout>
                <c:manualLayout>
                  <c:x val="-3.8836832895888011E-2"/>
                  <c:y val="2.2129629629629631E-2"/>
                </c:manualLayout>
              </c:layout>
              <c:dLblPos val="r"/>
              <c:showLegendKey val="0"/>
              <c:showVal val="1"/>
              <c:showCatName val="0"/>
              <c:showSerName val="0"/>
              <c:showPercent val="0"/>
              <c:showBubbleSize val="0"/>
            </c:dLbl>
            <c:dLbl>
              <c:idx val="8"/>
              <c:layout>
                <c:manualLayout>
                  <c:x val="6.9965004374453197E-3"/>
                  <c:y val="5.5574773547446155E-3"/>
                </c:manualLayout>
              </c:layout>
              <c:dLblPos val="r"/>
              <c:showLegendKey val="0"/>
              <c:showVal val="1"/>
              <c:showCatName val="0"/>
              <c:showSerName val="0"/>
              <c:showPercent val="0"/>
              <c:showBubbleSize val="0"/>
            </c:dLbl>
            <c:dLbl>
              <c:idx val="9"/>
              <c:layout>
                <c:manualLayout>
                  <c:x val="-3.1892388451443571E-2"/>
                  <c:y val="1.6574074074074074E-2"/>
                </c:manualLayout>
              </c:layout>
              <c:dLblPos val="r"/>
              <c:showLegendKey val="0"/>
              <c:showVal val="1"/>
              <c:showCatName val="0"/>
              <c:showSerName val="0"/>
              <c:showPercent val="0"/>
              <c:showBubbleSize val="0"/>
            </c:dLbl>
            <c:dLbl>
              <c:idx val="11"/>
              <c:layout>
                <c:manualLayout>
                  <c:x val="-7.7725721784776908E-2"/>
                  <c:y val="-5.6481481481481478E-3"/>
                </c:manualLayout>
              </c:layout>
              <c:dLblPos val="r"/>
              <c:showLegendKey val="0"/>
              <c:showVal val="1"/>
              <c:showCatName val="0"/>
              <c:showSerName val="0"/>
              <c:showPercent val="0"/>
              <c:showBubbleSize val="0"/>
            </c:dLbl>
            <c:dLbl>
              <c:idx val="12"/>
              <c:layout>
                <c:manualLayout>
                  <c:x val="-1.6614610673665792E-2"/>
                  <c:y val="2.5833333333333368E-2"/>
                </c:manualLayout>
              </c:layout>
              <c:dLblPos val="r"/>
              <c:showLegendKey val="0"/>
              <c:showVal val="1"/>
              <c:showCatName val="0"/>
              <c:showSerName val="0"/>
              <c:showPercent val="0"/>
              <c:showBubbleSize val="0"/>
            </c:dLbl>
            <c:spPr>
              <a:ln>
                <a:solidFill>
                  <a:srgbClr val="FF0000"/>
                </a:solidFill>
              </a:ln>
            </c:spPr>
            <c:txPr>
              <a:bodyPr/>
              <a:lstStyle/>
              <a:p>
                <a:pPr>
                  <a:defRPr sz="1400" b="1">
                    <a:solidFill>
                      <a:srgbClr val="FF0000"/>
                    </a:solidFill>
                  </a:defRPr>
                </a:pPr>
                <a:endParaRPr lang="fr-FR"/>
              </a:p>
            </c:txPr>
            <c:dLblPos val="t"/>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Feuil1!$B$118:$N$118</c:f>
              <c:numCache>
                <c:formatCode>General</c:formatCode>
                <c:ptCount val="13"/>
                <c:pt idx="0">
                  <c:v>28489</c:v>
                </c:pt>
                <c:pt idx="1">
                  <c:v>29678</c:v>
                </c:pt>
                <c:pt idx="2">
                  <c:v>31214</c:v>
                </c:pt>
                <c:pt idx="3">
                  <c:v>34580</c:v>
                </c:pt>
                <c:pt idx="4">
                  <c:v>33726</c:v>
                </c:pt>
                <c:pt idx="5">
                  <c:v>37854</c:v>
                </c:pt>
                <c:pt idx="6">
                  <c:v>40211</c:v>
                </c:pt>
                <c:pt idx="7">
                  <c:v>38250</c:v>
                </c:pt>
                <c:pt idx="8">
                  <c:v>44371</c:v>
                </c:pt>
                <c:pt idx="9">
                  <c:v>35009</c:v>
                </c:pt>
                <c:pt idx="10">
                  <c:v>40057</c:v>
                </c:pt>
                <c:pt idx="11">
                  <c:v>34280</c:v>
                </c:pt>
                <c:pt idx="12">
                  <c:v>37933</c:v>
                </c:pt>
              </c:numCache>
            </c:numRef>
          </c:val>
          <c:smooth val="0"/>
        </c:ser>
        <c:dLbls>
          <c:showLegendKey val="0"/>
          <c:showVal val="0"/>
          <c:showCatName val="0"/>
          <c:showSerName val="0"/>
          <c:showPercent val="0"/>
          <c:showBubbleSize val="0"/>
        </c:dLbls>
        <c:marker val="1"/>
        <c:smooth val="0"/>
        <c:axId val="40522752"/>
        <c:axId val="40437440"/>
      </c:lineChart>
      <c:lineChart>
        <c:grouping val="standard"/>
        <c:varyColors val="0"/>
        <c:ser>
          <c:idx val="0"/>
          <c:order val="0"/>
          <c:tx>
            <c:strRef>
              <c:f>Feuil1!$A$115</c:f>
              <c:strCache>
                <c:ptCount val="1"/>
                <c:pt idx="0">
                  <c:v>Maïs</c:v>
                </c:pt>
              </c:strCache>
            </c:strRef>
          </c:tx>
          <c:spPr>
            <a:ln w="57150">
              <a:solidFill>
                <a:srgbClr val="FFC000"/>
              </a:solidFill>
            </a:ln>
          </c:spPr>
          <c:marker>
            <c:symbol val="none"/>
          </c:marker>
          <c:dLbls>
            <c:dLbl>
              <c:idx val="8"/>
              <c:layout>
                <c:manualLayout>
                  <c:x val="-6.2447944006999122E-2"/>
                  <c:y val="-7.3148148148148148E-3"/>
                </c:manualLayout>
              </c:layout>
              <c:dLblPos val="r"/>
              <c:showLegendKey val="0"/>
              <c:showVal val="1"/>
              <c:showCatName val="0"/>
              <c:showSerName val="0"/>
              <c:showPercent val="0"/>
              <c:showBubbleSize val="0"/>
            </c:dLbl>
            <c:dLbl>
              <c:idx val="11"/>
              <c:layout>
                <c:manualLayout>
                  <c:x val="-2.4947944006999127E-2"/>
                  <c:y val="2.7870370370370372E-2"/>
                </c:manualLayout>
              </c:layout>
              <c:dLblPos val="r"/>
              <c:showLegendKey val="0"/>
              <c:showVal val="1"/>
              <c:showCatName val="0"/>
              <c:showSerName val="0"/>
              <c:showPercent val="0"/>
              <c:showBubbleSize val="0"/>
            </c:dLbl>
            <c:dLbl>
              <c:idx val="12"/>
              <c:layout>
                <c:manualLayout>
                  <c:x val="-3.8836832895888011E-2"/>
                  <c:y val="-1.2870370370370371E-2"/>
                </c:manualLayout>
              </c:layout>
              <c:dLblPos val="r"/>
              <c:showLegendKey val="0"/>
              <c:showVal val="1"/>
              <c:showCatName val="0"/>
              <c:showSerName val="0"/>
              <c:showPercent val="0"/>
              <c:showBubbleSize val="0"/>
            </c:dLbl>
            <c:txPr>
              <a:bodyPr/>
              <a:lstStyle/>
              <a:p>
                <a:pPr>
                  <a:defRPr sz="1400" b="1">
                    <a:solidFill>
                      <a:srgbClr val="FFC000"/>
                    </a:solidFill>
                  </a:defRPr>
                </a:pPr>
                <a:endParaRPr lang="fr-FR"/>
              </a:p>
            </c:txPr>
            <c:dLblPos val="b"/>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Feuil1!$B$115:$N$115</c:f>
              <c:numCache>
                <c:formatCode>General</c:formatCode>
                <c:ptCount val="13"/>
                <c:pt idx="0">
                  <c:v>8060</c:v>
                </c:pt>
                <c:pt idx="1">
                  <c:v>8809</c:v>
                </c:pt>
                <c:pt idx="2">
                  <c:v>9575</c:v>
                </c:pt>
                <c:pt idx="3">
                  <c:v>10443</c:v>
                </c:pt>
                <c:pt idx="4">
                  <c:v>10620</c:v>
                </c:pt>
                <c:pt idx="5">
                  <c:v>11590</c:v>
                </c:pt>
                <c:pt idx="6">
                  <c:v>12586</c:v>
                </c:pt>
                <c:pt idx="7">
                  <c:v>11863</c:v>
                </c:pt>
                <c:pt idx="8">
                  <c:v>14033</c:v>
                </c:pt>
                <c:pt idx="9">
                  <c:v>14717</c:v>
                </c:pt>
                <c:pt idx="10">
                  <c:v>15291</c:v>
                </c:pt>
                <c:pt idx="11">
                  <c:v>16498</c:v>
                </c:pt>
                <c:pt idx="12">
                  <c:v>18260</c:v>
                </c:pt>
              </c:numCache>
            </c:numRef>
          </c:val>
          <c:smooth val="0"/>
        </c:ser>
        <c:ser>
          <c:idx val="1"/>
          <c:order val="1"/>
          <c:tx>
            <c:strRef>
              <c:f>Feuil1!$A$116</c:f>
              <c:strCache>
                <c:ptCount val="1"/>
                <c:pt idx="0">
                  <c:v>Sorgho</c:v>
                </c:pt>
              </c:strCache>
            </c:strRef>
          </c:tx>
          <c:spPr>
            <a:ln w="57150">
              <a:solidFill>
                <a:srgbClr val="33CC33"/>
              </a:solidFill>
            </a:ln>
          </c:spPr>
          <c:marker>
            <c:symbol val="none"/>
          </c:marker>
          <c:dLbls>
            <c:dLbl>
              <c:idx val="5"/>
              <c:layout>
                <c:manualLayout>
                  <c:x val="-2.3559055118110184E-2"/>
                  <c:y val="3.1574074074074074E-2"/>
                </c:manualLayout>
              </c:layout>
              <c:dLblPos val="r"/>
              <c:showLegendKey val="0"/>
              <c:showVal val="1"/>
              <c:showCatName val="0"/>
              <c:showSerName val="0"/>
              <c:showPercent val="0"/>
              <c:showBubbleSize val="0"/>
            </c:dLbl>
            <c:dLbl>
              <c:idx val="7"/>
              <c:layout>
                <c:manualLayout>
                  <c:x val="-3.8836832895888011E-2"/>
                  <c:y val="-5.3611111111111179E-2"/>
                </c:manualLayout>
              </c:layout>
              <c:dLblPos val="r"/>
              <c:showLegendKey val="0"/>
              <c:showVal val="1"/>
              <c:showCatName val="0"/>
              <c:showSerName val="0"/>
              <c:showPercent val="0"/>
              <c:showBubbleSize val="0"/>
            </c:dLbl>
            <c:dLbl>
              <c:idx val="10"/>
              <c:layout>
                <c:manualLayout>
                  <c:x val="-6.191327646544182E-2"/>
                  <c:y val="-7.3148148148148148E-3"/>
                </c:manualLayout>
              </c:layout>
              <c:dLblPos val="r"/>
              <c:showLegendKey val="0"/>
              <c:showVal val="1"/>
              <c:showCatName val="0"/>
              <c:showSerName val="0"/>
              <c:showPercent val="0"/>
              <c:showBubbleSize val="0"/>
            </c:dLbl>
            <c:dLbl>
              <c:idx val="11"/>
              <c:layout>
                <c:manualLayout>
                  <c:x val="-2.4947944006999127E-2"/>
                  <c:y val="2.9722222222222223E-2"/>
                </c:manualLayout>
              </c:layout>
              <c:dLblPos val="r"/>
              <c:showLegendKey val="0"/>
              <c:showVal val="1"/>
              <c:showCatName val="0"/>
              <c:showSerName val="0"/>
              <c:showPercent val="0"/>
              <c:showBubbleSize val="0"/>
            </c:dLbl>
            <c:txPr>
              <a:bodyPr/>
              <a:lstStyle/>
              <a:p>
                <a:pPr>
                  <a:defRPr sz="1400" b="1">
                    <a:solidFill>
                      <a:srgbClr val="33CC33"/>
                    </a:solidFill>
                  </a:defRPr>
                </a:pPr>
                <a:endParaRPr lang="fr-FR"/>
              </a:p>
            </c:txPr>
            <c:dLblPos val="b"/>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Feuil1!$B$116:$N$116</c:f>
              <c:numCache>
                <c:formatCode>General</c:formatCode>
                <c:ptCount val="13"/>
                <c:pt idx="0">
                  <c:v>10039</c:v>
                </c:pt>
                <c:pt idx="1">
                  <c:v>10050</c:v>
                </c:pt>
                <c:pt idx="2">
                  <c:v>10489</c:v>
                </c:pt>
                <c:pt idx="3">
                  <c:v>11434</c:v>
                </c:pt>
                <c:pt idx="4">
                  <c:v>11481</c:v>
                </c:pt>
                <c:pt idx="5">
                  <c:v>12726</c:v>
                </c:pt>
                <c:pt idx="6">
                  <c:v>13343</c:v>
                </c:pt>
                <c:pt idx="7">
                  <c:v>12365</c:v>
                </c:pt>
                <c:pt idx="8">
                  <c:v>13585</c:v>
                </c:pt>
                <c:pt idx="9">
                  <c:v>8739</c:v>
                </c:pt>
                <c:pt idx="10">
                  <c:v>11634</c:v>
                </c:pt>
                <c:pt idx="11">
                  <c:v>10152</c:v>
                </c:pt>
                <c:pt idx="12">
                  <c:v>10790</c:v>
                </c:pt>
              </c:numCache>
            </c:numRef>
          </c:val>
          <c:smooth val="0"/>
        </c:ser>
        <c:ser>
          <c:idx val="2"/>
          <c:order val="2"/>
          <c:tx>
            <c:strRef>
              <c:f>Feuil1!$A$117</c:f>
              <c:strCache>
                <c:ptCount val="1"/>
                <c:pt idx="0">
                  <c:v>Mil</c:v>
                </c:pt>
              </c:strCache>
            </c:strRef>
          </c:tx>
          <c:spPr>
            <a:ln w="57150">
              <a:solidFill>
                <a:srgbClr val="0000CC"/>
              </a:solidFill>
            </a:ln>
          </c:spPr>
          <c:marker>
            <c:symbol val="none"/>
          </c:marker>
          <c:dLbls>
            <c:dLbl>
              <c:idx val="4"/>
              <c:layout>
                <c:manualLayout>
                  <c:x val="-4.6635498687664041E-2"/>
                  <c:y val="-5.0092592592592591E-2"/>
                </c:manualLayout>
              </c:layout>
              <c:dLblPos val="r"/>
              <c:showLegendKey val="0"/>
              <c:showVal val="1"/>
              <c:showCatName val="0"/>
              <c:showSerName val="0"/>
              <c:showPercent val="0"/>
              <c:showBubbleSize val="0"/>
            </c:dLbl>
            <c:dLbl>
              <c:idx val="7"/>
              <c:layout>
                <c:manualLayout>
                  <c:x val="-6.2447944006999122E-2"/>
                  <c:y val="1.1018518518518518E-2"/>
                </c:manualLayout>
              </c:layout>
              <c:dLblPos val="r"/>
              <c:showLegendKey val="0"/>
              <c:showVal val="1"/>
              <c:showCatName val="0"/>
              <c:showSerName val="0"/>
              <c:showPercent val="0"/>
              <c:showBubbleSize val="0"/>
            </c:dLbl>
            <c:dLbl>
              <c:idx val="9"/>
              <c:layout>
                <c:manualLayout>
                  <c:x val="-3.830216535433071E-2"/>
                  <c:y val="1.6574074074074074E-2"/>
                </c:manualLayout>
              </c:layout>
              <c:dLblPos val="r"/>
              <c:showLegendKey val="0"/>
              <c:showVal val="1"/>
              <c:showCatName val="0"/>
              <c:showSerName val="0"/>
              <c:showPercent val="0"/>
              <c:showBubbleSize val="0"/>
            </c:dLbl>
            <c:dLbl>
              <c:idx val="11"/>
              <c:layout>
                <c:manualLayout>
                  <c:x val="-7.7875E-2"/>
                  <c:y val="-2.0462962962962964E-2"/>
                </c:manualLayout>
              </c:layout>
              <c:dLblPos val="r"/>
              <c:showLegendKey val="0"/>
              <c:showVal val="1"/>
              <c:showCatName val="0"/>
              <c:showSerName val="0"/>
              <c:showPercent val="0"/>
              <c:showBubbleSize val="0"/>
            </c:dLbl>
            <c:txPr>
              <a:bodyPr/>
              <a:lstStyle/>
              <a:p>
                <a:pPr>
                  <a:defRPr sz="1400" b="1">
                    <a:solidFill>
                      <a:srgbClr val="0000CC"/>
                    </a:solidFill>
                  </a:defRPr>
                </a:pPr>
                <a:endParaRPr lang="fr-FR"/>
              </a:p>
            </c:txPr>
            <c:dLblPos val="t"/>
            <c:showLegendKey val="0"/>
            <c:showVal val="1"/>
            <c:showCatName val="0"/>
            <c:showSerName val="0"/>
            <c:showPercent val="0"/>
            <c:showBubbleSize val="0"/>
            <c:showLeaderLines val="0"/>
          </c:dLbls>
          <c:cat>
            <c:numRef>
              <c:f>Feuil1!$B$114:$N$114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Feuil1!$B$117:$N$117</c:f>
              <c:numCache>
                <c:formatCode>General</c:formatCode>
                <c:ptCount val="13"/>
                <c:pt idx="0">
                  <c:v>10390</c:v>
                </c:pt>
                <c:pt idx="1">
                  <c:v>10819</c:v>
                </c:pt>
                <c:pt idx="2">
                  <c:v>11150</c:v>
                </c:pt>
                <c:pt idx="3">
                  <c:v>12703</c:v>
                </c:pt>
                <c:pt idx="4">
                  <c:v>11625</c:v>
                </c:pt>
                <c:pt idx="5">
                  <c:v>13538</c:v>
                </c:pt>
                <c:pt idx="6">
                  <c:v>14282</c:v>
                </c:pt>
                <c:pt idx="7">
                  <c:v>14022</c:v>
                </c:pt>
                <c:pt idx="8">
                  <c:v>16753</c:v>
                </c:pt>
                <c:pt idx="9">
                  <c:v>11553</c:v>
                </c:pt>
                <c:pt idx="10">
                  <c:v>13132</c:v>
                </c:pt>
                <c:pt idx="11">
                  <c:v>7630</c:v>
                </c:pt>
                <c:pt idx="12">
                  <c:v>8883</c:v>
                </c:pt>
              </c:numCache>
            </c:numRef>
          </c:val>
          <c:smooth val="0"/>
        </c:ser>
        <c:dLbls>
          <c:showLegendKey val="0"/>
          <c:showVal val="0"/>
          <c:showCatName val="0"/>
          <c:showSerName val="0"/>
          <c:showPercent val="0"/>
          <c:showBubbleSize val="0"/>
        </c:dLbls>
        <c:marker val="1"/>
        <c:smooth val="0"/>
        <c:axId val="40772608"/>
        <c:axId val="40438016"/>
      </c:lineChart>
      <c:catAx>
        <c:axId val="40522752"/>
        <c:scaling>
          <c:orientation val="minMax"/>
        </c:scaling>
        <c:delete val="0"/>
        <c:axPos val="b"/>
        <c:numFmt formatCode="General" sourceLinked="1"/>
        <c:majorTickMark val="out"/>
        <c:minorTickMark val="none"/>
        <c:tickLblPos val="nextTo"/>
        <c:txPr>
          <a:bodyPr/>
          <a:lstStyle/>
          <a:p>
            <a:pPr>
              <a:defRPr sz="1600" b="1"/>
            </a:pPr>
            <a:endParaRPr lang="fr-FR"/>
          </a:p>
        </c:txPr>
        <c:crossAx val="40437440"/>
        <c:crosses val="autoZero"/>
        <c:auto val="1"/>
        <c:lblAlgn val="ctr"/>
        <c:lblOffset val="100"/>
        <c:noMultiLvlLbl val="0"/>
      </c:catAx>
      <c:valAx>
        <c:axId val="40437440"/>
        <c:scaling>
          <c:orientation val="minMax"/>
          <c:max val="45000"/>
        </c:scaling>
        <c:delete val="0"/>
        <c:axPos val="l"/>
        <c:majorGridlines/>
        <c:numFmt formatCode="General" sourceLinked="1"/>
        <c:majorTickMark val="out"/>
        <c:minorTickMark val="none"/>
        <c:tickLblPos val="nextTo"/>
        <c:txPr>
          <a:bodyPr/>
          <a:lstStyle/>
          <a:p>
            <a:pPr>
              <a:defRPr sz="1600" b="1">
                <a:solidFill>
                  <a:srgbClr val="FF0000"/>
                </a:solidFill>
              </a:defRPr>
            </a:pPr>
            <a:endParaRPr lang="fr-FR"/>
          </a:p>
        </c:txPr>
        <c:crossAx val="40522752"/>
        <c:crosses val="autoZero"/>
        <c:crossBetween val="between"/>
      </c:valAx>
      <c:valAx>
        <c:axId val="40438016"/>
        <c:scaling>
          <c:orientation val="minMax"/>
          <c:min val="7500"/>
        </c:scaling>
        <c:delete val="0"/>
        <c:axPos val="r"/>
        <c:numFmt formatCode="General" sourceLinked="1"/>
        <c:majorTickMark val="out"/>
        <c:minorTickMark val="none"/>
        <c:tickLblPos val="nextTo"/>
        <c:txPr>
          <a:bodyPr/>
          <a:lstStyle/>
          <a:p>
            <a:pPr>
              <a:defRPr sz="1600" b="1"/>
            </a:pPr>
            <a:endParaRPr lang="fr-FR"/>
          </a:p>
        </c:txPr>
        <c:crossAx val="40772608"/>
        <c:crosses val="max"/>
        <c:crossBetween val="between"/>
      </c:valAx>
      <c:catAx>
        <c:axId val="40772608"/>
        <c:scaling>
          <c:orientation val="minMax"/>
        </c:scaling>
        <c:delete val="1"/>
        <c:axPos val="b"/>
        <c:numFmt formatCode="General" sourceLinked="1"/>
        <c:majorTickMark val="out"/>
        <c:minorTickMark val="none"/>
        <c:tickLblPos val="nextTo"/>
        <c:crossAx val="40438016"/>
        <c:crosses val="autoZero"/>
        <c:auto val="1"/>
        <c:lblAlgn val="ctr"/>
        <c:lblOffset val="100"/>
        <c:noMultiLvlLbl val="0"/>
      </c:catAx>
    </c:plotArea>
    <c:legend>
      <c:legendPos val="t"/>
      <c:layout>
        <c:manualLayout>
          <c:xMode val="edge"/>
          <c:yMode val="edge"/>
          <c:x val="0.13776487314085739"/>
          <c:y val="0.15447903155561304"/>
          <c:w val="0.41335903324584428"/>
          <c:h val="4.3881889763779526E-2"/>
        </c:manualLayout>
      </c:layout>
      <c:overlay val="0"/>
      <c:spPr>
        <a:ln>
          <a:solidFill>
            <a:schemeClr val="tx1"/>
          </a:solidFill>
        </a:ln>
      </c:spPr>
      <c:txPr>
        <a:bodyPr/>
        <a:lstStyle/>
        <a:p>
          <a:pPr>
            <a:defRPr sz="1600" b="1"/>
          </a:pPr>
          <a:endParaRPr lang="fr-FR"/>
        </a:p>
      </c:txPr>
    </c:legend>
    <c:plotVisOnly val="1"/>
    <c:dispBlanksAs val="gap"/>
    <c:showDLblsOverMax val="0"/>
  </c:chart>
  <c:spPr>
    <a:ln>
      <a:solidFill>
        <a:schemeClr val="tx1"/>
      </a:solid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chemeClr val="bg1"/>
                </a:solidFill>
                <a:effectLst>
                  <a:outerShdw blurRad="38100" dist="38100" dir="2700000" algn="tl">
                    <a:srgbClr val="000000">
                      <a:alpha val="43137"/>
                    </a:srgbClr>
                  </a:outerShdw>
                </a:effectLst>
              </a:defRPr>
            </a:pPr>
            <a:r>
              <a:rPr lang="fr-FR" sz="2400" dirty="0" smtClean="0">
                <a:solidFill>
                  <a:schemeClr val="bg1"/>
                </a:solidFill>
                <a:effectLst>
                  <a:outerShdw blurRad="38100" dist="38100" dir="2700000" algn="tl">
                    <a:srgbClr val="000000">
                      <a:alpha val="43137"/>
                    </a:srgbClr>
                  </a:outerShdw>
                </a:effectLst>
              </a:rPr>
              <a:t>%</a:t>
            </a:r>
            <a:r>
              <a:rPr lang="fr-FR" sz="2400" baseline="0" dirty="0" smtClean="0">
                <a:solidFill>
                  <a:schemeClr val="bg1"/>
                </a:solidFill>
                <a:effectLst>
                  <a:outerShdw blurRad="38100" dist="38100" dir="2700000" algn="tl">
                    <a:srgbClr val="000000">
                      <a:alpha val="43137"/>
                    </a:srgbClr>
                  </a:outerShdw>
                </a:effectLst>
              </a:rPr>
              <a:t> des productions, exportations et importations mondiales de riz selon le % de droit de douane, 2011-13</a:t>
            </a:r>
            <a:endParaRPr lang="fr-FR" sz="2400" dirty="0">
              <a:solidFill>
                <a:schemeClr val="bg1"/>
              </a:solidFill>
              <a:effectLst>
                <a:outerShdw blurRad="38100" dist="38100" dir="2700000" algn="tl">
                  <a:srgbClr val="000000">
                    <a:alpha val="43137"/>
                  </a:srgbClr>
                </a:outerShdw>
              </a:effectLst>
            </a:endParaRPr>
          </a:p>
        </c:rich>
      </c:tx>
      <c:overlay val="1"/>
      <c:spPr>
        <a:solidFill>
          <a:srgbClr val="FF0000"/>
        </a:solidFill>
        <a:ln>
          <a:solidFill>
            <a:schemeClr val="tx1"/>
          </a:solidFill>
        </a:ln>
      </c:spPr>
    </c:title>
    <c:autoTitleDeleted val="0"/>
    <c:plotArea>
      <c:layout>
        <c:manualLayout>
          <c:layoutTarget val="inner"/>
          <c:xMode val="edge"/>
          <c:yMode val="edge"/>
          <c:x val="0.11869575678040245"/>
          <c:y val="0.14211606882473027"/>
          <c:w val="0.8771375765529309"/>
          <c:h val="0.77288086905803444"/>
        </c:manualLayout>
      </c:layout>
      <c:barChart>
        <c:barDir val="col"/>
        <c:grouping val="clustered"/>
        <c:varyColors val="0"/>
        <c:ser>
          <c:idx val="0"/>
          <c:order val="0"/>
          <c:tx>
            <c:strRef>
              <c:f>Feuil1!$A$136</c:f>
              <c:strCache>
                <c:ptCount val="1"/>
                <c:pt idx="0">
                  <c:v>Production</c:v>
                </c:pt>
              </c:strCache>
            </c:strRef>
          </c:tx>
          <c:invertIfNegative val="0"/>
          <c:dLbls>
            <c:txPr>
              <a:bodyPr/>
              <a:lstStyle/>
              <a:p>
                <a:pPr>
                  <a:defRPr sz="1600" b="1">
                    <a:solidFill>
                      <a:srgbClr val="0000FF"/>
                    </a:solidFill>
                  </a:defRPr>
                </a:pPr>
                <a:endParaRPr lang="fr-FR"/>
              </a:p>
            </c:txPr>
            <c:dLblPos val="outEnd"/>
            <c:showLegendKey val="0"/>
            <c:showVal val="1"/>
            <c:showCatName val="0"/>
            <c:showSerName val="0"/>
            <c:showPercent val="0"/>
            <c:showBubbleSize val="0"/>
            <c:showLeaderLines val="0"/>
          </c:dLbls>
          <c:cat>
            <c:strRef>
              <c:f>Feuil1!$B$135:$E$135</c:f>
              <c:strCache>
                <c:ptCount val="4"/>
                <c:pt idx="0">
                  <c:v>&gt;20%</c:v>
                </c:pt>
                <c:pt idx="1">
                  <c:v>12% à 20%</c:v>
                </c:pt>
                <c:pt idx="2">
                  <c:v>10%</c:v>
                </c:pt>
                <c:pt idx="3">
                  <c:v>&lt;10%</c:v>
                </c:pt>
              </c:strCache>
            </c:strRef>
          </c:cat>
          <c:val>
            <c:numRef>
              <c:f>Feuil1!$B$136:$E$136</c:f>
              <c:numCache>
                <c:formatCode>0.00%</c:formatCode>
                <c:ptCount val="4"/>
                <c:pt idx="0">
                  <c:v>0.64200000000000002</c:v>
                </c:pt>
                <c:pt idx="1">
                  <c:v>4.2000000000000003E-2</c:v>
                </c:pt>
                <c:pt idx="2">
                  <c:v>3.5999999999999997E-2</c:v>
                </c:pt>
                <c:pt idx="3">
                  <c:v>0.23499999999999999</c:v>
                </c:pt>
              </c:numCache>
            </c:numRef>
          </c:val>
        </c:ser>
        <c:ser>
          <c:idx val="1"/>
          <c:order val="1"/>
          <c:tx>
            <c:strRef>
              <c:f>Feuil1!$A$137</c:f>
              <c:strCache>
                <c:ptCount val="1"/>
                <c:pt idx="0">
                  <c:v>Exportations</c:v>
                </c:pt>
              </c:strCache>
            </c:strRef>
          </c:tx>
          <c:invertIfNegative val="0"/>
          <c:dLbls>
            <c:spPr>
              <a:solidFill>
                <a:schemeClr val="bg1"/>
              </a:solidFill>
            </c:spPr>
            <c:txPr>
              <a:bodyPr/>
              <a:lstStyle/>
              <a:p>
                <a:pPr>
                  <a:defRPr sz="1600" b="1">
                    <a:solidFill>
                      <a:srgbClr val="C00000"/>
                    </a:solidFill>
                  </a:defRPr>
                </a:pPr>
                <a:endParaRPr lang="fr-FR"/>
              </a:p>
            </c:txPr>
            <c:dLblPos val="outEnd"/>
            <c:showLegendKey val="0"/>
            <c:showVal val="1"/>
            <c:showCatName val="0"/>
            <c:showSerName val="0"/>
            <c:showPercent val="0"/>
            <c:showBubbleSize val="0"/>
            <c:showLeaderLines val="0"/>
          </c:dLbls>
          <c:cat>
            <c:strRef>
              <c:f>Feuil1!$B$135:$E$135</c:f>
              <c:strCache>
                <c:ptCount val="4"/>
                <c:pt idx="0">
                  <c:v>&gt;20%</c:v>
                </c:pt>
                <c:pt idx="1">
                  <c:v>12% à 20%</c:v>
                </c:pt>
                <c:pt idx="2">
                  <c:v>10%</c:v>
                </c:pt>
                <c:pt idx="3">
                  <c:v>&lt;10%</c:v>
                </c:pt>
              </c:strCache>
            </c:strRef>
          </c:cat>
          <c:val>
            <c:numRef>
              <c:f>Feuil1!$B$137:$E$137</c:f>
              <c:numCache>
                <c:formatCode>0.00%</c:formatCode>
                <c:ptCount val="4"/>
                <c:pt idx="0" formatCode="0%">
                  <c:v>0.63</c:v>
                </c:pt>
                <c:pt idx="1">
                  <c:v>0.20100000000000001</c:v>
                </c:pt>
                <c:pt idx="2">
                  <c:v>0.114</c:v>
                </c:pt>
                <c:pt idx="3">
                  <c:v>3.2000000000000001E-2</c:v>
                </c:pt>
              </c:numCache>
            </c:numRef>
          </c:val>
        </c:ser>
        <c:ser>
          <c:idx val="2"/>
          <c:order val="2"/>
          <c:tx>
            <c:strRef>
              <c:f>Feuil1!$A$138</c:f>
              <c:strCache>
                <c:ptCount val="1"/>
                <c:pt idx="0">
                  <c:v>Importations</c:v>
                </c:pt>
              </c:strCache>
            </c:strRef>
          </c:tx>
          <c:invertIfNegative val="0"/>
          <c:dLbls>
            <c:dLbl>
              <c:idx val="1"/>
              <c:layout>
                <c:manualLayout>
                  <c:x val="1.9444444444444445E-2"/>
                  <c:y val="5.5555555555555558E-3"/>
                </c:manualLayout>
              </c:layout>
              <c:dLblPos val="outEnd"/>
              <c:showLegendKey val="0"/>
              <c:showVal val="1"/>
              <c:showCatName val="0"/>
              <c:showSerName val="0"/>
              <c:showPercent val="0"/>
              <c:showBubbleSize val="0"/>
            </c:dLbl>
            <c:txPr>
              <a:bodyPr/>
              <a:lstStyle/>
              <a:p>
                <a:pPr>
                  <a:defRPr sz="1600" b="1">
                    <a:solidFill>
                      <a:schemeClr val="accent3">
                        <a:lumMod val="75000"/>
                      </a:schemeClr>
                    </a:solidFill>
                  </a:defRPr>
                </a:pPr>
                <a:endParaRPr lang="fr-FR"/>
              </a:p>
            </c:txPr>
            <c:dLblPos val="outEnd"/>
            <c:showLegendKey val="0"/>
            <c:showVal val="1"/>
            <c:showCatName val="0"/>
            <c:showSerName val="0"/>
            <c:showPercent val="0"/>
            <c:showBubbleSize val="0"/>
            <c:showLeaderLines val="0"/>
          </c:dLbls>
          <c:cat>
            <c:strRef>
              <c:f>Feuil1!$B$135:$E$135</c:f>
              <c:strCache>
                <c:ptCount val="4"/>
                <c:pt idx="0">
                  <c:v>&gt;20%</c:v>
                </c:pt>
                <c:pt idx="1">
                  <c:v>12% à 20%</c:v>
                </c:pt>
                <c:pt idx="2">
                  <c:v>10%</c:v>
                </c:pt>
                <c:pt idx="3">
                  <c:v>&lt;10%</c:v>
                </c:pt>
              </c:strCache>
            </c:strRef>
          </c:cat>
          <c:val>
            <c:numRef>
              <c:f>Feuil1!$B$138:$E$138</c:f>
              <c:numCache>
                <c:formatCode>0.00%</c:formatCode>
                <c:ptCount val="4"/>
                <c:pt idx="0" formatCode="0%">
                  <c:v>0.2</c:v>
                </c:pt>
                <c:pt idx="1">
                  <c:v>7.5999999999999998E-2</c:v>
                </c:pt>
                <c:pt idx="2">
                  <c:v>0.246</c:v>
                </c:pt>
                <c:pt idx="3">
                  <c:v>0.26600000000000001</c:v>
                </c:pt>
              </c:numCache>
            </c:numRef>
          </c:val>
        </c:ser>
        <c:dLbls>
          <c:showLegendKey val="0"/>
          <c:showVal val="0"/>
          <c:showCatName val="0"/>
          <c:showSerName val="0"/>
          <c:showPercent val="0"/>
          <c:showBubbleSize val="0"/>
        </c:dLbls>
        <c:gapWidth val="150"/>
        <c:axId val="41635328"/>
        <c:axId val="36227904"/>
      </c:barChart>
      <c:catAx>
        <c:axId val="41635328"/>
        <c:scaling>
          <c:orientation val="minMax"/>
        </c:scaling>
        <c:delete val="0"/>
        <c:axPos val="b"/>
        <c:majorTickMark val="out"/>
        <c:minorTickMark val="none"/>
        <c:tickLblPos val="nextTo"/>
        <c:txPr>
          <a:bodyPr/>
          <a:lstStyle/>
          <a:p>
            <a:pPr>
              <a:defRPr sz="1800" b="1"/>
            </a:pPr>
            <a:endParaRPr lang="fr-FR"/>
          </a:p>
        </c:txPr>
        <c:crossAx val="36227904"/>
        <c:crosses val="autoZero"/>
        <c:auto val="1"/>
        <c:lblAlgn val="ctr"/>
        <c:lblOffset val="100"/>
        <c:noMultiLvlLbl val="0"/>
      </c:catAx>
      <c:valAx>
        <c:axId val="36227904"/>
        <c:scaling>
          <c:orientation val="minMax"/>
        </c:scaling>
        <c:delete val="0"/>
        <c:axPos val="l"/>
        <c:majorGridlines/>
        <c:numFmt formatCode="0.00%" sourceLinked="1"/>
        <c:majorTickMark val="out"/>
        <c:minorTickMark val="none"/>
        <c:tickLblPos val="nextTo"/>
        <c:txPr>
          <a:bodyPr/>
          <a:lstStyle/>
          <a:p>
            <a:pPr>
              <a:defRPr sz="1800" b="1"/>
            </a:pPr>
            <a:endParaRPr lang="fr-FR"/>
          </a:p>
        </c:txPr>
        <c:crossAx val="41635328"/>
        <c:crosses val="autoZero"/>
        <c:crossBetween val="between"/>
      </c:valAx>
    </c:plotArea>
    <c:legend>
      <c:legendPos val="t"/>
      <c:layout>
        <c:manualLayout>
          <c:xMode val="edge"/>
          <c:yMode val="edge"/>
          <c:x val="0.31022408136482937"/>
          <c:y val="0.25740740740740742"/>
          <c:w val="0.55732961504811895"/>
          <c:h val="5.1398512685914263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defRPr>
            </a:pPr>
            <a:r>
              <a:rPr lang="fr-FR" sz="2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Dépendance de</a:t>
            </a:r>
            <a:r>
              <a:rPr lang="fr-FR" sz="2400" baseline="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la c</a:t>
            </a:r>
            <a:r>
              <a:rPr lang="fr-FR" sz="24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onsommation de riz des importations et production exportée selon DD</a:t>
            </a:r>
            <a:endParaRPr lang="fr-FR" sz="24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c:rich>
      </c:tx>
      <c:layout>
        <c:manualLayout>
          <c:xMode val="edge"/>
          <c:yMode val="edge"/>
          <c:x val="0.11394794400699912"/>
          <c:y val="1.6666666666666666E-2"/>
        </c:manualLayout>
      </c:layout>
      <c:overlay val="1"/>
      <c:spPr>
        <a:solidFill>
          <a:srgbClr val="FF0000"/>
        </a:solidFill>
        <a:ln>
          <a:solidFill>
            <a:schemeClr val="tx1"/>
          </a:solidFill>
        </a:ln>
      </c:spPr>
    </c:title>
    <c:autoTitleDeleted val="0"/>
    <c:plotArea>
      <c:layout>
        <c:manualLayout>
          <c:layoutTarget val="inner"/>
          <c:xMode val="edge"/>
          <c:yMode val="edge"/>
          <c:x val="0.10758464566929134"/>
          <c:y val="0.18578171478565178"/>
          <c:w val="0.8771375765529309"/>
          <c:h val="0.74032633420822402"/>
        </c:manualLayout>
      </c:layout>
      <c:barChart>
        <c:barDir val="col"/>
        <c:grouping val="clustered"/>
        <c:varyColors val="0"/>
        <c:ser>
          <c:idx val="0"/>
          <c:order val="0"/>
          <c:tx>
            <c:strRef>
              <c:f>Feuil1!$A$151</c:f>
              <c:strCache>
                <c:ptCount val="1"/>
                <c:pt idx="0">
                  <c:v>Importations/consommation</c:v>
                </c:pt>
              </c:strCache>
            </c:strRef>
          </c:tx>
          <c:invertIfNegative val="0"/>
          <c:dLbls>
            <c:txPr>
              <a:bodyPr/>
              <a:lstStyle/>
              <a:p>
                <a:pPr>
                  <a:defRPr sz="1800" b="1">
                    <a:solidFill>
                      <a:srgbClr val="0000FF"/>
                    </a:solidFill>
                  </a:defRPr>
                </a:pPr>
                <a:endParaRPr lang="fr-FR"/>
              </a:p>
            </c:txPr>
            <c:dLblPos val="outEnd"/>
            <c:showLegendKey val="0"/>
            <c:showVal val="1"/>
            <c:showCatName val="0"/>
            <c:showSerName val="0"/>
            <c:showPercent val="0"/>
            <c:showBubbleSize val="0"/>
            <c:showLeaderLines val="0"/>
          </c:dLbls>
          <c:cat>
            <c:strRef>
              <c:f>Feuil1!$B$150:$E$150</c:f>
              <c:strCache>
                <c:ptCount val="4"/>
                <c:pt idx="0">
                  <c:v>&gt;20%</c:v>
                </c:pt>
                <c:pt idx="1">
                  <c:v>12%-20%</c:v>
                </c:pt>
                <c:pt idx="2">
                  <c:v>10%</c:v>
                </c:pt>
                <c:pt idx="3">
                  <c:v>&lt;10%</c:v>
                </c:pt>
              </c:strCache>
            </c:strRef>
          </c:cat>
          <c:val>
            <c:numRef>
              <c:f>Feuil1!$B$151:$E$151</c:f>
              <c:numCache>
                <c:formatCode>0.00%</c:formatCode>
                <c:ptCount val="4"/>
                <c:pt idx="0">
                  <c:v>2.1999999999999999E-2</c:v>
                </c:pt>
                <c:pt idx="1">
                  <c:v>0.157</c:v>
                </c:pt>
                <c:pt idx="2">
                  <c:v>0.36599999999999999</c:v>
                </c:pt>
                <c:pt idx="3" formatCode="0%">
                  <c:v>7.0000000000000007E-2</c:v>
                </c:pt>
              </c:numCache>
            </c:numRef>
          </c:val>
        </c:ser>
        <c:ser>
          <c:idx val="1"/>
          <c:order val="1"/>
          <c:tx>
            <c:strRef>
              <c:f>Feuil1!$A$152</c:f>
              <c:strCache>
                <c:ptCount val="1"/>
                <c:pt idx="0">
                  <c:v>Exportations/production</c:v>
                </c:pt>
              </c:strCache>
            </c:strRef>
          </c:tx>
          <c:invertIfNegative val="0"/>
          <c:dLbls>
            <c:txPr>
              <a:bodyPr/>
              <a:lstStyle/>
              <a:p>
                <a:pPr>
                  <a:defRPr sz="1800" b="1"/>
                </a:pPr>
                <a:endParaRPr lang="fr-FR"/>
              </a:p>
            </c:txPr>
            <c:dLblPos val="outEnd"/>
            <c:showLegendKey val="0"/>
            <c:showVal val="1"/>
            <c:showCatName val="0"/>
            <c:showSerName val="0"/>
            <c:showPercent val="0"/>
            <c:showBubbleSize val="0"/>
            <c:showLeaderLines val="0"/>
          </c:dLbls>
          <c:cat>
            <c:strRef>
              <c:f>Feuil1!$B$150:$E$150</c:f>
              <c:strCache>
                <c:ptCount val="4"/>
                <c:pt idx="0">
                  <c:v>&gt;20%</c:v>
                </c:pt>
                <c:pt idx="1">
                  <c:v>12%-20%</c:v>
                </c:pt>
                <c:pt idx="2">
                  <c:v>10%</c:v>
                </c:pt>
                <c:pt idx="3">
                  <c:v>&lt;10%</c:v>
                </c:pt>
              </c:strCache>
            </c:strRef>
          </c:cat>
          <c:val>
            <c:numRef>
              <c:f>Feuil1!$B$152:$E$152</c:f>
              <c:numCache>
                <c:formatCode>0.00%</c:formatCode>
                <c:ptCount val="4"/>
                <c:pt idx="0">
                  <c:v>7.1999999999999995E-2</c:v>
                </c:pt>
                <c:pt idx="1">
                  <c:v>0.35299999999999998</c:v>
                </c:pt>
                <c:pt idx="2" formatCode="0%">
                  <c:v>0.23</c:v>
                </c:pt>
                <c:pt idx="3" formatCode="0%">
                  <c:v>0.01</c:v>
                </c:pt>
              </c:numCache>
            </c:numRef>
          </c:val>
        </c:ser>
        <c:dLbls>
          <c:showLegendKey val="0"/>
          <c:showVal val="0"/>
          <c:showCatName val="0"/>
          <c:showSerName val="0"/>
          <c:showPercent val="0"/>
          <c:showBubbleSize val="0"/>
        </c:dLbls>
        <c:gapWidth val="150"/>
        <c:axId val="41674240"/>
        <c:axId val="40482432"/>
      </c:barChart>
      <c:catAx>
        <c:axId val="41674240"/>
        <c:scaling>
          <c:orientation val="minMax"/>
        </c:scaling>
        <c:delete val="0"/>
        <c:axPos val="b"/>
        <c:majorTickMark val="out"/>
        <c:minorTickMark val="none"/>
        <c:tickLblPos val="nextTo"/>
        <c:txPr>
          <a:bodyPr/>
          <a:lstStyle/>
          <a:p>
            <a:pPr>
              <a:defRPr sz="1800" b="1"/>
            </a:pPr>
            <a:endParaRPr lang="fr-FR"/>
          </a:p>
        </c:txPr>
        <c:crossAx val="40482432"/>
        <c:crosses val="autoZero"/>
        <c:auto val="1"/>
        <c:lblAlgn val="ctr"/>
        <c:lblOffset val="100"/>
        <c:noMultiLvlLbl val="0"/>
      </c:catAx>
      <c:valAx>
        <c:axId val="40482432"/>
        <c:scaling>
          <c:orientation val="minMax"/>
        </c:scaling>
        <c:delete val="0"/>
        <c:axPos val="l"/>
        <c:majorGridlines/>
        <c:numFmt formatCode="0.00%" sourceLinked="1"/>
        <c:majorTickMark val="out"/>
        <c:minorTickMark val="none"/>
        <c:tickLblPos val="nextTo"/>
        <c:txPr>
          <a:bodyPr/>
          <a:lstStyle/>
          <a:p>
            <a:pPr>
              <a:defRPr sz="1800" b="1"/>
            </a:pPr>
            <a:endParaRPr lang="fr-FR"/>
          </a:p>
        </c:txPr>
        <c:crossAx val="41674240"/>
        <c:crosses val="autoZero"/>
        <c:crossBetween val="between"/>
      </c:valAx>
    </c:plotArea>
    <c:legend>
      <c:legendPos val="t"/>
      <c:layout>
        <c:manualLayout>
          <c:xMode val="edge"/>
          <c:yMode val="edge"/>
          <c:x val="0.22395133420822397"/>
          <c:y val="0.15185185185185185"/>
          <c:w val="0.73676771653543305"/>
          <c:h val="5.1398512685914263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defRPr>
            </a:pPr>
            <a:r>
              <a:rPr lang="fr-FR" sz="2800" dirty="0" smtClean="0">
                <a:solidFill>
                  <a:schemeClr val="bg1"/>
                </a:solidFill>
                <a:effectLst>
                  <a:outerShdw blurRad="38100" dist="38100" dir="2700000" algn="tl">
                    <a:srgbClr val="000000">
                      <a:alpha val="43137"/>
                    </a:srgbClr>
                  </a:outerShdw>
                </a:effectLst>
              </a:rPr>
              <a:t>Projections</a:t>
            </a:r>
            <a:r>
              <a:rPr lang="fr-FR" sz="2800" baseline="0" dirty="0" smtClean="0">
                <a:solidFill>
                  <a:schemeClr val="bg1"/>
                </a:solidFill>
                <a:effectLst>
                  <a:outerShdw blurRad="38100" dist="38100" dir="2700000" algn="tl">
                    <a:srgbClr val="000000">
                      <a:alpha val="43137"/>
                    </a:srgbClr>
                  </a:outerShdw>
                </a:effectLst>
              </a:rPr>
              <a:t> démographiques pour l’ASS, la CEDEAO et l’UE28 de 2000 à 2100</a:t>
            </a:r>
            <a:endParaRPr lang="fr-FR" sz="2800" dirty="0">
              <a:solidFill>
                <a:schemeClr val="bg1"/>
              </a:solidFill>
              <a:effectLst>
                <a:outerShdw blurRad="38100" dist="38100" dir="2700000" algn="tl">
                  <a:srgbClr val="000000">
                    <a:alpha val="43137"/>
                  </a:srgbClr>
                </a:outerShdw>
              </a:effectLst>
            </a:endParaRPr>
          </a:p>
        </c:rich>
      </c:tx>
      <c:overlay val="0"/>
      <c:spPr>
        <a:solidFill>
          <a:srgbClr val="FF0000"/>
        </a:solidFill>
        <a:ln>
          <a:solidFill>
            <a:schemeClr val="tx1"/>
          </a:solidFill>
        </a:ln>
      </c:spPr>
    </c:title>
    <c:autoTitleDeleted val="0"/>
    <c:plotArea>
      <c:layout>
        <c:manualLayout>
          <c:layoutTarget val="inner"/>
          <c:xMode val="edge"/>
          <c:yMode val="edge"/>
          <c:x val="7.5703679833422161E-2"/>
          <c:y val="9.202123367245342E-2"/>
          <c:w val="0.90602596404624092"/>
          <c:h val="0.84951837668556296"/>
        </c:manualLayout>
      </c:layout>
      <c:lineChart>
        <c:grouping val="standard"/>
        <c:varyColors val="0"/>
        <c:ser>
          <c:idx val="0"/>
          <c:order val="0"/>
          <c:tx>
            <c:strRef>
              <c:f>Feuil1!$A$76</c:f>
              <c:strCache>
                <c:ptCount val="1"/>
                <c:pt idx="0">
                  <c:v>Afrique subsaharienne</c:v>
                </c:pt>
              </c:strCache>
            </c:strRef>
          </c:tx>
          <c:spPr>
            <a:ln w="57150">
              <a:solidFill>
                <a:srgbClr val="FF0000"/>
              </a:solidFill>
            </a:ln>
          </c:spPr>
          <c:marker>
            <c:symbol val="none"/>
          </c:marker>
          <c:dLbls>
            <c:dLbl>
              <c:idx val="5"/>
              <c:layout>
                <c:manualLayout>
                  <c:x val="-6.5070576028584529E-2"/>
                  <c:y val="-3.051902818537721E-2"/>
                </c:manualLayout>
              </c:layout>
              <c:dLblPos val="r"/>
              <c:showLegendKey val="0"/>
              <c:showVal val="1"/>
              <c:showCatName val="0"/>
              <c:showSerName val="0"/>
              <c:showPercent val="0"/>
              <c:showBubbleSize val="0"/>
            </c:dLbl>
            <c:txPr>
              <a:bodyPr/>
              <a:lstStyle/>
              <a:p>
                <a:pPr>
                  <a:defRPr sz="1600" b="1">
                    <a:solidFill>
                      <a:srgbClr val="FF0000"/>
                    </a:solidFill>
                  </a:defRPr>
                </a:pPr>
                <a:endParaRPr lang="fr-FR"/>
              </a:p>
            </c:txPr>
            <c:dLblPos val="t"/>
            <c:showLegendKey val="0"/>
            <c:showVal val="1"/>
            <c:showCatName val="0"/>
            <c:showSerName val="0"/>
            <c:showPercent val="0"/>
            <c:showBubbleSize val="0"/>
            <c:showLeaderLines val="0"/>
          </c:dLbls>
          <c:cat>
            <c:numRef>
              <c:f>Feuil1!$B$75:$H$75</c:f>
              <c:numCache>
                <c:formatCode>General</c:formatCode>
                <c:ptCount val="7"/>
                <c:pt idx="0">
                  <c:v>2000</c:v>
                </c:pt>
                <c:pt idx="1">
                  <c:v>2010</c:v>
                </c:pt>
                <c:pt idx="2">
                  <c:v>2020</c:v>
                </c:pt>
                <c:pt idx="3">
                  <c:v>2030</c:v>
                </c:pt>
                <c:pt idx="4">
                  <c:v>2040</c:v>
                </c:pt>
                <c:pt idx="5">
                  <c:v>2050</c:v>
                </c:pt>
                <c:pt idx="6">
                  <c:v>2100</c:v>
                </c:pt>
              </c:numCache>
            </c:numRef>
          </c:cat>
          <c:val>
            <c:numRef>
              <c:f>Feuil1!$B$76:$H$76</c:f>
              <c:numCache>
                <c:formatCode>General</c:formatCode>
                <c:ptCount val="7"/>
                <c:pt idx="0">
                  <c:v>639</c:v>
                </c:pt>
                <c:pt idx="1">
                  <c:v>832</c:v>
                </c:pt>
                <c:pt idx="2">
                  <c:v>1078</c:v>
                </c:pt>
                <c:pt idx="3">
                  <c:v>1368</c:v>
                </c:pt>
                <c:pt idx="4">
                  <c:v>1705</c:v>
                </c:pt>
                <c:pt idx="5">
                  <c:v>2075</c:v>
                </c:pt>
                <c:pt idx="6">
                  <c:v>3816</c:v>
                </c:pt>
              </c:numCache>
            </c:numRef>
          </c:val>
          <c:smooth val="0"/>
        </c:ser>
        <c:ser>
          <c:idx val="1"/>
          <c:order val="1"/>
          <c:tx>
            <c:strRef>
              <c:f>Feuil1!$A$77</c:f>
              <c:strCache>
                <c:ptCount val="1"/>
                <c:pt idx="0">
                  <c:v>CEDEAO</c:v>
                </c:pt>
              </c:strCache>
            </c:strRef>
          </c:tx>
          <c:spPr>
            <a:ln w="57150">
              <a:solidFill>
                <a:srgbClr val="008000"/>
              </a:solidFill>
            </a:ln>
          </c:spPr>
          <c:marker>
            <c:symbol val="none"/>
          </c:marker>
          <c:dLbls>
            <c:dLbl>
              <c:idx val="0"/>
              <c:layout>
                <c:manualLayout>
                  <c:x val="-4.3356960485568745E-2"/>
                  <c:y val="2.0346018790251476E-2"/>
                </c:manualLayout>
              </c:layout>
              <c:dLblPos val="r"/>
              <c:showLegendKey val="0"/>
              <c:showVal val="1"/>
              <c:showCatName val="0"/>
              <c:showSerName val="0"/>
              <c:showPercent val="0"/>
              <c:showBubbleSize val="0"/>
            </c:dLbl>
            <c:dLbl>
              <c:idx val="1"/>
              <c:layout>
                <c:manualLayout>
                  <c:x val="-3.0708252402258576E-2"/>
                  <c:y val="3.3533253191340394E-2"/>
                </c:manualLayout>
              </c:layout>
              <c:dLblPos val="r"/>
              <c:showLegendKey val="0"/>
              <c:showVal val="1"/>
              <c:showCatName val="0"/>
              <c:showSerName val="0"/>
              <c:showPercent val="0"/>
              <c:showBubbleSize val="0"/>
            </c:dLbl>
            <c:dLbl>
              <c:idx val="2"/>
              <c:layout>
                <c:manualLayout>
                  <c:x val="-3.914072445779869E-2"/>
                  <c:y val="2.9765471933886414E-2"/>
                </c:manualLayout>
              </c:layout>
              <c:dLblPos val="r"/>
              <c:showLegendKey val="0"/>
              <c:showVal val="1"/>
              <c:showCatName val="0"/>
              <c:showSerName val="0"/>
              <c:showPercent val="0"/>
              <c:showBubbleSize val="0"/>
            </c:dLbl>
            <c:txPr>
              <a:bodyPr/>
              <a:lstStyle/>
              <a:p>
                <a:pPr>
                  <a:defRPr sz="1600" b="1">
                    <a:solidFill>
                      <a:srgbClr val="008000"/>
                    </a:solidFill>
                  </a:defRPr>
                </a:pPr>
                <a:endParaRPr lang="fr-FR"/>
              </a:p>
            </c:txPr>
            <c:dLblPos val="t"/>
            <c:showLegendKey val="0"/>
            <c:showVal val="1"/>
            <c:showCatName val="0"/>
            <c:showSerName val="0"/>
            <c:showPercent val="0"/>
            <c:showBubbleSize val="0"/>
            <c:showLeaderLines val="0"/>
          </c:dLbls>
          <c:cat>
            <c:numRef>
              <c:f>Feuil1!$B$75:$H$75</c:f>
              <c:numCache>
                <c:formatCode>General</c:formatCode>
                <c:ptCount val="7"/>
                <c:pt idx="0">
                  <c:v>2000</c:v>
                </c:pt>
                <c:pt idx="1">
                  <c:v>2010</c:v>
                </c:pt>
                <c:pt idx="2">
                  <c:v>2020</c:v>
                </c:pt>
                <c:pt idx="3">
                  <c:v>2030</c:v>
                </c:pt>
                <c:pt idx="4">
                  <c:v>2040</c:v>
                </c:pt>
                <c:pt idx="5">
                  <c:v>2050</c:v>
                </c:pt>
                <c:pt idx="6">
                  <c:v>2100</c:v>
                </c:pt>
              </c:numCache>
            </c:numRef>
          </c:cat>
          <c:val>
            <c:numRef>
              <c:f>Feuil1!$B$77:$H$77</c:f>
              <c:numCache>
                <c:formatCode>General</c:formatCode>
                <c:ptCount val="7"/>
                <c:pt idx="0">
                  <c:v>231</c:v>
                </c:pt>
                <c:pt idx="1">
                  <c:v>302</c:v>
                </c:pt>
                <c:pt idx="2">
                  <c:v>395</c:v>
                </c:pt>
                <c:pt idx="3">
                  <c:v>510</c:v>
                </c:pt>
                <c:pt idx="4">
                  <c:v>649</c:v>
                </c:pt>
                <c:pt idx="5">
                  <c:v>807</c:v>
                </c:pt>
                <c:pt idx="6">
                  <c:v>1622</c:v>
                </c:pt>
              </c:numCache>
            </c:numRef>
          </c:val>
          <c:smooth val="0"/>
        </c:ser>
        <c:ser>
          <c:idx val="2"/>
          <c:order val="2"/>
          <c:tx>
            <c:strRef>
              <c:f>Feuil1!$A$78</c:f>
              <c:strCache>
                <c:ptCount val="1"/>
                <c:pt idx="0">
                  <c:v>UE28</c:v>
                </c:pt>
              </c:strCache>
            </c:strRef>
          </c:tx>
          <c:spPr>
            <a:ln w="57150">
              <a:solidFill>
                <a:srgbClr val="0000FF"/>
              </a:solidFill>
            </a:ln>
          </c:spPr>
          <c:marker>
            <c:symbol val="none"/>
          </c:marker>
          <c:dLbls>
            <c:dLbl>
              <c:idx val="0"/>
              <c:layout>
                <c:manualLayout>
                  <c:x val="-5.8816492587392279E-2"/>
                  <c:y val="1.469434690407051E-2"/>
                </c:manualLayout>
              </c:layout>
              <c:dLblPos val="r"/>
              <c:showLegendKey val="0"/>
              <c:showVal val="1"/>
              <c:showCatName val="0"/>
              <c:showSerName val="0"/>
              <c:showPercent val="0"/>
              <c:showBubbleSize val="0"/>
            </c:dLbl>
            <c:dLbl>
              <c:idx val="4"/>
              <c:layout>
                <c:manualLayout>
                  <c:x val="-2.7897428383745204E-2"/>
                  <c:y val="2.0346018790251476E-2"/>
                </c:manualLayout>
              </c:layout>
              <c:dLblPos val="r"/>
              <c:showLegendKey val="0"/>
              <c:showVal val="1"/>
              <c:showCatName val="0"/>
              <c:showSerName val="0"/>
              <c:showPercent val="0"/>
              <c:showBubbleSize val="0"/>
            </c:dLbl>
            <c:dLbl>
              <c:idx val="5"/>
              <c:layout>
                <c:manualLayout>
                  <c:x val="-2.9302840393001992E-2"/>
                  <c:y val="4.1068815706248346E-2"/>
                </c:manualLayout>
              </c:layout>
              <c:dLblPos val="r"/>
              <c:showLegendKey val="0"/>
              <c:showVal val="1"/>
              <c:showCatName val="0"/>
              <c:showSerName val="0"/>
              <c:showPercent val="0"/>
              <c:showBubbleSize val="0"/>
            </c:dLbl>
            <c:dLbl>
              <c:idx val="6"/>
              <c:layout>
                <c:manualLayout>
                  <c:x val="-3.7735312448541898E-2"/>
                  <c:y val="4.4836596963702326E-2"/>
                </c:manualLayout>
              </c:layout>
              <c:dLblPos val="r"/>
              <c:showLegendKey val="0"/>
              <c:showVal val="1"/>
              <c:showCatName val="0"/>
              <c:showSerName val="0"/>
              <c:showPercent val="0"/>
              <c:showBubbleSize val="0"/>
            </c:dLbl>
            <c:txPr>
              <a:bodyPr/>
              <a:lstStyle/>
              <a:p>
                <a:pPr>
                  <a:defRPr sz="1600" b="1">
                    <a:solidFill>
                      <a:srgbClr val="0000FF"/>
                    </a:solidFill>
                  </a:defRPr>
                </a:pPr>
                <a:endParaRPr lang="fr-FR"/>
              </a:p>
            </c:txPr>
            <c:dLblPos val="t"/>
            <c:showLegendKey val="0"/>
            <c:showVal val="1"/>
            <c:showCatName val="0"/>
            <c:showSerName val="0"/>
            <c:showPercent val="0"/>
            <c:showBubbleSize val="0"/>
            <c:showLeaderLines val="0"/>
          </c:dLbls>
          <c:cat>
            <c:numRef>
              <c:f>Feuil1!$B$75:$H$75</c:f>
              <c:numCache>
                <c:formatCode>General</c:formatCode>
                <c:ptCount val="7"/>
                <c:pt idx="0">
                  <c:v>2000</c:v>
                </c:pt>
                <c:pt idx="1">
                  <c:v>2010</c:v>
                </c:pt>
                <c:pt idx="2">
                  <c:v>2020</c:v>
                </c:pt>
                <c:pt idx="3">
                  <c:v>2030</c:v>
                </c:pt>
                <c:pt idx="4">
                  <c:v>2040</c:v>
                </c:pt>
                <c:pt idx="5">
                  <c:v>2050</c:v>
                </c:pt>
                <c:pt idx="6">
                  <c:v>2100</c:v>
                </c:pt>
              </c:numCache>
            </c:numRef>
          </c:cat>
          <c:val>
            <c:numRef>
              <c:f>Feuil1!$B$78:$H$78</c:f>
              <c:numCache>
                <c:formatCode>General</c:formatCode>
                <c:ptCount val="7"/>
                <c:pt idx="0">
                  <c:v>488</c:v>
                </c:pt>
                <c:pt idx="1">
                  <c:v>506</c:v>
                </c:pt>
                <c:pt idx="2">
                  <c:v>515</c:v>
                </c:pt>
                <c:pt idx="3">
                  <c:v>518</c:v>
                </c:pt>
                <c:pt idx="4">
                  <c:v>516</c:v>
                </c:pt>
                <c:pt idx="5">
                  <c:v>512</c:v>
                </c:pt>
                <c:pt idx="6">
                  <c:v>474</c:v>
                </c:pt>
              </c:numCache>
            </c:numRef>
          </c:val>
          <c:smooth val="0"/>
        </c:ser>
        <c:dLbls>
          <c:showLegendKey val="0"/>
          <c:showVal val="0"/>
          <c:showCatName val="0"/>
          <c:showSerName val="0"/>
          <c:showPercent val="0"/>
          <c:showBubbleSize val="0"/>
        </c:dLbls>
        <c:marker val="1"/>
        <c:smooth val="0"/>
        <c:axId val="39694848"/>
        <c:axId val="37472512"/>
      </c:lineChart>
      <c:catAx>
        <c:axId val="39694848"/>
        <c:scaling>
          <c:orientation val="minMax"/>
        </c:scaling>
        <c:delete val="0"/>
        <c:axPos val="b"/>
        <c:numFmt formatCode="General" sourceLinked="1"/>
        <c:majorTickMark val="out"/>
        <c:minorTickMark val="none"/>
        <c:tickLblPos val="nextTo"/>
        <c:txPr>
          <a:bodyPr/>
          <a:lstStyle/>
          <a:p>
            <a:pPr>
              <a:defRPr sz="1600" b="1"/>
            </a:pPr>
            <a:endParaRPr lang="fr-FR"/>
          </a:p>
        </c:txPr>
        <c:crossAx val="37472512"/>
        <c:crosses val="autoZero"/>
        <c:auto val="1"/>
        <c:lblAlgn val="ctr"/>
        <c:lblOffset val="100"/>
        <c:noMultiLvlLbl val="0"/>
      </c:catAx>
      <c:valAx>
        <c:axId val="37472512"/>
        <c:scaling>
          <c:orientation val="minMax"/>
        </c:scaling>
        <c:delete val="0"/>
        <c:axPos val="l"/>
        <c:majorGridlines/>
        <c:numFmt formatCode="General" sourceLinked="1"/>
        <c:majorTickMark val="out"/>
        <c:minorTickMark val="none"/>
        <c:tickLblPos val="nextTo"/>
        <c:txPr>
          <a:bodyPr/>
          <a:lstStyle/>
          <a:p>
            <a:pPr>
              <a:defRPr sz="1600" b="1"/>
            </a:pPr>
            <a:endParaRPr lang="fr-FR"/>
          </a:p>
        </c:txPr>
        <c:crossAx val="39694848"/>
        <c:crosses val="autoZero"/>
        <c:crossBetween val="between"/>
      </c:valAx>
    </c:plotArea>
    <c:legend>
      <c:legendPos val="t"/>
      <c:layout>
        <c:manualLayout>
          <c:xMode val="edge"/>
          <c:yMode val="edge"/>
          <c:x val="0.18596732627336965"/>
          <c:y val="0.2091118597886957"/>
          <c:w val="0.6561735876383944"/>
          <c:h val="4.8809529460489325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200">
                <a:solidFill>
                  <a:schemeClr val="bg1"/>
                </a:solidFill>
                <a:effectLst>
                  <a:outerShdw blurRad="38100" dist="38100" dir="2700000" algn="tl">
                    <a:srgbClr val="000000">
                      <a:alpha val="43137"/>
                    </a:srgbClr>
                  </a:outerShdw>
                </a:effectLst>
              </a:defRPr>
            </a:pPr>
            <a:r>
              <a:rPr lang="fr-FR" sz="3200" dirty="0" smtClean="0">
                <a:solidFill>
                  <a:schemeClr val="bg1"/>
                </a:solidFill>
                <a:effectLst>
                  <a:outerShdw blurRad="38100" dist="38100" dir="2700000" algn="tl">
                    <a:srgbClr val="000000">
                      <a:alpha val="43137"/>
                    </a:srgbClr>
                  </a:outerShdw>
                </a:effectLst>
              </a:rPr>
              <a:t>Principaux</a:t>
            </a:r>
            <a:r>
              <a:rPr lang="fr-FR" sz="3200" baseline="0" dirty="0" smtClean="0">
                <a:solidFill>
                  <a:schemeClr val="bg1"/>
                </a:solidFill>
                <a:effectLst>
                  <a:outerShdw blurRad="38100" dist="38100" dir="2700000" algn="tl">
                    <a:srgbClr val="000000">
                      <a:alpha val="43137"/>
                    </a:srgbClr>
                  </a:outerShdw>
                </a:effectLst>
              </a:rPr>
              <a:t> déficits agricoles de la CEDEAO de 2000 à 2011, en 1000 dollars</a:t>
            </a:r>
            <a:endParaRPr lang="fr-FR" sz="3200" dirty="0">
              <a:solidFill>
                <a:schemeClr val="bg1"/>
              </a:solidFill>
              <a:effectLst>
                <a:outerShdw blurRad="38100" dist="38100" dir="2700000" algn="tl">
                  <a:srgbClr val="000000">
                    <a:alpha val="43137"/>
                  </a:srgbClr>
                </a:outerShdw>
              </a:effectLst>
            </a:endParaRPr>
          </a:p>
        </c:rich>
      </c:tx>
      <c:overlay val="1"/>
      <c:spPr>
        <a:solidFill>
          <a:srgbClr val="FF0000"/>
        </a:solidFill>
        <a:ln>
          <a:solidFill>
            <a:schemeClr val="tx1"/>
          </a:solidFill>
        </a:ln>
      </c:spPr>
    </c:title>
    <c:autoTitleDeleted val="0"/>
    <c:plotArea>
      <c:layout/>
      <c:barChart>
        <c:barDir val="col"/>
        <c:grouping val="clustered"/>
        <c:varyColors val="0"/>
        <c:ser>
          <c:idx val="0"/>
          <c:order val="0"/>
          <c:tx>
            <c:strRef>
              <c:f>Feuil1!$A$26</c:f>
              <c:strCache>
                <c:ptCount val="1"/>
                <c:pt idx="0">
                  <c:v>Céréales</c:v>
                </c:pt>
              </c:strCache>
            </c:strRef>
          </c:tx>
          <c:invertIfNegative val="0"/>
          <c:dLbls>
            <c:dLbl>
              <c:idx val="2"/>
              <c:layout>
                <c:manualLayout>
                  <c:x val="2.7777777777777779E-3"/>
                  <c:y val="3.0142250059631812E-2"/>
                </c:manualLayout>
              </c:layout>
              <c:dLblPos val="outEnd"/>
              <c:showLegendKey val="0"/>
              <c:showVal val="1"/>
              <c:showCatName val="0"/>
              <c:showSerName val="0"/>
              <c:showPercent val="0"/>
              <c:showBubbleSize val="0"/>
            </c:dLbl>
            <c:dLbl>
              <c:idx val="5"/>
              <c:layout>
                <c:manualLayout>
                  <c:x val="1.3888888888889399E-3"/>
                  <c:y val="1.5071125029815906E-2"/>
                </c:manualLayout>
              </c:layout>
              <c:dLblPos val="outEnd"/>
              <c:showLegendKey val="0"/>
              <c:showVal val="1"/>
              <c:showCatName val="0"/>
              <c:showSerName val="0"/>
              <c:showPercent val="0"/>
              <c:showBubbleSize val="0"/>
            </c:dLbl>
            <c:txPr>
              <a:bodyPr/>
              <a:lstStyle/>
              <a:p>
                <a:pPr>
                  <a:defRPr sz="1600" b="1">
                    <a:solidFill>
                      <a:srgbClr val="0000FF"/>
                    </a:solidFill>
                  </a:defRPr>
                </a:pPr>
                <a:endParaRPr lang="fr-FR"/>
              </a:p>
            </c:txPr>
            <c:dLblPos val="outEnd"/>
            <c:showLegendKey val="0"/>
            <c:showVal val="1"/>
            <c:showCatName val="0"/>
            <c:showSerName val="0"/>
            <c:showPercent val="0"/>
            <c:showBubbleSize val="0"/>
            <c:showLeaderLines val="0"/>
          </c:dLbls>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Feuil1!$B$26:$M$26</c:f>
              <c:numCache>
                <c:formatCode>General</c:formatCode>
                <c:ptCount val="12"/>
                <c:pt idx="0">
                  <c:v>1258290</c:v>
                </c:pt>
                <c:pt idx="1">
                  <c:v>1630752</c:v>
                </c:pt>
                <c:pt idx="2">
                  <c:v>1602973</c:v>
                </c:pt>
                <c:pt idx="3">
                  <c:v>1942701</c:v>
                </c:pt>
                <c:pt idx="4">
                  <c:v>2182256</c:v>
                </c:pt>
                <c:pt idx="5">
                  <c:v>2709105</c:v>
                </c:pt>
                <c:pt idx="6">
                  <c:v>2787211</c:v>
                </c:pt>
                <c:pt idx="7">
                  <c:v>3557314</c:v>
                </c:pt>
                <c:pt idx="8">
                  <c:v>4903379</c:v>
                </c:pt>
                <c:pt idx="9">
                  <c:v>4342400</c:v>
                </c:pt>
                <c:pt idx="10">
                  <c:v>4214347</c:v>
                </c:pt>
                <c:pt idx="11">
                  <c:v>5741516</c:v>
                </c:pt>
              </c:numCache>
            </c:numRef>
          </c:val>
        </c:ser>
        <c:ser>
          <c:idx val="1"/>
          <c:order val="1"/>
          <c:tx>
            <c:strRef>
              <c:f>Feuil1!$A$27</c:f>
              <c:strCache>
                <c:ptCount val="1"/>
                <c:pt idx="0">
                  <c:v>Sucre</c:v>
                </c:pt>
              </c:strCache>
            </c:strRef>
          </c:tx>
          <c:invertIfNegative val="0"/>
          <c:dLbls>
            <c:spPr>
              <a:solidFill>
                <a:schemeClr val="bg1"/>
              </a:solidFill>
            </c:spPr>
            <c:txPr>
              <a:bodyPr/>
              <a:lstStyle/>
              <a:p>
                <a:pPr>
                  <a:defRPr sz="1200" b="1">
                    <a:solidFill>
                      <a:srgbClr val="C00000"/>
                    </a:solidFill>
                  </a:defRPr>
                </a:pPr>
                <a:endParaRPr lang="fr-FR"/>
              </a:p>
            </c:txPr>
            <c:dLblPos val="outEnd"/>
            <c:showLegendKey val="0"/>
            <c:showVal val="1"/>
            <c:showCatName val="0"/>
            <c:showSerName val="0"/>
            <c:showPercent val="0"/>
            <c:showBubbleSize val="0"/>
            <c:showLeaderLines val="0"/>
          </c:dLbls>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Feuil1!$B$27:$M$27</c:f>
              <c:numCache>
                <c:formatCode>General</c:formatCode>
                <c:ptCount val="12"/>
                <c:pt idx="0">
                  <c:v>221919</c:v>
                </c:pt>
                <c:pt idx="1">
                  <c:v>404994</c:v>
                </c:pt>
                <c:pt idx="2">
                  <c:v>461520</c:v>
                </c:pt>
                <c:pt idx="3">
                  <c:v>362458</c:v>
                </c:pt>
                <c:pt idx="4">
                  <c:v>347689</c:v>
                </c:pt>
                <c:pt idx="5">
                  <c:v>503191</c:v>
                </c:pt>
                <c:pt idx="6">
                  <c:v>662559</c:v>
                </c:pt>
                <c:pt idx="7">
                  <c:v>612850</c:v>
                </c:pt>
                <c:pt idx="8">
                  <c:v>742165</c:v>
                </c:pt>
                <c:pt idx="9">
                  <c:v>806741</c:v>
                </c:pt>
                <c:pt idx="10">
                  <c:v>1110172</c:v>
                </c:pt>
                <c:pt idx="11">
                  <c:v>1197379</c:v>
                </c:pt>
              </c:numCache>
            </c:numRef>
          </c:val>
        </c:ser>
        <c:ser>
          <c:idx val="2"/>
          <c:order val="2"/>
          <c:tx>
            <c:strRef>
              <c:f>Feuil1!$A$28</c:f>
              <c:strCache>
                <c:ptCount val="1"/>
                <c:pt idx="0">
                  <c:v>Produits laitiers </c:v>
                </c:pt>
              </c:strCache>
            </c:strRef>
          </c:tx>
          <c:invertIfNegative val="0"/>
          <c:dLbls>
            <c:spPr>
              <a:solidFill>
                <a:schemeClr val="bg1"/>
              </a:solidFill>
            </c:spPr>
            <c:txPr>
              <a:bodyPr/>
              <a:lstStyle/>
              <a:p>
                <a:pPr>
                  <a:defRPr sz="1200" b="1">
                    <a:solidFill>
                      <a:srgbClr val="009900"/>
                    </a:solidFill>
                  </a:defRPr>
                </a:pPr>
                <a:endParaRPr lang="fr-FR"/>
              </a:p>
            </c:txPr>
            <c:dLblPos val="ctr"/>
            <c:showLegendKey val="0"/>
            <c:showVal val="1"/>
            <c:showCatName val="0"/>
            <c:showSerName val="0"/>
            <c:showPercent val="0"/>
            <c:showBubbleSize val="0"/>
            <c:showLeaderLines val="0"/>
          </c:dLbls>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Feuil1!$B$28:$M$28</c:f>
              <c:numCache>
                <c:formatCode>General</c:formatCode>
                <c:ptCount val="12"/>
                <c:pt idx="0">
                  <c:v>302571</c:v>
                </c:pt>
                <c:pt idx="1">
                  <c:v>331365</c:v>
                </c:pt>
                <c:pt idx="2">
                  <c:v>328488</c:v>
                </c:pt>
                <c:pt idx="3">
                  <c:v>444600</c:v>
                </c:pt>
                <c:pt idx="4">
                  <c:v>550965</c:v>
                </c:pt>
                <c:pt idx="5">
                  <c:v>651355</c:v>
                </c:pt>
                <c:pt idx="6">
                  <c:v>684481</c:v>
                </c:pt>
                <c:pt idx="7">
                  <c:v>1094941</c:v>
                </c:pt>
                <c:pt idx="8">
                  <c:v>891511</c:v>
                </c:pt>
                <c:pt idx="9">
                  <c:v>700783</c:v>
                </c:pt>
                <c:pt idx="10">
                  <c:v>961924</c:v>
                </c:pt>
                <c:pt idx="11">
                  <c:v>1113963</c:v>
                </c:pt>
              </c:numCache>
            </c:numRef>
          </c:val>
        </c:ser>
        <c:ser>
          <c:idx val="3"/>
          <c:order val="3"/>
          <c:tx>
            <c:strRef>
              <c:f>Feuil1!$A$29</c:f>
              <c:strCache>
                <c:ptCount val="1"/>
                <c:pt idx="0">
                  <c:v>Huile</c:v>
                </c:pt>
              </c:strCache>
            </c:strRef>
          </c:tx>
          <c:invertIfNegative val="0"/>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Feuil1!$B$29:$M$29</c:f>
              <c:numCache>
                <c:formatCode>General</c:formatCode>
                <c:ptCount val="12"/>
                <c:pt idx="0">
                  <c:v>129523</c:v>
                </c:pt>
                <c:pt idx="1">
                  <c:v>227531</c:v>
                </c:pt>
                <c:pt idx="2">
                  <c:v>294912</c:v>
                </c:pt>
                <c:pt idx="3">
                  <c:v>421187</c:v>
                </c:pt>
                <c:pt idx="4">
                  <c:v>491207</c:v>
                </c:pt>
                <c:pt idx="5">
                  <c:v>612933</c:v>
                </c:pt>
                <c:pt idx="6">
                  <c:v>694580</c:v>
                </c:pt>
                <c:pt idx="7">
                  <c:v>1037552</c:v>
                </c:pt>
                <c:pt idx="8">
                  <c:v>1165865</c:v>
                </c:pt>
                <c:pt idx="9">
                  <c:v>1156147</c:v>
                </c:pt>
                <c:pt idx="10">
                  <c:v>1277818</c:v>
                </c:pt>
                <c:pt idx="11">
                  <c:v>981786</c:v>
                </c:pt>
              </c:numCache>
            </c:numRef>
          </c:val>
        </c:ser>
        <c:ser>
          <c:idx val="4"/>
          <c:order val="4"/>
          <c:tx>
            <c:strRef>
              <c:f>Feuil1!$A$30</c:f>
              <c:strCache>
                <c:ptCount val="1"/>
                <c:pt idx="0">
                  <c:v>Viande</c:v>
                </c:pt>
              </c:strCache>
            </c:strRef>
          </c:tx>
          <c:invertIfNegative val="0"/>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Feuil1!$B$30:$M$30</c:f>
              <c:numCache>
                <c:formatCode>General</c:formatCode>
                <c:ptCount val="12"/>
                <c:pt idx="0">
                  <c:v>89067</c:v>
                </c:pt>
                <c:pt idx="1">
                  <c:v>79714</c:v>
                </c:pt>
                <c:pt idx="2">
                  <c:v>137979</c:v>
                </c:pt>
                <c:pt idx="3">
                  <c:v>201759</c:v>
                </c:pt>
                <c:pt idx="4">
                  <c:v>240248</c:v>
                </c:pt>
                <c:pt idx="5">
                  <c:v>280293</c:v>
                </c:pt>
                <c:pt idx="6">
                  <c:v>252750</c:v>
                </c:pt>
                <c:pt idx="7">
                  <c:v>312784</c:v>
                </c:pt>
                <c:pt idx="8">
                  <c:v>421216</c:v>
                </c:pt>
                <c:pt idx="9">
                  <c:v>387713</c:v>
                </c:pt>
                <c:pt idx="10">
                  <c:v>438068</c:v>
                </c:pt>
                <c:pt idx="11">
                  <c:v>648335</c:v>
                </c:pt>
              </c:numCache>
            </c:numRef>
          </c:val>
        </c:ser>
        <c:ser>
          <c:idx val="5"/>
          <c:order val="5"/>
          <c:tx>
            <c:strRef>
              <c:f>Feuil1!$A$31</c:f>
              <c:strCache>
                <c:ptCount val="1"/>
                <c:pt idx="0">
                  <c:v>Boissons</c:v>
                </c:pt>
              </c:strCache>
            </c:strRef>
          </c:tx>
          <c:invertIfNegative val="0"/>
          <c:cat>
            <c:numRef>
              <c:f>Feuil1!$B$25:$M$25</c:f>
              <c:numCache>
                <c:formatCode>General</c:formatCode>
                <c:ptCount val="12"/>
                <c:pt idx="0">
                  <c:v>2000</c:v>
                </c:pt>
                <c:pt idx="1">
                  <c:v>2001</c:v>
                </c:pt>
                <c:pt idx="2">
                  <c:v>2002</c:v>
                </c:pt>
                <c:pt idx="3">
                  <c:v>2003</c:v>
                </c:pt>
                <c:pt idx="4">
                  <c:v>2004</c:v>
                </c:pt>
                <c:pt idx="5">
                  <c:v>2005</c:v>
                </c:pt>
                <c:pt idx="6">
                  <c:v>2006</c:v>
                </c:pt>
                <c:pt idx="7">
                  <c:v>2007</c:v>
                </c:pt>
                <c:pt idx="8">
                  <c:v>2008</c:v>
                </c:pt>
                <c:pt idx="9">
                  <c:v>2009</c:v>
                </c:pt>
                <c:pt idx="10">
                  <c:v>2010</c:v>
                </c:pt>
                <c:pt idx="11">
                  <c:v>2011</c:v>
                </c:pt>
              </c:numCache>
            </c:numRef>
          </c:cat>
          <c:val>
            <c:numRef>
              <c:f>Feuil1!$B$31:$M$31</c:f>
              <c:numCache>
                <c:formatCode>General</c:formatCode>
                <c:ptCount val="12"/>
                <c:pt idx="0">
                  <c:v>79071</c:v>
                </c:pt>
                <c:pt idx="1">
                  <c:v>96645</c:v>
                </c:pt>
                <c:pt idx="2">
                  <c:v>89872</c:v>
                </c:pt>
                <c:pt idx="3">
                  <c:v>164428</c:v>
                </c:pt>
                <c:pt idx="4">
                  <c:v>179443</c:v>
                </c:pt>
                <c:pt idx="5">
                  <c:v>187725</c:v>
                </c:pt>
                <c:pt idx="6">
                  <c:v>271240</c:v>
                </c:pt>
                <c:pt idx="7">
                  <c:v>320214</c:v>
                </c:pt>
                <c:pt idx="8">
                  <c:v>275261</c:v>
                </c:pt>
                <c:pt idx="9">
                  <c:v>316863</c:v>
                </c:pt>
                <c:pt idx="10">
                  <c:v>386147</c:v>
                </c:pt>
                <c:pt idx="11">
                  <c:v>529915</c:v>
                </c:pt>
              </c:numCache>
            </c:numRef>
          </c:val>
        </c:ser>
        <c:dLbls>
          <c:showLegendKey val="0"/>
          <c:showVal val="0"/>
          <c:showCatName val="0"/>
          <c:showSerName val="0"/>
          <c:showPercent val="0"/>
          <c:showBubbleSize val="0"/>
        </c:dLbls>
        <c:gapWidth val="150"/>
        <c:axId val="39827968"/>
        <c:axId val="37474816"/>
      </c:barChart>
      <c:catAx>
        <c:axId val="39827968"/>
        <c:scaling>
          <c:orientation val="minMax"/>
        </c:scaling>
        <c:delete val="0"/>
        <c:axPos val="b"/>
        <c:numFmt formatCode="General" sourceLinked="1"/>
        <c:majorTickMark val="out"/>
        <c:minorTickMark val="none"/>
        <c:tickLblPos val="nextTo"/>
        <c:txPr>
          <a:bodyPr/>
          <a:lstStyle/>
          <a:p>
            <a:pPr>
              <a:defRPr sz="1600" b="1"/>
            </a:pPr>
            <a:endParaRPr lang="fr-FR"/>
          </a:p>
        </c:txPr>
        <c:crossAx val="37474816"/>
        <c:crosses val="autoZero"/>
        <c:auto val="1"/>
        <c:lblAlgn val="ctr"/>
        <c:lblOffset val="100"/>
        <c:noMultiLvlLbl val="0"/>
      </c:catAx>
      <c:valAx>
        <c:axId val="37474816"/>
        <c:scaling>
          <c:orientation val="minMax"/>
        </c:scaling>
        <c:delete val="0"/>
        <c:axPos val="l"/>
        <c:majorGridlines/>
        <c:numFmt formatCode="General" sourceLinked="1"/>
        <c:majorTickMark val="out"/>
        <c:minorTickMark val="none"/>
        <c:tickLblPos val="nextTo"/>
        <c:txPr>
          <a:bodyPr/>
          <a:lstStyle/>
          <a:p>
            <a:pPr>
              <a:defRPr sz="1400" b="1"/>
            </a:pPr>
            <a:endParaRPr lang="fr-FR"/>
          </a:p>
        </c:txPr>
        <c:crossAx val="39827968"/>
        <c:crosses val="autoZero"/>
        <c:crossBetween val="between"/>
      </c:valAx>
    </c:plotArea>
    <c:legend>
      <c:legendPos val="t"/>
      <c:layout>
        <c:manualLayout>
          <c:xMode val="edge"/>
          <c:yMode val="edge"/>
          <c:x val="4.4416447944006995E-2"/>
          <c:y val="0.2411380004770545"/>
          <c:w val="0.83616699475065626"/>
          <c:h val="5.2287755244929512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defRPr>
            </a:pPr>
            <a:r>
              <a:rPr lang="fr-FR" sz="28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Répartition</a:t>
            </a:r>
            <a:r>
              <a:rPr lang="fr-FR" sz="2800" baseline="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des principaux déficits alimentaires de la CEDEAO en 2011</a:t>
            </a:r>
            <a:endParaRPr lang="fr-FR"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c:rich>
      </c:tx>
      <c:overlay val="1"/>
      <c:spPr>
        <a:solidFill>
          <a:srgbClr val="FF0000"/>
        </a:solidFill>
        <a:ln>
          <a:solidFill>
            <a:schemeClr val="tx1"/>
          </a:solidFill>
        </a:ln>
      </c:spPr>
    </c:title>
    <c:autoTitleDeleted val="0"/>
    <c:plotArea>
      <c:layout/>
      <c:pieChart>
        <c:varyColors val="1"/>
        <c:ser>
          <c:idx val="0"/>
          <c:order val="0"/>
          <c:dLbls>
            <c:spPr>
              <a:solidFill>
                <a:schemeClr val="bg1"/>
              </a:solidFill>
            </c:spPr>
            <c:txPr>
              <a:bodyPr/>
              <a:lstStyle/>
              <a:p>
                <a:pPr>
                  <a:defRPr sz="2000" b="1"/>
                </a:pPr>
                <a:endParaRPr lang="fr-FR"/>
              </a:p>
            </c:txPr>
            <c:dLblPos val="ctr"/>
            <c:showLegendKey val="0"/>
            <c:showVal val="1"/>
            <c:showCatName val="0"/>
            <c:showSerName val="0"/>
            <c:showPercent val="0"/>
            <c:showBubbleSize val="0"/>
            <c:showLeaderLines val="1"/>
          </c:dLbls>
          <c:cat>
            <c:strRef>
              <c:f>Feuil1!$A$163:$A$168</c:f>
              <c:strCache>
                <c:ptCount val="6"/>
                <c:pt idx="0">
                  <c:v>Céréales</c:v>
                </c:pt>
                <c:pt idx="1">
                  <c:v>Produits laitiers </c:v>
                </c:pt>
                <c:pt idx="2">
                  <c:v>Viande</c:v>
                </c:pt>
                <c:pt idx="3">
                  <c:v>Sucre</c:v>
                </c:pt>
                <c:pt idx="4">
                  <c:v>Huile</c:v>
                </c:pt>
                <c:pt idx="5">
                  <c:v>Boissons</c:v>
                </c:pt>
              </c:strCache>
            </c:strRef>
          </c:cat>
          <c:val>
            <c:numRef>
              <c:f>Feuil1!$B$163:$B$168</c:f>
              <c:numCache>
                <c:formatCode>General</c:formatCode>
                <c:ptCount val="6"/>
                <c:pt idx="0">
                  <c:v>-5741516</c:v>
                </c:pt>
                <c:pt idx="1">
                  <c:v>-1113963</c:v>
                </c:pt>
                <c:pt idx="2">
                  <c:v>-648335</c:v>
                </c:pt>
                <c:pt idx="3">
                  <c:v>-1197379</c:v>
                </c:pt>
                <c:pt idx="4">
                  <c:v>-981786</c:v>
                </c:pt>
                <c:pt idx="5">
                  <c:v>-529915</c:v>
                </c:pt>
              </c:numCache>
            </c:numRef>
          </c:val>
        </c:ser>
        <c:dLbls>
          <c:showLegendKey val="0"/>
          <c:showVal val="0"/>
          <c:showCatName val="0"/>
          <c:showSerName val="0"/>
          <c:showPercent val="0"/>
          <c:showBubbleSize val="0"/>
          <c:showLeaderLines val="1"/>
        </c:dLbls>
        <c:firstSliceAng val="0"/>
      </c:pieChart>
    </c:plotArea>
    <c:legend>
      <c:legendPos val="r"/>
      <c:overlay val="0"/>
      <c:txPr>
        <a:bodyPr/>
        <a:lstStyle/>
        <a:p>
          <a:pPr>
            <a:defRPr sz="2000" b="1"/>
          </a:pPr>
          <a:endParaRPr lang="fr-FR"/>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defRPr>
            </a:pPr>
            <a:r>
              <a:rPr lang="fr-FR" sz="28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Solde</a:t>
            </a:r>
            <a:r>
              <a:rPr lang="fr-FR" sz="2800" baseline="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des échanges alimentaires des</a:t>
            </a:r>
          </a:p>
          <a:p>
            <a:pPr>
              <a:defRPr sz="280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defRPr>
            </a:pPr>
            <a:r>
              <a:rPr lang="fr-FR" sz="2800" baseline="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pays de la CEDEAO en 1000 $, 2000-11</a:t>
            </a:r>
            <a:endParaRPr lang="fr-FR"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c:rich>
      </c:tx>
      <c:layout>
        <c:manualLayout>
          <c:xMode val="edge"/>
          <c:yMode val="edge"/>
          <c:x val="0.15468055555555554"/>
          <c:y val="0"/>
        </c:manualLayout>
      </c:layout>
      <c:overlay val="1"/>
      <c:spPr>
        <a:solidFill>
          <a:srgbClr val="FF0000"/>
        </a:solidFill>
        <a:ln>
          <a:solidFill>
            <a:schemeClr val="tx1"/>
          </a:solidFill>
        </a:ln>
      </c:spPr>
    </c:title>
    <c:autoTitleDeleted val="0"/>
    <c:plotArea>
      <c:layout>
        <c:manualLayout>
          <c:layoutTarget val="inner"/>
          <c:xMode val="edge"/>
          <c:yMode val="edge"/>
          <c:x val="0.11529636920384952"/>
          <c:y val="0.14215748031496064"/>
          <c:w val="0.78329111986001754"/>
          <c:h val="0.83049985418489358"/>
        </c:manualLayout>
      </c:layout>
      <c:barChart>
        <c:barDir val="col"/>
        <c:grouping val="clustered"/>
        <c:varyColors val="0"/>
        <c:ser>
          <c:idx val="0"/>
          <c:order val="0"/>
          <c:tx>
            <c:strRef>
              <c:f>Feuil1!$B$42</c:f>
              <c:strCache>
                <c:ptCount val="1"/>
                <c:pt idx="0">
                  <c:v>2000</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Feuil1!$B$43:$B$57</c:f>
              <c:numCache>
                <c:formatCode>General</c:formatCode>
                <c:ptCount val="15"/>
                <c:pt idx="0">
                  <c:v>-85230</c:v>
                </c:pt>
                <c:pt idx="1">
                  <c:v>-108161</c:v>
                </c:pt>
                <c:pt idx="2">
                  <c:v>-65794</c:v>
                </c:pt>
                <c:pt idx="3">
                  <c:v>1305589</c:v>
                </c:pt>
                <c:pt idx="4">
                  <c:v>-56057</c:v>
                </c:pt>
                <c:pt idx="5">
                  <c:v>231238</c:v>
                </c:pt>
                <c:pt idx="6">
                  <c:v>-93072</c:v>
                </c:pt>
                <c:pt idx="7">
                  <c:v>10646</c:v>
                </c:pt>
                <c:pt idx="8">
                  <c:v>-77268</c:v>
                </c:pt>
                <c:pt idx="9">
                  <c:v>17550</c:v>
                </c:pt>
                <c:pt idx="10">
                  <c:v>-4908</c:v>
                </c:pt>
                <c:pt idx="11">
                  <c:v>-690805</c:v>
                </c:pt>
                <c:pt idx="12">
                  <c:v>-287217</c:v>
                </c:pt>
                <c:pt idx="13">
                  <c:v>-99245</c:v>
                </c:pt>
                <c:pt idx="14">
                  <c:v>-8202</c:v>
                </c:pt>
              </c:numCache>
            </c:numRef>
          </c:val>
        </c:ser>
        <c:ser>
          <c:idx val="1"/>
          <c:order val="1"/>
          <c:tx>
            <c:strRef>
              <c:f>Feuil1!$C$42</c:f>
              <c:strCache>
                <c:ptCount val="1"/>
                <c:pt idx="0">
                  <c:v>2001</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Feuil1!$C$43:$C$57</c:f>
              <c:numCache>
                <c:formatCode>General</c:formatCode>
                <c:ptCount val="15"/>
                <c:pt idx="0">
                  <c:v>-89897</c:v>
                </c:pt>
                <c:pt idx="1">
                  <c:v>-63944</c:v>
                </c:pt>
                <c:pt idx="2">
                  <c:v>-75342</c:v>
                </c:pt>
                <c:pt idx="3">
                  <c:v>1453016</c:v>
                </c:pt>
                <c:pt idx="4">
                  <c:v>-37822</c:v>
                </c:pt>
                <c:pt idx="5">
                  <c:v>100186</c:v>
                </c:pt>
                <c:pt idx="6">
                  <c:v>-93486</c:v>
                </c:pt>
                <c:pt idx="7">
                  <c:v>14916</c:v>
                </c:pt>
                <c:pt idx="8">
                  <c:v>-56778</c:v>
                </c:pt>
                <c:pt idx="9">
                  <c:v>-34573</c:v>
                </c:pt>
                <c:pt idx="10">
                  <c:v>-50811</c:v>
                </c:pt>
                <c:pt idx="11">
                  <c:v>-1086251</c:v>
                </c:pt>
                <c:pt idx="12">
                  <c:v>-396873</c:v>
                </c:pt>
                <c:pt idx="13">
                  <c:v>-124121</c:v>
                </c:pt>
                <c:pt idx="14">
                  <c:v>-27931</c:v>
                </c:pt>
              </c:numCache>
            </c:numRef>
          </c:val>
        </c:ser>
        <c:ser>
          <c:idx val="2"/>
          <c:order val="2"/>
          <c:tx>
            <c:strRef>
              <c:f>Feuil1!$D$42</c:f>
              <c:strCache>
                <c:ptCount val="1"/>
                <c:pt idx="0">
                  <c:v>2002</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Feuil1!$D$43:$D$57</c:f>
              <c:numCache>
                <c:formatCode>General</c:formatCode>
                <c:ptCount val="15"/>
                <c:pt idx="0">
                  <c:v>-118869</c:v>
                </c:pt>
                <c:pt idx="1">
                  <c:v>-76163</c:v>
                </c:pt>
                <c:pt idx="2">
                  <c:v>-65802</c:v>
                </c:pt>
                <c:pt idx="3">
                  <c:v>2302354</c:v>
                </c:pt>
                <c:pt idx="4">
                  <c:v>-47725</c:v>
                </c:pt>
                <c:pt idx="5">
                  <c:v>199993</c:v>
                </c:pt>
                <c:pt idx="6">
                  <c:v>-94437</c:v>
                </c:pt>
                <c:pt idx="7">
                  <c:v>5925</c:v>
                </c:pt>
                <c:pt idx="8">
                  <c:v>-62880</c:v>
                </c:pt>
                <c:pt idx="9">
                  <c:v>-108402</c:v>
                </c:pt>
                <c:pt idx="10">
                  <c:v>-53590</c:v>
                </c:pt>
                <c:pt idx="11">
                  <c:v>-1008913</c:v>
                </c:pt>
                <c:pt idx="12">
                  <c:v>-413412</c:v>
                </c:pt>
                <c:pt idx="13">
                  <c:v>-159257</c:v>
                </c:pt>
                <c:pt idx="14">
                  <c:v>-32179</c:v>
                </c:pt>
              </c:numCache>
            </c:numRef>
          </c:val>
        </c:ser>
        <c:ser>
          <c:idx val="3"/>
          <c:order val="3"/>
          <c:tx>
            <c:strRef>
              <c:f>Feuil1!$E$42</c:f>
              <c:strCache>
                <c:ptCount val="1"/>
                <c:pt idx="0">
                  <c:v>2003</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Feuil1!$E$43:$E$57</c:f>
              <c:numCache>
                <c:formatCode>General</c:formatCode>
                <c:ptCount val="15"/>
                <c:pt idx="0">
                  <c:v>-151186</c:v>
                </c:pt>
                <c:pt idx="1">
                  <c:v>-64335</c:v>
                </c:pt>
                <c:pt idx="2">
                  <c:v>-100744</c:v>
                </c:pt>
                <c:pt idx="3">
                  <c:v>2316666</c:v>
                </c:pt>
                <c:pt idx="4">
                  <c:v>-36914</c:v>
                </c:pt>
                <c:pt idx="5">
                  <c:v>504219</c:v>
                </c:pt>
                <c:pt idx="6">
                  <c:v>-127247</c:v>
                </c:pt>
                <c:pt idx="7">
                  <c:v>1513</c:v>
                </c:pt>
                <c:pt idx="8">
                  <c:v>-72697</c:v>
                </c:pt>
                <c:pt idx="9">
                  <c:v>-149270</c:v>
                </c:pt>
                <c:pt idx="10">
                  <c:v>-52301</c:v>
                </c:pt>
                <c:pt idx="11">
                  <c:v>-1178804</c:v>
                </c:pt>
                <c:pt idx="12">
                  <c:v>-542971</c:v>
                </c:pt>
                <c:pt idx="13">
                  <c:v>-133831</c:v>
                </c:pt>
                <c:pt idx="14">
                  <c:v>-22558</c:v>
                </c:pt>
              </c:numCache>
            </c:numRef>
          </c:val>
        </c:ser>
        <c:ser>
          <c:idx val="4"/>
          <c:order val="4"/>
          <c:tx>
            <c:strRef>
              <c:f>Feuil1!$F$42</c:f>
              <c:strCache>
                <c:ptCount val="1"/>
                <c:pt idx="0">
                  <c:v>2004</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Feuil1!$F$43:$F$57</c:f>
              <c:numCache>
                <c:formatCode>General</c:formatCode>
                <c:ptCount val="15"/>
                <c:pt idx="0">
                  <c:v>-163124</c:v>
                </c:pt>
                <c:pt idx="1">
                  <c:v>-55475</c:v>
                </c:pt>
                <c:pt idx="2">
                  <c:v>-113668</c:v>
                </c:pt>
                <c:pt idx="3">
                  <c:v>2097804</c:v>
                </c:pt>
                <c:pt idx="4">
                  <c:v>-107774</c:v>
                </c:pt>
                <c:pt idx="5">
                  <c:v>496120</c:v>
                </c:pt>
                <c:pt idx="6">
                  <c:v>-118814</c:v>
                </c:pt>
                <c:pt idx="7">
                  <c:v>6313</c:v>
                </c:pt>
                <c:pt idx="8">
                  <c:v>-108386</c:v>
                </c:pt>
                <c:pt idx="9">
                  <c:v>-32181</c:v>
                </c:pt>
                <c:pt idx="10">
                  <c:v>-80899</c:v>
                </c:pt>
                <c:pt idx="11">
                  <c:v>-1432326</c:v>
                </c:pt>
                <c:pt idx="12">
                  <c:v>-607920</c:v>
                </c:pt>
                <c:pt idx="13">
                  <c:v>-80845</c:v>
                </c:pt>
                <c:pt idx="14">
                  <c:v>-7758</c:v>
                </c:pt>
              </c:numCache>
            </c:numRef>
          </c:val>
        </c:ser>
        <c:ser>
          <c:idx val="5"/>
          <c:order val="5"/>
          <c:tx>
            <c:strRef>
              <c:f>Feuil1!$G$42</c:f>
              <c:strCache>
                <c:ptCount val="1"/>
                <c:pt idx="0">
                  <c:v>2005</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Feuil1!$G$43:$G$57</c:f>
              <c:numCache>
                <c:formatCode>General</c:formatCode>
                <c:ptCount val="15"/>
                <c:pt idx="0">
                  <c:v>-197341</c:v>
                </c:pt>
                <c:pt idx="1">
                  <c:v>-145949</c:v>
                </c:pt>
                <c:pt idx="2">
                  <c:v>-124797</c:v>
                </c:pt>
                <c:pt idx="3">
                  <c:v>1923726</c:v>
                </c:pt>
                <c:pt idx="4">
                  <c:v>-121121</c:v>
                </c:pt>
                <c:pt idx="5">
                  <c:v>206168</c:v>
                </c:pt>
                <c:pt idx="6">
                  <c:v>-129008</c:v>
                </c:pt>
                <c:pt idx="7">
                  <c:v>35658</c:v>
                </c:pt>
                <c:pt idx="8">
                  <c:v>-144563</c:v>
                </c:pt>
                <c:pt idx="9">
                  <c:v>-166758</c:v>
                </c:pt>
                <c:pt idx="10">
                  <c:v>-148734</c:v>
                </c:pt>
                <c:pt idx="11">
                  <c:v>-1610660</c:v>
                </c:pt>
                <c:pt idx="12">
                  <c:v>-673032</c:v>
                </c:pt>
                <c:pt idx="13">
                  <c:v>-76764</c:v>
                </c:pt>
                <c:pt idx="14">
                  <c:v>-4080</c:v>
                </c:pt>
              </c:numCache>
            </c:numRef>
          </c:val>
        </c:ser>
        <c:ser>
          <c:idx val="6"/>
          <c:order val="6"/>
          <c:tx>
            <c:strRef>
              <c:f>Feuil1!$H$42</c:f>
              <c:strCache>
                <c:ptCount val="1"/>
                <c:pt idx="0">
                  <c:v>2006</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Feuil1!$H$43:$H$57</c:f>
              <c:numCache>
                <c:formatCode>General</c:formatCode>
                <c:ptCount val="15"/>
                <c:pt idx="0">
                  <c:v>-389081</c:v>
                </c:pt>
                <c:pt idx="1">
                  <c:v>-183459</c:v>
                </c:pt>
                <c:pt idx="2">
                  <c:v>-139901</c:v>
                </c:pt>
                <c:pt idx="3">
                  <c:v>1884199</c:v>
                </c:pt>
                <c:pt idx="4">
                  <c:v>-120718</c:v>
                </c:pt>
                <c:pt idx="5">
                  <c:v>631306</c:v>
                </c:pt>
                <c:pt idx="6">
                  <c:v>-167461</c:v>
                </c:pt>
                <c:pt idx="7">
                  <c:v>316</c:v>
                </c:pt>
                <c:pt idx="8">
                  <c:v>-145909</c:v>
                </c:pt>
                <c:pt idx="9">
                  <c:v>-188534</c:v>
                </c:pt>
                <c:pt idx="10">
                  <c:v>-121795</c:v>
                </c:pt>
                <c:pt idx="11">
                  <c:v>-1849052</c:v>
                </c:pt>
                <c:pt idx="12">
                  <c:v>-706708</c:v>
                </c:pt>
                <c:pt idx="13">
                  <c:v>-97329</c:v>
                </c:pt>
                <c:pt idx="14">
                  <c:v>-81618</c:v>
                </c:pt>
              </c:numCache>
            </c:numRef>
          </c:val>
        </c:ser>
        <c:ser>
          <c:idx val="7"/>
          <c:order val="7"/>
          <c:tx>
            <c:strRef>
              <c:f>Feuil1!$I$42</c:f>
              <c:strCache>
                <c:ptCount val="1"/>
                <c:pt idx="0">
                  <c:v>2007</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Feuil1!$I$43:$I$57</c:f>
              <c:numCache>
                <c:formatCode>General</c:formatCode>
                <c:ptCount val="15"/>
                <c:pt idx="0">
                  <c:v>-331298</c:v>
                </c:pt>
                <c:pt idx="1">
                  <c:v>-186212</c:v>
                </c:pt>
                <c:pt idx="2">
                  <c:v>-177235</c:v>
                </c:pt>
                <c:pt idx="3">
                  <c:v>2053823</c:v>
                </c:pt>
                <c:pt idx="4">
                  <c:v>-84583</c:v>
                </c:pt>
                <c:pt idx="5">
                  <c:v>456585</c:v>
                </c:pt>
                <c:pt idx="6">
                  <c:v>-228074</c:v>
                </c:pt>
                <c:pt idx="7">
                  <c:v>3750</c:v>
                </c:pt>
                <c:pt idx="8">
                  <c:v>-135998</c:v>
                </c:pt>
                <c:pt idx="9">
                  <c:v>-160612</c:v>
                </c:pt>
                <c:pt idx="10">
                  <c:v>-100051</c:v>
                </c:pt>
                <c:pt idx="11">
                  <c:v>-3214246</c:v>
                </c:pt>
                <c:pt idx="12">
                  <c:v>-1015149</c:v>
                </c:pt>
                <c:pt idx="13">
                  <c:v>-110053</c:v>
                </c:pt>
                <c:pt idx="14">
                  <c:v>89181</c:v>
                </c:pt>
              </c:numCache>
            </c:numRef>
          </c:val>
        </c:ser>
        <c:ser>
          <c:idx val="8"/>
          <c:order val="8"/>
          <c:tx>
            <c:strRef>
              <c:f>Feuil1!$J$42</c:f>
              <c:strCache>
                <c:ptCount val="1"/>
                <c:pt idx="0">
                  <c:v>2008</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Feuil1!$J$43:$J$57</c:f>
              <c:numCache>
                <c:formatCode>General</c:formatCode>
                <c:ptCount val="15"/>
                <c:pt idx="0">
                  <c:v>-433933</c:v>
                </c:pt>
                <c:pt idx="1">
                  <c:v>-194559</c:v>
                </c:pt>
                <c:pt idx="2">
                  <c:v>-184915</c:v>
                </c:pt>
                <c:pt idx="3">
                  <c:v>2478622</c:v>
                </c:pt>
                <c:pt idx="4">
                  <c:v>-67788</c:v>
                </c:pt>
                <c:pt idx="5">
                  <c:v>321895</c:v>
                </c:pt>
                <c:pt idx="6">
                  <c:v>-233740</c:v>
                </c:pt>
                <c:pt idx="7">
                  <c:v>46443</c:v>
                </c:pt>
                <c:pt idx="8">
                  <c:v>-180905</c:v>
                </c:pt>
                <c:pt idx="9">
                  <c:v>-189972</c:v>
                </c:pt>
                <c:pt idx="10">
                  <c:v>-182225</c:v>
                </c:pt>
                <c:pt idx="11">
                  <c:v>-2857846</c:v>
                </c:pt>
                <c:pt idx="12">
                  <c:v>-1442535</c:v>
                </c:pt>
                <c:pt idx="13">
                  <c:v>-190824</c:v>
                </c:pt>
                <c:pt idx="14">
                  <c:v>-17658</c:v>
                </c:pt>
              </c:numCache>
            </c:numRef>
          </c:val>
        </c:ser>
        <c:ser>
          <c:idx val="9"/>
          <c:order val="9"/>
          <c:tx>
            <c:strRef>
              <c:f>Feuil1!$K$42</c:f>
              <c:strCache>
                <c:ptCount val="1"/>
                <c:pt idx="0">
                  <c:v>2009</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Feuil1!$K$43:$K$57</c:f>
              <c:numCache>
                <c:formatCode>General</c:formatCode>
                <c:ptCount val="15"/>
                <c:pt idx="0">
                  <c:v>-230365</c:v>
                </c:pt>
                <c:pt idx="1">
                  <c:v>-200586</c:v>
                </c:pt>
                <c:pt idx="2">
                  <c:v>-185245</c:v>
                </c:pt>
                <c:pt idx="3">
                  <c:v>3280018</c:v>
                </c:pt>
                <c:pt idx="4">
                  <c:v>-61242</c:v>
                </c:pt>
                <c:pt idx="5">
                  <c:v>438629</c:v>
                </c:pt>
                <c:pt idx="6">
                  <c:v>-211232</c:v>
                </c:pt>
                <c:pt idx="7">
                  <c:v>6205</c:v>
                </c:pt>
                <c:pt idx="8">
                  <c:v>-199365</c:v>
                </c:pt>
                <c:pt idx="9">
                  <c:v>-212385</c:v>
                </c:pt>
                <c:pt idx="10">
                  <c:v>-152396</c:v>
                </c:pt>
                <c:pt idx="11">
                  <c:v>-2953211</c:v>
                </c:pt>
                <c:pt idx="12">
                  <c:v>-866413</c:v>
                </c:pt>
                <c:pt idx="13">
                  <c:v>-118130</c:v>
                </c:pt>
                <c:pt idx="14">
                  <c:v>201165</c:v>
                </c:pt>
              </c:numCache>
            </c:numRef>
          </c:val>
        </c:ser>
        <c:ser>
          <c:idx val="10"/>
          <c:order val="10"/>
          <c:tx>
            <c:strRef>
              <c:f>Feuil1!$L$42</c:f>
              <c:strCache>
                <c:ptCount val="1"/>
                <c:pt idx="0">
                  <c:v>2010</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Feuil1!$L$43:$L$57</c:f>
              <c:numCache>
                <c:formatCode>General</c:formatCode>
                <c:ptCount val="15"/>
                <c:pt idx="0">
                  <c:v>-118282</c:v>
                </c:pt>
                <c:pt idx="1">
                  <c:v>-185594</c:v>
                </c:pt>
                <c:pt idx="2">
                  <c:v>-187746</c:v>
                </c:pt>
                <c:pt idx="3">
                  <c:v>3522482</c:v>
                </c:pt>
                <c:pt idx="4">
                  <c:v>-114779</c:v>
                </c:pt>
                <c:pt idx="5">
                  <c:v>101537</c:v>
                </c:pt>
                <c:pt idx="6">
                  <c:v>-290441</c:v>
                </c:pt>
                <c:pt idx="7">
                  <c:v>-21747</c:v>
                </c:pt>
                <c:pt idx="8">
                  <c:v>-220416</c:v>
                </c:pt>
                <c:pt idx="9">
                  <c:v>-236092</c:v>
                </c:pt>
                <c:pt idx="10">
                  <c:v>-126942</c:v>
                </c:pt>
                <c:pt idx="11">
                  <c:v>-3566107</c:v>
                </c:pt>
                <c:pt idx="12">
                  <c:v>-911688</c:v>
                </c:pt>
                <c:pt idx="13">
                  <c:v>-120016</c:v>
                </c:pt>
                <c:pt idx="14">
                  <c:v>96079</c:v>
                </c:pt>
              </c:numCache>
            </c:numRef>
          </c:val>
        </c:ser>
        <c:ser>
          <c:idx val="11"/>
          <c:order val="11"/>
          <c:tx>
            <c:strRef>
              <c:f>Feuil1!$M$42</c:f>
              <c:strCache>
                <c:ptCount val="1"/>
                <c:pt idx="0">
                  <c:v>2011</c:v>
                </c:pt>
              </c:strCache>
            </c:strRef>
          </c:tx>
          <c:invertIfNegative val="0"/>
          <c:cat>
            <c:strRef>
              <c:f>Feuil1!$A$43:$A$57</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Feuil1!$M$43:$M$57</c:f>
              <c:numCache>
                <c:formatCode>General</c:formatCode>
                <c:ptCount val="15"/>
                <c:pt idx="0">
                  <c:v>-459381</c:v>
                </c:pt>
                <c:pt idx="1">
                  <c:v>-204552</c:v>
                </c:pt>
                <c:pt idx="2">
                  <c:v>-218142</c:v>
                </c:pt>
                <c:pt idx="3">
                  <c:v>3712115</c:v>
                </c:pt>
                <c:pt idx="4">
                  <c:v>-73078</c:v>
                </c:pt>
                <c:pt idx="5">
                  <c:v>1217175</c:v>
                </c:pt>
                <c:pt idx="6">
                  <c:v>-299022</c:v>
                </c:pt>
                <c:pt idx="7">
                  <c:v>118809</c:v>
                </c:pt>
                <c:pt idx="8">
                  <c:v>-181459</c:v>
                </c:pt>
                <c:pt idx="9">
                  <c:v>-319067</c:v>
                </c:pt>
                <c:pt idx="10">
                  <c:v>-108837</c:v>
                </c:pt>
                <c:pt idx="11">
                  <c:v>-4682776</c:v>
                </c:pt>
                <c:pt idx="12">
                  <c:v>-1134516</c:v>
                </c:pt>
                <c:pt idx="13">
                  <c:v>-192975</c:v>
                </c:pt>
                <c:pt idx="14">
                  <c:v>-65054</c:v>
                </c:pt>
              </c:numCache>
            </c:numRef>
          </c:val>
        </c:ser>
        <c:dLbls>
          <c:showLegendKey val="0"/>
          <c:showVal val="0"/>
          <c:showCatName val="0"/>
          <c:showSerName val="0"/>
          <c:showPercent val="0"/>
          <c:showBubbleSize val="0"/>
        </c:dLbls>
        <c:gapWidth val="150"/>
        <c:axId val="39825920"/>
        <c:axId val="38659200"/>
      </c:barChart>
      <c:catAx>
        <c:axId val="39825920"/>
        <c:scaling>
          <c:orientation val="minMax"/>
        </c:scaling>
        <c:delete val="0"/>
        <c:axPos val="b"/>
        <c:numFmt formatCode="General" sourceLinked="1"/>
        <c:majorTickMark val="out"/>
        <c:minorTickMark val="none"/>
        <c:tickLblPos val="nextTo"/>
        <c:txPr>
          <a:bodyPr/>
          <a:lstStyle/>
          <a:p>
            <a:pPr>
              <a:defRPr sz="1600" b="1"/>
            </a:pPr>
            <a:endParaRPr lang="fr-FR"/>
          </a:p>
        </c:txPr>
        <c:crossAx val="38659200"/>
        <c:crosses val="autoZero"/>
        <c:auto val="1"/>
        <c:lblAlgn val="ctr"/>
        <c:lblOffset val="100"/>
        <c:noMultiLvlLbl val="0"/>
      </c:catAx>
      <c:valAx>
        <c:axId val="38659200"/>
        <c:scaling>
          <c:orientation val="minMax"/>
          <c:max val="4000000"/>
          <c:min val="-5000000"/>
        </c:scaling>
        <c:delete val="0"/>
        <c:axPos val="l"/>
        <c:majorGridlines/>
        <c:numFmt formatCode="General" sourceLinked="1"/>
        <c:majorTickMark val="out"/>
        <c:minorTickMark val="none"/>
        <c:tickLblPos val="nextTo"/>
        <c:txPr>
          <a:bodyPr/>
          <a:lstStyle/>
          <a:p>
            <a:pPr>
              <a:defRPr sz="1600" b="1"/>
            </a:pPr>
            <a:endParaRPr lang="fr-FR"/>
          </a:p>
        </c:txPr>
        <c:crossAx val="39825920"/>
        <c:crosses val="autoZero"/>
        <c:crossBetween val="between"/>
      </c:valAx>
    </c:plotArea>
    <c:legend>
      <c:legendPos val="r"/>
      <c:overlay val="0"/>
      <c:txPr>
        <a:bodyPr/>
        <a:lstStyle/>
        <a:p>
          <a:pPr>
            <a:defRPr sz="1600" b="1"/>
          </a:pPr>
          <a:endParaRPr lang="fr-FR"/>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solidFill>
                  <a:schemeClr val="bg1"/>
                </a:solidFill>
              </a:defRPr>
            </a:pPr>
            <a:r>
              <a:rPr lang="fr-FR" sz="2800" dirty="0" smtClean="0">
                <a:solidFill>
                  <a:schemeClr val="bg1"/>
                </a:solidFill>
              </a:rPr>
              <a:t>Solde des échanges de </a:t>
            </a:r>
            <a:r>
              <a:rPr lang="fr-FR" sz="2800" dirty="0" err="1" smtClean="0">
                <a:solidFill>
                  <a:schemeClr val="bg1"/>
                </a:solidFill>
              </a:rPr>
              <a:t>café+cacao+thé+épices</a:t>
            </a:r>
            <a:r>
              <a:rPr lang="fr-FR" sz="2800" dirty="0" smtClean="0">
                <a:solidFill>
                  <a:schemeClr val="bg1"/>
                </a:solidFill>
              </a:rPr>
              <a:t> des pays CEDEAO, en 1000 $, 2000-11</a:t>
            </a:r>
            <a:endParaRPr lang="fr-FR" sz="2800" dirty="0">
              <a:solidFill>
                <a:schemeClr val="bg1"/>
              </a:solidFill>
            </a:endParaRPr>
          </a:p>
        </c:rich>
      </c:tx>
      <c:overlay val="1"/>
      <c:spPr>
        <a:solidFill>
          <a:srgbClr val="FF0000"/>
        </a:solidFill>
        <a:ln>
          <a:solidFill>
            <a:schemeClr val="tx1"/>
          </a:solidFill>
        </a:ln>
      </c:spPr>
    </c:title>
    <c:autoTitleDeleted val="0"/>
    <c:plotArea>
      <c:layout>
        <c:manualLayout>
          <c:layoutTarget val="inner"/>
          <c:xMode val="edge"/>
          <c:yMode val="edge"/>
          <c:x val="0.10590392700403328"/>
          <c:y val="0.10413597491631651"/>
          <c:w val="0.84680339314421371"/>
          <c:h val="0.79378948224809642"/>
        </c:manualLayout>
      </c:layout>
      <c:barChart>
        <c:barDir val="col"/>
        <c:grouping val="clustered"/>
        <c:varyColors val="0"/>
        <c:ser>
          <c:idx val="0"/>
          <c:order val="0"/>
          <c:tx>
            <c:strRef>
              <c:f>Feuil1!$B$81</c:f>
              <c:strCache>
                <c:ptCount val="1"/>
                <c:pt idx="0">
                  <c:v>2000</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Feuil1!$B$82:$B$96</c:f>
              <c:numCache>
                <c:formatCode>General</c:formatCode>
                <c:ptCount val="15"/>
                <c:pt idx="0">
                  <c:v>-319</c:v>
                </c:pt>
                <c:pt idx="1">
                  <c:v>-5436</c:v>
                </c:pt>
                <c:pt idx="2">
                  <c:v>-2379</c:v>
                </c:pt>
                <c:pt idx="3">
                  <c:v>1322377</c:v>
                </c:pt>
                <c:pt idx="4">
                  <c:v>-2770</c:v>
                </c:pt>
                <c:pt idx="5">
                  <c:v>454711</c:v>
                </c:pt>
                <c:pt idx="6">
                  <c:v>6478</c:v>
                </c:pt>
                <c:pt idx="7">
                  <c:v>-365</c:v>
                </c:pt>
                <c:pt idx="8">
                  <c:v>2925</c:v>
                </c:pt>
                <c:pt idx="9">
                  <c:v>-17524</c:v>
                </c:pt>
                <c:pt idx="10">
                  <c:v>-3869</c:v>
                </c:pt>
                <c:pt idx="11">
                  <c:v>203213</c:v>
                </c:pt>
                <c:pt idx="12">
                  <c:v>-17693</c:v>
                </c:pt>
                <c:pt idx="13">
                  <c:v>3268</c:v>
                </c:pt>
                <c:pt idx="14">
                  <c:v>15643</c:v>
                </c:pt>
              </c:numCache>
            </c:numRef>
          </c:val>
        </c:ser>
        <c:ser>
          <c:idx val="1"/>
          <c:order val="1"/>
          <c:tx>
            <c:strRef>
              <c:f>Feuil1!$C$81</c:f>
              <c:strCache>
                <c:ptCount val="1"/>
                <c:pt idx="0">
                  <c:v>2001</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Feuil1!$C$82:$C$96</c:f>
              <c:numCache>
                <c:formatCode>General</c:formatCode>
                <c:ptCount val="15"/>
                <c:pt idx="0">
                  <c:v>-809</c:v>
                </c:pt>
                <c:pt idx="1">
                  <c:v>-2285</c:v>
                </c:pt>
                <c:pt idx="2">
                  <c:v>-2112</c:v>
                </c:pt>
                <c:pt idx="3">
                  <c:v>1461030</c:v>
                </c:pt>
                <c:pt idx="4">
                  <c:v>-1048</c:v>
                </c:pt>
                <c:pt idx="5">
                  <c:v>418360</c:v>
                </c:pt>
                <c:pt idx="6">
                  <c:v>4271</c:v>
                </c:pt>
                <c:pt idx="7">
                  <c:v>-20</c:v>
                </c:pt>
                <c:pt idx="8">
                  <c:v>197</c:v>
                </c:pt>
                <c:pt idx="9">
                  <c:v>-15429</c:v>
                </c:pt>
                <c:pt idx="10">
                  <c:v>-4214</c:v>
                </c:pt>
                <c:pt idx="11">
                  <c:v>219387</c:v>
                </c:pt>
                <c:pt idx="12">
                  <c:v>-17326</c:v>
                </c:pt>
                <c:pt idx="13">
                  <c:v>3885</c:v>
                </c:pt>
                <c:pt idx="14">
                  <c:v>8559</c:v>
                </c:pt>
              </c:numCache>
            </c:numRef>
          </c:val>
        </c:ser>
        <c:ser>
          <c:idx val="2"/>
          <c:order val="2"/>
          <c:tx>
            <c:strRef>
              <c:f>Feuil1!$D$81</c:f>
              <c:strCache>
                <c:ptCount val="1"/>
                <c:pt idx="0">
                  <c:v>2002</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Feuil1!$D$82:$D$96</c:f>
              <c:numCache>
                <c:formatCode>General</c:formatCode>
                <c:ptCount val="15"/>
                <c:pt idx="0">
                  <c:v>-2683</c:v>
                </c:pt>
                <c:pt idx="1">
                  <c:v>-3218</c:v>
                </c:pt>
                <c:pt idx="2">
                  <c:v>-1419</c:v>
                </c:pt>
                <c:pt idx="3">
                  <c:v>2360102</c:v>
                </c:pt>
                <c:pt idx="4">
                  <c:v>-1276</c:v>
                </c:pt>
                <c:pt idx="5">
                  <c:v>547229</c:v>
                </c:pt>
                <c:pt idx="6">
                  <c:v>1662</c:v>
                </c:pt>
                <c:pt idx="7">
                  <c:v>-166</c:v>
                </c:pt>
                <c:pt idx="8">
                  <c:v>-852</c:v>
                </c:pt>
                <c:pt idx="9">
                  <c:v>-16245</c:v>
                </c:pt>
                <c:pt idx="10">
                  <c:v>-8860</c:v>
                </c:pt>
                <c:pt idx="11">
                  <c:v>252495</c:v>
                </c:pt>
                <c:pt idx="12">
                  <c:v>-13202</c:v>
                </c:pt>
                <c:pt idx="13">
                  <c:v>3089</c:v>
                </c:pt>
                <c:pt idx="14">
                  <c:v>8937</c:v>
                </c:pt>
              </c:numCache>
            </c:numRef>
          </c:val>
        </c:ser>
        <c:ser>
          <c:idx val="3"/>
          <c:order val="3"/>
          <c:tx>
            <c:strRef>
              <c:f>Feuil1!$E$81</c:f>
              <c:strCache>
                <c:ptCount val="1"/>
                <c:pt idx="0">
                  <c:v>2003</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Feuil1!$E$82:$E$96</c:f>
              <c:numCache>
                <c:formatCode>General</c:formatCode>
                <c:ptCount val="15"/>
                <c:pt idx="0">
                  <c:v>-1433</c:v>
                </c:pt>
                <c:pt idx="1">
                  <c:v>-4547</c:v>
                </c:pt>
                <c:pt idx="2">
                  <c:v>-1930</c:v>
                </c:pt>
                <c:pt idx="3">
                  <c:v>2405598</c:v>
                </c:pt>
                <c:pt idx="4">
                  <c:v>-1168</c:v>
                </c:pt>
                <c:pt idx="5">
                  <c:v>791199</c:v>
                </c:pt>
                <c:pt idx="6">
                  <c:v>2834</c:v>
                </c:pt>
                <c:pt idx="7">
                  <c:v>-280</c:v>
                </c:pt>
                <c:pt idx="8">
                  <c:v>3341</c:v>
                </c:pt>
                <c:pt idx="9">
                  <c:v>-22928</c:v>
                </c:pt>
                <c:pt idx="10">
                  <c:v>-6420</c:v>
                </c:pt>
                <c:pt idx="11">
                  <c:v>435900</c:v>
                </c:pt>
                <c:pt idx="12">
                  <c:v>-20293</c:v>
                </c:pt>
                <c:pt idx="13">
                  <c:v>7614</c:v>
                </c:pt>
                <c:pt idx="14">
                  <c:v>11231</c:v>
                </c:pt>
              </c:numCache>
            </c:numRef>
          </c:val>
        </c:ser>
        <c:ser>
          <c:idx val="4"/>
          <c:order val="4"/>
          <c:tx>
            <c:strRef>
              <c:f>Feuil1!$F$81</c:f>
              <c:strCache>
                <c:ptCount val="1"/>
                <c:pt idx="0">
                  <c:v>2004</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Feuil1!$F$82:$F$96</c:f>
              <c:numCache>
                <c:formatCode>General</c:formatCode>
                <c:ptCount val="15"/>
                <c:pt idx="0">
                  <c:v>-771</c:v>
                </c:pt>
                <c:pt idx="1">
                  <c:v>-4711</c:v>
                </c:pt>
                <c:pt idx="2">
                  <c:v>-2970</c:v>
                </c:pt>
                <c:pt idx="3">
                  <c:v>2222205</c:v>
                </c:pt>
                <c:pt idx="4">
                  <c:v>-11321</c:v>
                </c:pt>
                <c:pt idx="5">
                  <c:v>955730</c:v>
                </c:pt>
                <c:pt idx="6">
                  <c:v>18371</c:v>
                </c:pt>
                <c:pt idx="7">
                  <c:v>-299</c:v>
                </c:pt>
                <c:pt idx="8">
                  <c:v>249</c:v>
                </c:pt>
                <c:pt idx="9">
                  <c:v>-14791</c:v>
                </c:pt>
                <c:pt idx="10">
                  <c:v>-7133</c:v>
                </c:pt>
                <c:pt idx="11">
                  <c:v>334364</c:v>
                </c:pt>
                <c:pt idx="12">
                  <c:v>-16677</c:v>
                </c:pt>
                <c:pt idx="13">
                  <c:v>9206</c:v>
                </c:pt>
                <c:pt idx="14">
                  <c:v>25080</c:v>
                </c:pt>
              </c:numCache>
            </c:numRef>
          </c:val>
        </c:ser>
        <c:ser>
          <c:idx val="5"/>
          <c:order val="5"/>
          <c:tx>
            <c:strRef>
              <c:f>Feuil1!$G$81</c:f>
              <c:strCache>
                <c:ptCount val="1"/>
                <c:pt idx="0">
                  <c:v>2005</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Feuil1!$G$82:$G$96</c:f>
              <c:numCache>
                <c:formatCode>General</c:formatCode>
                <c:ptCount val="15"/>
                <c:pt idx="0">
                  <c:v>-1062</c:v>
                </c:pt>
                <c:pt idx="1">
                  <c:v>-3500</c:v>
                </c:pt>
                <c:pt idx="2">
                  <c:v>-2845</c:v>
                </c:pt>
                <c:pt idx="3">
                  <c:v>2105518</c:v>
                </c:pt>
                <c:pt idx="4">
                  <c:v>-11398</c:v>
                </c:pt>
                <c:pt idx="5">
                  <c:v>880156</c:v>
                </c:pt>
                <c:pt idx="6">
                  <c:v>37764</c:v>
                </c:pt>
                <c:pt idx="7">
                  <c:v>-353</c:v>
                </c:pt>
                <c:pt idx="8">
                  <c:v>320</c:v>
                </c:pt>
                <c:pt idx="9">
                  <c:v>-14961</c:v>
                </c:pt>
                <c:pt idx="10">
                  <c:v>-5871</c:v>
                </c:pt>
                <c:pt idx="11">
                  <c:v>458992</c:v>
                </c:pt>
                <c:pt idx="12">
                  <c:v>-18674</c:v>
                </c:pt>
                <c:pt idx="13">
                  <c:v>12844</c:v>
                </c:pt>
                <c:pt idx="14">
                  <c:v>23703</c:v>
                </c:pt>
              </c:numCache>
            </c:numRef>
          </c:val>
        </c:ser>
        <c:ser>
          <c:idx val="6"/>
          <c:order val="6"/>
          <c:tx>
            <c:strRef>
              <c:f>Feuil1!$H$81</c:f>
              <c:strCache>
                <c:ptCount val="1"/>
                <c:pt idx="0">
                  <c:v>2006</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Feuil1!$H$82:$H$96</c:f>
              <c:numCache>
                <c:formatCode>General</c:formatCode>
                <c:ptCount val="15"/>
                <c:pt idx="0">
                  <c:v>-3013</c:v>
                </c:pt>
                <c:pt idx="1">
                  <c:v>-3416</c:v>
                </c:pt>
                <c:pt idx="2">
                  <c:v>-3325</c:v>
                </c:pt>
                <c:pt idx="3">
                  <c:v>2123113</c:v>
                </c:pt>
                <c:pt idx="4">
                  <c:v>-16898</c:v>
                </c:pt>
                <c:pt idx="5">
                  <c:v>1181272</c:v>
                </c:pt>
                <c:pt idx="6">
                  <c:v>51926</c:v>
                </c:pt>
                <c:pt idx="7">
                  <c:v>-482</c:v>
                </c:pt>
                <c:pt idx="8">
                  <c:v>-2108</c:v>
                </c:pt>
                <c:pt idx="9">
                  <c:v>-16536</c:v>
                </c:pt>
                <c:pt idx="10">
                  <c:v>-7502</c:v>
                </c:pt>
                <c:pt idx="11">
                  <c:v>338917</c:v>
                </c:pt>
                <c:pt idx="12">
                  <c:v>-16998</c:v>
                </c:pt>
                <c:pt idx="13">
                  <c:v>13109</c:v>
                </c:pt>
                <c:pt idx="14">
                  <c:v>101157</c:v>
                </c:pt>
              </c:numCache>
            </c:numRef>
          </c:val>
        </c:ser>
        <c:ser>
          <c:idx val="7"/>
          <c:order val="7"/>
          <c:tx>
            <c:strRef>
              <c:f>Feuil1!$I$81</c:f>
              <c:strCache>
                <c:ptCount val="1"/>
                <c:pt idx="0">
                  <c:v>2007</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Feuil1!$I$82:$I$96</c:f>
              <c:numCache>
                <c:formatCode>General</c:formatCode>
                <c:ptCount val="15"/>
                <c:pt idx="0">
                  <c:v>-1003</c:v>
                </c:pt>
                <c:pt idx="1">
                  <c:v>-5087</c:v>
                </c:pt>
                <c:pt idx="2">
                  <c:v>-4207</c:v>
                </c:pt>
                <c:pt idx="3">
                  <c:v>2339261</c:v>
                </c:pt>
                <c:pt idx="4">
                  <c:v>-4989</c:v>
                </c:pt>
                <c:pt idx="5">
                  <c:v>1043937</c:v>
                </c:pt>
                <c:pt idx="6">
                  <c:v>48083</c:v>
                </c:pt>
                <c:pt idx="7">
                  <c:v>-183</c:v>
                </c:pt>
                <c:pt idx="8">
                  <c:v>1421</c:v>
                </c:pt>
                <c:pt idx="9">
                  <c:v>-19539</c:v>
                </c:pt>
                <c:pt idx="10">
                  <c:v>-11321</c:v>
                </c:pt>
                <c:pt idx="11">
                  <c:v>279094</c:v>
                </c:pt>
                <c:pt idx="12">
                  <c:v>-22106</c:v>
                </c:pt>
                <c:pt idx="13">
                  <c:v>21433</c:v>
                </c:pt>
                <c:pt idx="14">
                  <c:v>142719</c:v>
                </c:pt>
              </c:numCache>
            </c:numRef>
          </c:val>
        </c:ser>
        <c:ser>
          <c:idx val="8"/>
          <c:order val="8"/>
          <c:tx>
            <c:strRef>
              <c:f>Feuil1!$J$81</c:f>
              <c:strCache>
                <c:ptCount val="1"/>
                <c:pt idx="0">
                  <c:v>2008</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Feuil1!$J$82:$J$96</c:f>
              <c:numCache>
                <c:formatCode>General</c:formatCode>
                <c:ptCount val="15"/>
                <c:pt idx="0">
                  <c:v>-1447</c:v>
                </c:pt>
                <c:pt idx="1">
                  <c:v>-3153</c:v>
                </c:pt>
                <c:pt idx="2">
                  <c:v>-4407</c:v>
                </c:pt>
                <c:pt idx="3">
                  <c:v>2913297</c:v>
                </c:pt>
                <c:pt idx="4">
                  <c:v>-3265</c:v>
                </c:pt>
                <c:pt idx="5">
                  <c:v>1037249</c:v>
                </c:pt>
                <c:pt idx="6">
                  <c:v>6674</c:v>
                </c:pt>
                <c:pt idx="7">
                  <c:v>-523</c:v>
                </c:pt>
                <c:pt idx="8">
                  <c:v>8237</c:v>
                </c:pt>
                <c:pt idx="9">
                  <c:v>-27142</c:v>
                </c:pt>
                <c:pt idx="10">
                  <c:v>-11665</c:v>
                </c:pt>
                <c:pt idx="11">
                  <c:v>523163</c:v>
                </c:pt>
                <c:pt idx="12">
                  <c:v>-26467</c:v>
                </c:pt>
                <c:pt idx="13">
                  <c:v>22670</c:v>
                </c:pt>
                <c:pt idx="14">
                  <c:v>19770</c:v>
                </c:pt>
              </c:numCache>
            </c:numRef>
          </c:val>
        </c:ser>
        <c:ser>
          <c:idx val="9"/>
          <c:order val="9"/>
          <c:tx>
            <c:strRef>
              <c:f>Feuil1!$K$81</c:f>
              <c:strCache>
                <c:ptCount val="1"/>
                <c:pt idx="0">
                  <c:v>2009</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Feuil1!$K$82:$K$96</c:f>
              <c:numCache>
                <c:formatCode>General</c:formatCode>
                <c:ptCount val="15"/>
                <c:pt idx="0">
                  <c:v>-1660</c:v>
                </c:pt>
                <c:pt idx="1">
                  <c:v>-6426</c:v>
                </c:pt>
                <c:pt idx="2">
                  <c:v>-4290</c:v>
                </c:pt>
                <c:pt idx="3">
                  <c:v>3812641</c:v>
                </c:pt>
                <c:pt idx="4">
                  <c:v>1151</c:v>
                </c:pt>
                <c:pt idx="5">
                  <c:v>1150889</c:v>
                </c:pt>
                <c:pt idx="6">
                  <c:v>3895</c:v>
                </c:pt>
                <c:pt idx="7">
                  <c:v>-705</c:v>
                </c:pt>
                <c:pt idx="8">
                  <c:v>8399</c:v>
                </c:pt>
                <c:pt idx="9">
                  <c:v>-37641</c:v>
                </c:pt>
                <c:pt idx="10">
                  <c:v>-17293</c:v>
                </c:pt>
                <c:pt idx="11">
                  <c:v>622667</c:v>
                </c:pt>
                <c:pt idx="12">
                  <c:v>-28401</c:v>
                </c:pt>
                <c:pt idx="13">
                  <c:v>28569</c:v>
                </c:pt>
                <c:pt idx="14">
                  <c:v>288822</c:v>
                </c:pt>
              </c:numCache>
            </c:numRef>
          </c:val>
        </c:ser>
        <c:ser>
          <c:idx val="10"/>
          <c:order val="10"/>
          <c:tx>
            <c:strRef>
              <c:f>Feuil1!$L$81</c:f>
              <c:strCache>
                <c:ptCount val="1"/>
                <c:pt idx="0">
                  <c:v>2010</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Feuil1!$L$82:$L$96</c:f>
              <c:numCache>
                <c:formatCode>General</c:formatCode>
                <c:ptCount val="15"/>
                <c:pt idx="0">
                  <c:v>-2490</c:v>
                </c:pt>
                <c:pt idx="1">
                  <c:v>-11623</c:v>
                </c:pt>
                <c:pt idx="2">
                  <c:v>-4059</c:v>
                </c:pt>
                <c:pt idx="3">
                  <c:v>3837226</c:v>
                </c:pt>
                <c:pt idx="4">
                  <c:v>-4709</c:v>
                </c:pt>
                <c:pt idx="5">
                  <c:v>964805</c:v>
                </c:pt>
                <c:pt idx="6">
                  <c:v>29043</c:v>
                </c:pt>
                <c:pt idx="7">
                  <c:v>-1062</c:v>
                </c:pt>
                <c:pt idx="8">
                  <c:v>15419</c:v>
                </c:pt>
                <c:pt idx="9">
                  <c:v>-39273</c:v>
                </c:pt>
                <c:pt idx="10">
                  <c:v>-7103</c:v>
                </c:pt>
                <c:pt idx="11">
                  <c:v>681605</c:v>
                </c:pt>
                <c:pt idx="12">
                  <c:v>-20600</c:v>
                </c:pt>
                <c:pt idx="13">
                  <c:v>28546</c:v>
                </c:pt>
                <c:pt idx="14">
                  <c:v>200864</c:v>
                </c:pt>
              </c:numCache>
            </c:numRef>
          </c:val>
        </c:ser>
        <c:ser>
          <c:idx val="11"/>
          <c:order val="11"/>
          <c:tx>
            <c:strRef>
              <c:f>Feuil1!$M$81</c:f>
              <c:strCache>
                <c:ptCount val="1"/>
                <c:pt idx="0">
                  <c:v>2011</c:v>
                </c:pt>
              </c:strCache>
            </c:strRef>
          </c:tx>
          <c:invertIfNegative val="0"/>
          <c:cat>
            <c:strRef>
              <c:f>Feuil1!$A$82:$A$96</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Feuil1!$M$82:$M$96</c:f>
              <c:numCache>
                <c:formatCode>General</c:formatCode>
                <c:ptCount val="15"/>
                <c:pt idx="0">
                  <c:v>-10029</c:v>
                </c:pt>
                <c:pt idx="1">
                  <c:v>-12031</c:v>
                </c:pt>
                <c:pt idx="2">
                  <c:v>-5065</c:v>
                </c:pt>
                <c:pt idx="3">
                  <c:v>4111710</c:v>
                </c:pt>
                <c:pt idx="4">
                  <c:v>-545</c:v>
                </c:pt>
                <c:pt idx="5">
                  <c:v>2393073</c:v>
                </c:pt>
                <c:pt idx="6">
                  <c:v>36039</c:v>
                </c:pt>
                <c:pt idx="7">
                  <c:v>-1149</c:v>
                </c:pt>
                <c:pt idx="8">
                  <c:v>35460</c:v>
                </c:pt>
                <c:pt idx="9">
                  <c:v>-39550</c:v>
                </c:pt>
                <c:pt idx="10">
                  <c:v>-10908</c:v>
                </c:pt>
                <c:pt idx="11">
                  <c:v>859616</c:v>
                </c:pt>
                <c:pt idx="12">
                  <c:v>-19786</c:v>
                </c:pt>
                <c:pt idx="13">
                  <c:v>29294</c:v>
                </c:pt>
                <c:pt idx="14">
                  <c:v>14032</c:v>
                </c:pt>
              </c:numCache>
            </c:numRef>
          </c:val>
        </c:ser>
        <c:dLbls>
          <c:showLegendKey val="0"/>
          <c:showVal val="0"/>
          <c:showCatName val="0"/>
          <c:showSerName val="0"/>
          <c:showPercent val="0"/>
          <c:showBubbleSize val="0"/>
        </c:dLbls>
        <c:gapWidth val="150"/>
        <c:axId val="39873024"/>
        <c:axId val="38660928"/>
      </c:barChart>
      <c:catAx>
        <c:axId val="39873024"/>
        <c:scaling>
          <c:orientation val="minMax"/>
        </c:scaling>
        <c:delete val="0"/>
        <c:axPos val="b"/>
        <c:majorTickMark val="out"/>
        <c:minorTickMark val="none"/>
        <c:tickLblPos val="nextTo"/>
        <c:txPr>
          <a:bodyPr/>
          <a:lstStyle/>
          <a:p>
            <a:pPr>
              <a:defRPr sz="1600" b="1"/>
            </a:pPr>
            <a:endParaRPr lang="fr-FR"/>
          </a:p>
        </c:txPr>
        <c:crossAx val="38660928"/>
        <c:crosses val="autoZero"/>
        <c:auto val="1"/>
        <c:lblAlgn val="ctr"/>
        <c:lblOffset val="100"/>
        <c:noMultiLvlLbl val="0"/>
      </c:catAx>
      <c:valAx>
        <c:axId val="38660928"/>
        <c:scaling>
          <c:orientation val="minMax"/>
        </c:scaling>
        <c:delete val="0"/>
        <c:axPos val="l"/>
        <c:majorGridlines/>
        <c:numFmt formatCode="General" sourceLinked="1"/>
        <c:majorTickMark val="out"/>
        <c:minorTickMark val="none"/>
        <c:tickLblPos val="nextTo"/>
        <c:txPr>
          <a:bodyPr/>
          <a:lstStyle/>
          <a:p>
            <a:pPr>
              <a:defRPr sz="1600" b="1"/>
            </a:pPr>
            <a:endParaRPr lang="fr-FR"/>
          </a:p>
        </c:txPr>
        <c:crossAx val="39873024"/>
        <c:crosses val="autoZero"/>
        <c:crossBetween val="between"/>
      </c:valAx>
    </c:plotArea>
    <c:legend>
      <c:legendPos val="r"/>
      <c:overlay val="0"/>
      <c:txPr>
        <a:bodyPr/>
        <a:lstStyle/>
        <a:p>
          <a:pPr>
            <a:defRPr sz="1600" b="1"/>
          </a:pPr>
          <a:endParaRPr lang="fr-FR"/>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600">
                <a:solidFill>
                  <a:schemeClr val="bg1"/>
                </a:solidFill>
                <a:effectLst>
                  <a:outerShdw blurRad="38100" dist="38100" dir="2700000" algn="tl">
                    <a:srgbClr val="000000">
                      <a:alpha val="43137"/>
                    </a:srgbClr>
                  </a:outerShdw>
                </a:effectLst>
              </a:defRPr>
            </a:pPr>
            <a:r>
              <a:rPr lang="fr-FR" sz="2600" dirty="0" smtClean="0">
                <a:solidFill>
                  <a:schemeClr val="bg1"/>
                </a:solidFill>
                <a:effectLst>
                  <a:outerShdw blurRad="38100" dist="38100" dir="2700000" algn="tl">
                    <a:srgbClr val="000000">
                      <a:alpha val="43137"/>
                    </a:srgbClr>
                  </a:outerShdw>
                </a:effectLst>
              </a:rPr>
              <a:t>Soldes alimentaires des pays de la CEDEAO sans </a:t>
            </a:r>
            <a:r>
              <a:rPr lang="fr-FR" sz="2600" dirty="0" err="1" smtClean="0">
                <a:solidFill>
                  <a:schemeClr val="bg1"/>
                </a:solidFill>
                <a:effectLst>
                  <a:outerShdw blurRad="38100" dist="38100" dir="2700000" algn="tl">
                    <a:srgbClr val="000000">
                      <a:alpha val="43137"/>
                    </a:srgbClr>
                  </a:outerShdw>
                </a:effectLst>
              </a:rPr>
              <a:t>café+cacao+thé+épices</a:t>
            </a:r>
            <a:r>
              <a:rPr lang="fr-FR" sz="2600" dirty="0" smtClean="0">
                <a:solidFill>
                  <a:schemeClr val="bg1"/>
                </a:solidFill>
                <a:effectLst>
                  <a:outerShdw blurRad="38100" dist="38100" dir="2700000" algn="tl">
                    <a:srgbClr val="000000">
                      <a:alpha val="43137"/>
                    </a:srgbClr>
                  </a:outerShdw>
                </a:effectLst>
              </a:rPr>
              <a:t>, en 1000 $,</a:t>
            </a:r>
            <a:r>
              <a:rPr lang="fr-FR" sz="2600" baseline="0" dirty="0" smtClean="0">
                <a:solidFill>
                  <a:schemeClr val="bg1"/>
                </a:solidFill>
                <a:effectLst>
                  <a:outerShdw blurRad="38100" dist="38100" dir="2700000" algn="tl">
                    <a:srgbClr val="000000">
                      <a:alpha val="43137"/>
                    </a:srgbClr>
                  </a:outerShdw>
                </a:effectLst>
              </a:rPr>
              <a:t> 2000-11</a:t>
            </a:r>
            <a:endParaRPr lang="fr-FR" sz="2600" dirty="0">
              <a:solidFill>
                <a:schemeClr val="bg1"/>
              </a:solidFill>
              <a:effectLst>
                <a:outerShdw blurRad="38100" dist="38100" dir="2700000" algn="tl">
                  <a:srgbClr val="000000">
                    <a:alpha val="43137"/>
                  </a:srgbClr>
                </a:outerShdw>
              </a:effectLst>
            </a:endParaRPr>
          </a:p>
        </c:rich>
      </c:tx>
      <c:overlay val="1"/>
      <c:spPr>
        <a:solidFill>
          <a:srgbClr val="FF0000"/>
        </a:solidFill>
        <a:ln>
          <a:solidFill>
            <a:schemeClr val="tx1"/>
          </a:solidFill>
        </a:ln>
      </c:spPr>
    </c:title>
    <c:autoTitleDeleted val="0"/>
    <c:plotArea>
      <c:layout>
        <c:manualLayout>
          <c:layoutTarget val="inner"/>
          <c:xMode val="edge"/>
          <c:yMode val="edge"/>
          <c:x val="0.11529636920384952"/>
          <c:y val="0.10902375360896971"/>
          <c:w val="0.78329111986001754"/>
          <c:h val="0.8635834286278582"/>
        </c:manualLayout>
      </c:layout>
      <c:barChart>
        <c:barDir val="col"/>
        <c:grouping val="clustered"/>
        <c:varyColors val="0"/>
        <c:ser>
          <c:idx val="0"/>
          <c:order val="0"/>
          <c:tx>
            <c:strRef>
              <c:f>Feuil1!$B$100</c:f>
              <c:strCache>
                <c:ptCount val="1"/>
                <c:pt idx="0">
                  <c:v>2000</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Feuil1!$B$101:$B$115</c:f>
              <c:numCache>
                <c:formatCode>General</c:formatCode>
                <c:ptCount val="15"/>
                <c:pt idx="0">
                  <c:v>-84911</c:v>
                </c:pt>
                <c:pt idx="1">
                  <c:v>-102725</c:v>
                </c:pt>
                <c:pt idx="2">
                  <c:v>-63415</c:v>
                </c:pt>
                <c:pt idx="3">
                  <c:v>-16788</c:v>
                </c:pt>
                <c:pt idx="4">
                  <c:v>-53287</c:v>
                </c:pt>
                <c:pt idx="5">
                  <c:v>-223473</c:v>
                </c:pt>
                <c:pt idx="6">
                  <c:v>-99550</c:v>
                </c:pt>
                <c:pt idx="7">
                  <c:v>11011</c:v>
                </c:pt>
                <c:pt idx="8">
                  <c:v>-80193</c:v>
                </c:pt>
                <c:pt idx="9">
                  <c:v>35074</c:v>
                </c:pt>
                <c:pt idx="10">
                  <c:v>-1039</c:v>
                </c:pt>
                <c:pt idx="11">
                  <c:v>-894018</c:v>
                </c:pt>
                <c:pt idx="12">
                  <c:v>-269524</c:v>
                </c:pt>
                <c:pt idx="13">
                  <c:v>-102513</c:v>
                </c:pt>
                <c:pt idx="14">
                  <c:v>-23845</c:v>
                </c:pt>
              </c:numCache>
            </c:numRef>
          </c:val>
        </c:ser>
        <c:ser>
          <c:idx val="1"/>
          <c:order val="1"/>
          <c:tx>
            <c:strRef>
              <c:f>Feuil1!$C$100</c:f>
              <c:strCache>
                <c:ptCount val="1"/>
                <c:pt idx="0">
                  <c:v>2001</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Feuil1!$C$101:$C$115</c:f>
              <c:numCache>
                <c:formatCode>General</c:formatCode>
                <c:ptCount val="15"/>
                <c:pt idx="0">
                  <c:v>-89088</c:v>
                </c:pt>
                <c:pt idx="1">
                  <c:v>-61659</c:v>
                </c:pt>
                <c:pt idx="2">
                  <c:v>-73230</c:v>
                </c:pt>
                <c:pt idx="3">
                  <c:v>-8014</c:v>
                </c:pt>
                <c:pt idx="4">
                  <c:v>-36774</c:v>
                </c:pt>
                <c:pt idx="5">
                  <c:v>-318174</c:v>
                </c:pt>
                <c:pt idx="6">
                  <c:v>-97757</c:v>
                </c:pt>
                <c:pt idx="7">
                  <c:v>14936</c:v>
                </c:pt>
                <c:pt idx="8">
                  <c:v>-56975</c:v>
                </c:pt>
                <c:pt idx="9">
                  <c:v>-19144</c:v>
                </c:pt>
                <c:pt idx="10">
                  <c:v>-46597</c:v>
                </c:pt>
                <c:pt idx="11">
                  <c:v>-1305638</c:v>
                </c:pt>
                <c:pt idx="12">
                  <c:v>-379547</c:v>
                </c:pt>
                <c:pt idx="13">
                  <c:v>-128006</c:v>
                </c:pt>
                <c:pt idx="14">
                  <c:v>-36490</c:v>
                </c:pt>
              </c:numCache>
            </c:numRef>
          </c:val>
        </c:ser>
        <c:ser>
          <c:idx val="2"/>
          <c:order val="2"/>
          <c:tx>
            <c:strRef>
              <c:f>Feuil1!$D$100</c:f>
              <c:strCache>
                <c:ptCount val="1"/>
                <c:pt idx="0">
                  <c:v>2002</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Feuil1!$D$101:$D$115</c:f>
              <c:numCache>
                <c:formatCode>General</c:formatCode>
                <c:ptCount val="15"/>
                <c:pt idx="0">
                  <c:v>-116186</c:v>
                </c:pt>
                <c:pt idx="1">
                  <c:v>-72945</c:v>
                </c:pt>
                <c:pt idx="2">
                  <c:v>-64383</c:v>
                </c:pt>
                <c:pt idx="3">
                  <c:v>-57748</c:v>
                </c:pt>
                <c:pt idx="4">
                  <c:v>-46449</c:v>
                </c:pt>
                <c:pt idx="5">
                  <c:v>-347236</c:v>
                </c:pt>
                <c:pt idx="6">
                  <c:v>-96099</c:v>
                </c:pt>
                <c:pt idx="7">
                  <c:v>6091</c:v>
                </c:pt>
                <c:pt idx="8">
                  <c:v>-62028</c:v>
                </c:pt>
                <c:pt idx="9">
                  <c:v>-92157</c:v>
                </c:pt>
                <c:pt idx="10">
                  <c:v>-44730</c:v>
                </c:pt>
                <c:pt idx="11">
                  <c:v>-1261408</c:v>
                </c:pt>
                <c:pt idx="12">
                  <c:v>-400210</c:v>
                </c:pt>
                <c:pt idx="13">
                  <c:v>-162346</c:v>
                </c:pt>
                <c:pt idx="14">
                  <c:v>-41116</c:v>
                </c:pt>
              </c:numCache>
            </c:numRef>
          </c:val>
        </c:ser>
        <c:ser>
          <c:idx val="3"/>
          <c:order val="3"/>
          <c:tx>
            <c:strRef>
              <c:f>Feuil1!$E$100</c:f>
              <c:strCache>
                <c:ptCount val="1"/>
                <c:pt idx="0">
                  <c:v>2003</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Feuil1!$E$101:$E$115</c:f>
              <c:numCache>
                <c:formatCode>General</c:formatCode>
                <c:ptCount val="15"/>
                <c:pt idx="0">
                  <c:v>-149753</c:v>
                </c:pt>
                <c:pt idx="1">
                  <c:v>-59788</c:v>
                </c:pt>
                <c:pt idx="2">
                  <c:v>-98814</c:v>
                </c:pt>
                <c:pt idx="3">
                  <c:v>-88932</c:v>
                </c:pt>
                <c:pt idx="4">
                  <c:v>-35746</c:v>
                </c:pt>
                <c:pt idx="5">
                  <c:v>-286980</c:v>
                </c:pt>
                <c:pt idx="6">
                  <c:v>-130081</c:v>
                </c:pt>
                <c:pt idx="7">
                  <c:v>1793</c:v>
                </c:pt>
                <c:pt idx="8">
                  <c:v>-76038</c:v>
                </c:pt>
                <c:pt idx="9">
                  <c:v>-126342</c:v>
                </c:pt>
                <c:pt idx="10">
                  <c:v>-45881</c:v>
                </c:pt>
                <c:pt idx="11">
                  <c:v>-1614704</c:v>
                </c:pt>
                <c:pt idx="12">
                  <c:v>-522678</c:v>
                </c:pt>
                <c:pt idx="13">
                  <c:v>-141445</c:v>
                </c:pt>
                <c:pt idx="14">
                  <c:v>-33789</c:v>
                </c:pt>
              </c:numCache>
            </c:numRef>
          </c:val>
        </c:ser>
        <c:ser>
          <c:idx val="4"/>
          <c:order val="4"/>
          <c:tx>
            <c:strRef>
              <c:f>Feuil1!$F$100</c:f>
              <c:strCache>
                <c:ptCount val="1"/>
                <c:pt idx="0">
                  <c:v>2004</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Feuil1!$F$101:$F$115</c:f>
              <c:numCache>
                <c:formatCode>General</c:formatCode>
                <c:ptCount val="15"/>
                <c:pt idx="0">
                  <c:v>-162353</c:v>
                </c:pt>
                <c:pt idx="1">
                  <c:v>-50764</c:v>
                </c:pt>
                <c:pt idx="2">
                  <c:v>-110698</c:v>
                </c:pt>
                <c:pt idx="3">
                  <c:v>-124401</c:v>
                </c:pt>
                <c:pt idx="4">
                  <c:v>-96453</c:v>
                </c:pt>
                <c:pt idx="5">
                  <c:v>-459610</c:v>
                </c:pt>
                <c:pt idx="6">
                  <c:v>-137185</c:v>
                </c:pt>
                <c:pt idx="7">
                  <c:v>6612</c:v>
                </c:pt>
                <c:pt idx="8">
                  <c:v>-108635</c:v>
                </c:pt>
                <c:pt idx="9">
                  <c:v>-17390</c:v>
                </c:pt>
                <c:pt idx="10">
                  <c:v>-73766</c:v>
                </c:pt>
                <c:pt idx="11">
                  <c:v>-1766690</c:v>
                </c:pt>
                <c:pt idx="12">
                  <c:v>-591243</c:v>
                </c:pt>
                <c:pt idx="13">
                  <c:v>-90051</c:v>
                </c:pt>
                <c:pt idx="14">
                  <c:v>-32838</c:v>
                </c:pt>
              </c:numCache>
            </c:numRef>
          </c:val>
        </c:ser>
        <c:ser>
          <c:idx val="5"/>
          <c:order val="5"/>
          <c:tx>
            <c:strRef>
              <c:f>Feuil1!$G$100</c:f>
              <c:strCache>
                <c:ptCount val="1"/>
                <c:pt idx="0">
                  <c:v>2005</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Feuil1!$G$101:$G$115</c:f>
              <c:numCache>
                <c:formatCode>General</c:formatCode>
                <c:ptCount val="15"/>
                <c:pt idx="0">
                  <c:v>-196279</c:v>
                </c:pt>
                <c:pt idx="1">
                  <c:v>-142449</c:v>
                </c:pt>
                <c:pt idx="2">
                  <c:v>-121952</c:v>
                </c:pt>
                <c:pt idx="3">
                  <c:v>-181792</c:v>
                </c:pt>
                <c:pt idx="4">
                  <c:v>-109723</c:v>
                </c:pt>
                <c:pt idx="5">
                  <c:v>-673988</c:v>
                </c:pt>
                <c:pt idx="6">
                  <c:v>-166772</c:v>
                </c:pt>
                <c:pt idx="7">
                  <c:v>36011</c:v>
                </c:pt>
                <c:pt idx="8">
                  <c:v>-144883</c:v>
                </c:pt>
                <c:pt idx="9">
                  <c:v>-151797</c:v>
                </c:pt>
                <c:pt idx="10">
                  <c:v>-142863</c:v>
                </c:pt>
                <c:pt idx="11">
                  <c:v>-2069652</c:v>
                </c:pt>
                <c:pt idx="12">
                  <c:v>-654358</c:v>
                </c:pt>
                <c:pt idx="13">
                  <c:v>-89608</c:v>
                </c:pt>
                <c:pt idx="14">
                  <c:v>-27783</c:v>
                </c:pt>
              </c:numCache>
            </c:numRef>
          </c:val>
        </c:ser>
        <c:ser>
          <c:idx val="6"/>
          <c:order val="6"/>
          <c:tx>
            <c:strRef>
              <c:f>Feuil1!$H$100</c:f>
              <c:strCache>
                <c:ptCount val="1"/>
                <c:pt idx="0">
                  <c:v>2006</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Feuil1!$H$101:$H$115</c:f>
              <c:numCache>
                <c:formatCode>General</c:formatCode>
                <c:ptCount val="15"/>
                <c:pt idx="0">
                  <c:v>-386068</c:v>
                </c:pt>
                <c:pt idx="1">
                  <c:v>-180043</c:v>
                </c:pt>
                <c:pt idx="2">
                  <c:v>-136576</c:v>
                </c:pt>
                <c:pt idx="3">
                  <c:v>-238914</c:v>
                </c:pt>
                <c:pt idx="4">
                  <c:v>-103820</c:v>
                </c:pt>
                <c:pt idx="5">
                  <c:v>-549966</c:v>
                </c:pt>
                <c:pt idx="6">
                  <c:v>-219387</c:v>
                </c:pt>
                <c:pt idx="7">
                  <c:v>798</c:v>
                </c:pt>
                <c:pt idx="8">
                  <c:v>-143801</c:v>
                </c:pt>
                <c:pt idx="9">
                  <c:v>-171998</c:v>
                </c:pt>
                <c:pt idx="10">
                  <c:v>-114293</c:v>
                </c:pt>
                <c:pt idx="11">
                  <c:v>-2187969</c:v>
                </c:pt>
                <c:pt idx="12">
                  <c:v>-689710</c:v>
                </c:pt>
                <c:pt idx="13">
                  <c:v>-110438</c:v>
                </c:pt>
                <c:pt idx="14">
                  <c:v>-182775</c:v>
                </c:pt>
              </c:numCache>
            </c:numRef>
          </c:val>
        </c:ser>
        <c:ser>
          <c:idx val="7"/>
          <c:order val="7"/>
          <c:tx>
            <c:strRef>
              <c:f>Feuil1!$I$100</c:f>
              <c:strCache>
                <c:ptCount val="1"/>
                <c:pt idx="0">
                  <c:v>2007</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Feuil1!$I$101:$I$115</c:f>
              <c:numCache>
                <c:formatCode>General</c:formatCode>
                <c:ptCount val="15"/>
                <c:pt idx="0">
                  <c:v>-330295</c:v>
                </c:pt>
                <c:pt idx="1">
                  <c:v>-181125</c:v>
                </c:pt>
                <c:pt idx="2">
                  <c:v>-173028</c:v>
                </c:pt>
                <c:pt idx="3">
                  <c:v>-285438</c:v>
                </c:pt>
                <c:pt idx="4">
                  <c:v>-79594</c:v>
                </c:pt>
                <c:pt idx="5">
                  <c:v>-587352</c:v>
                </c:pt>
                <c:pt idx="6">
                  <c:v>-276157</c:v>
                </c:pt>
                <c:pt idx="7">
                  <c:v>3933</c:v>
                </c:pt>
                <c:pt idx="8">
                  <c:v>-137419</c:v>
                </c:pt>
                <c:pt idx="9">
                  <c:v>-141073</c:v>
                </c:pt>
                <c:pt idx="10">
                  <c:v>-88730</c:v>
                </c:pt>
                <c:pt idx="11">
                  <c:v>-3493340</c:v>
                </c:pt>
                <c:pt idx="12">
                  <c:v>-993043</c:v>
                </c:pt>
                <c:pt idx="13">
                  <c:v>-131486</c:v>
                </c:pt>
                <c:pt idx="14">
                  <c:v>-53538</c:v>
                </c:pt>
              </c:numCache>
            </c:numRef>
          </c:val>
        </c:ser>
        <c:ser>
          <c:idx val="8"/>
          <c:order val="8"/>
          <c:tx>
            <c:strRef>
              <c:f>Feuil1!$J$100</c:f>
              <c:strCache>
                <c:ptCount val="1"/>
                <c:pt idx="0">
                  <c:v>2008</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Feuil1!$J$101:$J$115</c:f>
              <c:numCache>
                <c:formatCode>General</c:formatCode>
                <c:ptCount val="15"/>
                <c:pt idx="0">
                  <c:v>-432486</c:v>
                </c:pt>
                <c:pt idx="1">
                  <c:v>-191406</c:v>
                </c:pt>
                <c:pt idx="2">
                  <c:v>-180508</c:v>
                </c:pt>
                <c:pt idx="3">
                  <c:v>-434675</c:v>
                </c:pt>
                <c:pt idx="4">
                  <c:v>-64523</c:v>
                </c:pt>
                <c:pt idx="5">
                  <c:v>-715354</c:v>
                </c:pt>
                <c:pt idx="6">
                  <c:v>-240414</c:v>
                </c:pt>
                <c:pt idx="7">
                  <c:v>46966</c:v>
                </c:pt>
                <c:pt idx="8">
                  <c:v>-189142</c:v>
                </c:pt>
                <c:pt idx="9">
                  <c:v>-162830</c:v>
                </c:pt>
                <c:pt idx="10">
                  <c:v>-170560</c:v>
                </c:pt>
                <c:pt idx="11">
                  <c:v>-3381009</c:v>
                </c:pt>
                <c:pt idx="12">
                  <c:v>-1416068</c:v>
                </c:pt>
                <c:pt idx="13">
                  <c:v>-213494</c:v>
                </c:pt>
                <c:pt idx="14">
                  <c:v>-37428</c:v>
                </c:pt>
              </c:numCache>
            </c:numRef>
          </c:val>
        </c:ser>
        <c:ser>
          <c:idx val="9"/>
          <c:order val="9"/>
          <c:tx>
            <c:strRef>
              <c:f>Feuil1!$K$100</c:f>
              <c:strCache>
                <c:ptCount val="1"/>
                <c:pt idx="0">
                  <c:v>2009</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Feuil1!$K$101:$K$115</c:f>
              <c:numCache>
                <c:formatCode>General</c:formatCode>
                <c:ptCount val="15"/>
                <c:pt idx="0">
                  <c:v>-228705</c:v>
                </c:pt>
                <c:pt idx="1">
                  <c:v>-194160</c:v>
                </c:pt>
                <c:pt idx="2">
                  <c:v>-180955</c:v>
                </c:pt>
                <c:pt idx="3">
                  <c:v>-532623</c:v>
                </c:pt>
                <c:pt idx="4">
                  <c:v>-62393</c:v>
                </c:pt>
                <c:pt idx="5">
                  <c:v>-712260</c:v>
                </c:pt>
                <c:pt idx="6">
                  <c:v>-215127</c:v>
                </c:pt>
                <c:pt idx="7">
                  <c:v>6910</c:v>
                </c:pt>
                <c:pt idx="8">
                  <c:v>-207764</c:v>
                </c:pt>
                <c:pt idx="9">
                  <c:v>-174744</c:v>
                </c:pt>
                <c:pt idx="10">
                  <c:v>-135103</c:v>
                </c:pt>
                <c:pt idx="11">
                  <c:v>-3575878</c:v>
                </c:pt>
                <c:pt idx="12">
                  <c:v>-838012</c:v>
                </c:pt>
                <c:pt idx="13">
                  <c:v>-146699</c:v>
                </c:pt>
                <c:pt idx="14">
                  <c:v>-87657</c:v>
                </c:pt>
              </c:numCache>
            </c:numRef>
          </c:val>
        </c:ser>
        <c:ser>
          <c:idx val="10"/>
          <c:order val="10"/>
          <c:tx>
            <c:strRef>
              <c:f>Feuil1!$L$100</c:f>
              <c:strCache>
                <c:ptCount val="1"/>
                <c:pt idx="0">
                  <c:v>2010</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Feuil1!$L$101:$L$115</c:f>
              <c:numCache>
                <c:formatCode>General</c:formatCode>
                <c:ptCount val="15"/>
                <c:pt idx="0">
                  <c:v>-115792</c:v>
                </c:pt>
                <c:pt idx="1">
                  <c:v>-173971</c:v>
                </c:pt>
                <c:pt idx="2">
                  <c:v>-183687</c:v>
                </c:pt>
                <c:pt idx="3">
                  <c:v>-314744</c:v>
                </c:pt>
                <c:pt idx="4">
                  <c:v>-110070</c:v>
                </c:pt>
                <c:pt idx="5">
                  <c:v>-863268</c:v>
                </c:pt>
                <c:pt idx="6">
                  <c:v>-319484</c:v>
                </c:pt>
                <c:pt idx="7">
                  <c:v>-20685</c:v>
                </c:pt>
                <c:pt idx="8">
                  <c:v>-235835</c:v>
                </c:pt>
                <c:pt idx="9">
                  <c:v>-196819</c:v>
                </c:pt>
                <c:pt idx="10">
                  <c:v>-119839</c:v>
                </c:pt>
                <c:pt idx="11">
                  <c:v>-4247712</c:v>
                </c:pt>
                <c:pt idx="12">
                  <c:v>-891088</c:v>
                </c:pt>
                <c:pt idx="13">
                  <c:v>-148562</c:v>
                </c:pt>
                <c:pt idx="14">
                  <c:v>-104785</c:v>
                </c:pt>
              </c:numCache>
            </c:numRef>
          </c:val>
        </c:ser>
        <c:ser>
          <c:idx val="11"/>
          <c:order val="11"/>
          <c:tx>
            <c:strRef>
              <c:f>Feuil1!$M$100</c:f>
              <c:strCache>
                <c:ptCount val="1"/>
                <c:pt idx="0">
                  <c:v>2011</c:v>
                </c:pt>
              </c:strCache>
            </c:strRef>
          </c:tx>
          <c:invertIfNegative val="0"/>
          <c:cat>
            <c:strRef>
              <c:f>Feuil1!$A$101:$A$115</c:f>
              <c:strCache>
                <c:ptCount val="15"/>
                <c:pt idx="0">
                  <c:v>Benin</c:v>
                </c:pt>
                <c:pt idx="1">
                  <c:v>Burkina Faso</c:v>
                </c:pt>
                <c:pt idx="2">
                  <c:v>Cape Verde</c:v>
                </c:pt>
                <c:pt idx="3">
                  <c:v>Côte d'Ivoire</c:v>
                </c:pt>
                <c:pt idx="4">
                  <c:v>Gambia</c:v>
                </c:pt>
                <c:pt idx="5">
                  <c:v>Ghana</c:v>
                </c:pt>
                <c:pt idx="6">
                  <c:v>Guinea</c:v>
                </c:pt>
                <c:pt idx="7">
                  <c:v>Guinea-Bissau</c:v>
                </c:pt>
                <c:pt idx="8">
                  <c:v>Liberia</c:v>
                </c:pt>
                <c:pt idx="9">
                  <c:v>Mali</c:v>
                </c:pt>
                <c:pt idx="10">
                  <c:v>Niger</c:v>
                </c:pt>
                <c:pt idx="11">
                  <c:v>Nigeria</c:v>
                </c:pt>
                <c:pt idx="12">
                  <c:v>Senegal</c:v>
                </c:pt>
                <c:pt idx="13">
                  <c:v>Sierra Leone</c:v>
                </c:pt>
                <c:pt idx="14">
                  <c:v>Togo</c:v>
                </c:pt>
              </c:strCache>
            </c:strRef>
          </c:cat>
          <c:val>
            <c:numRef>
              <c:f>Feuil1!$M$101:$M$115</c:f>
              <c:numCache>
                <c:formatCode>General</c:formatCode>
                <c:ptCount val="15"/>
                <c:pt idx="0">
                  <c:v>-449352</c:v>
                </c:pt>
                <c:pt idx="1">
                  <c:v>-192521</c:v>
                </c:pt>
                <c:pt idx="2">
                  <c:v>-213077</c:v>
                </c:pt>
                <c:pt idx="3">
                  <c:v>-399595</c:v>
                </c:pt>
                <c:pt idx="4">
                  <c:v>-72533</c:v>
                </c:pt>
                <c:pt idx="5">
                  <c:v>-1175898</c:v>
                </c:pt>
                <c:pt idx="6">
                  <c:v>-335061</c:v>
                </c:pt>
                <c:pt idx="7">
                  <c:v>119958</c:v>
                </c:pt>
                <c:pt idx="8">
                  <c:v>-216919</c:v>
                </c:pt>
                <c:pt idx="9">
                  <c:v>-279517</c:v>
                </c:pt>
                <c:pt idx="10">
                  <c:v>-97929</c:v>
                </c:pt>
                <c:pt idx="11">
                  <c:v>-5542392</c:v>
                </c:pt>
                <c:pt idx="12">
                  <c:v>-1114730</c:v>
                </c:pt>
                <c:pt idx="13">
                  <c:v>-222269</c:v>
                </c:pt>
                <c:pt idx="14">
                  <c:v>-79086</c:v>
                </c:pt>
              </c:numCache>
            </c:numRef>
          </c:val>
        </c:ser>
        <c:dLbls>
          <c:showLegendKey val="0"/>
          <c:showVal val="0"/>
          <c:showCatName val="0"/>
          <c:showSerName val="0"/>
          <c:showPercent val="0"/>
          <c:showBubbleSize val="0"/>
        </c:dLbls>
        <c:gapWidth val="150"/>
        <c:axId val="40202752"/>
        <c:axId val="38663232"/>
      </c:barChart>
      <c:catAx>
        <c:axId val="40202752"/>
        <c:scaling>
          <c:orientation val="minMax"/>
        </c:scaling>
        <c:delete val="0"/>
        <c:axPos val="b"/>
        <c:majorTickMark val="out"/>
        <c:minorTickMark val="none"/>
        <c:tickLblPos val="nextTo"/>
        <c:txPr>
          <a:bodyPr/>
          <a:lstStyle/>
          <a:p>
            <a:pPr>
              <a:defRPr sz="1800" b="1"/>
            </a:pPr>
            <a:endParaRPr lang="fr-FR"/>
          </a:p>
        </c:txPr>
        <c:crossAx val="38663232"/>
        <c:crosses val="autoZero"/>
        <c:auto val="1"/>
        <c:lblAlgn val="ctr"/>
        <c:lblOffset val="100"/>
        <c:noMultiLvlLbl val="0"/>
      </c:catAx>
      <c:valAx>
        <c:axId val="38663232"/>
        <c:scaling>
          <c:orientation val="minMax"/>
        </c:scaling>
        <c:delete val="0"/>
        <c:axPos val="l"/>
        <c:majorGridlines/>
        <c:numFmt formatCode="General" sourceLinked="1"/>
        <c:majorTickMark val="out"/>
        <c:minorTickMark val="none"/>
        <c:tickLblPos val="nextTo"/>
        <c:txPr>
          <a:bodyPr/>
          <a:lstStyle/>
          <a:p>
            <a:pPr>
              <a:defRPr sz="1600" b="1"/>
            </a:pPr>
            <a:endParaRPr lang="fr-FR"/>
          </a:p>
        </c:txPr>
        <c:crossAx val="40202752"/>
        <c:crosses val="autoZero"/>
        <c:crossBetween val="between"/>
      </c:valAx>
    </c:plotArea>
    <c:legend>
      <c:legendPos val="r"/>
      <c:overlay val="0"/>
      <c:txPr>
        <a:bodyPr/>
        <a:lstStyle/>
        <a:p>
          <a:pPr>
            <a:defRPr sz="1600" b="1"/>
          </a:pPr>
          <a:endParaRPr lang="fr-FR"/>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u="none">
                <a:solidFill>
                  <a:schemeClr val="bg1"/>
                </a:solidFill>
                <a:effectLst>
                  <a:outerShdw blurRad="38100" dist="38100" dir="2700000" algn="tl">
                    <a:srgbClr val="000000">
                      <a:alpha val="43137"/>
                    </a:srgbClr>
                  </a:outerShdw>
                </a:effectLst>
              </a:defRPr>
            </a:pPr>
            <a:r>
              <a:rPr lang="fr-FR" sz="2400" u="none" dirty="0" smtClean="0">
                <a:solidFill>
                  <a:schemeClr val="bg1"/>
                </a:solidFill>
                <a:effectLst>
                  <a:outerShdw blurRad="38100" dist="38100" dir="2700000" algn="tl">
                    <a:srgbClr val="000000">
                      <a:alpha val="43137"/>
                    </a:srgbClr>
                  </a:outerShdw>
                </a:effectLst>
              </a:rPr>
              <a:t>Production</a:t>
            </a:r>
            <a:r>
              <a:rPr lang="fr-FR" sz="2400" u="none" baseline="0" dirty="0" smtClean="0">
                <a:solidFill>
                  <a:schemeClr val="bg1"/>
                </a:solidFill>
                <a:effectLst>
                  <a:outerShdw blurRad="38100" dist="38100" dir="2700000" algn="tl">
                    <a:srgbClr val="000000">
                      <a:alpha val="43137"/>
                    </a:srgbClr>
                  </a:outerShdw>
                </a:effectLst>
              </a:rPr>
              <a:t> et importations nettes de céréales</a:t>
            </a:r>
          </a:p>
          <a:p>
            <a:pPr>
              <a:defRPr sz="2400" u="none">
                <a:solidFill>
                  <a:schemeClr val="bg1"/>
                </a:solidFill>
                <a:effectLst>
                  <a:outerShdw blurRad="38100" dist="38100" dir="2700000" algn="tl">
                    <a:srgbClr val="000000">
                      <a:alpha val="43137"/>
                    </a:srgbClr>
                  </a:outerShdw>
                </a:effectLst>
              </a:defRPr>
            </a:pPr>
            <a:r>
              <a:rPr lang="fr-FR" sz="2400" u="none" baseline="0" dirty="0" smtClean="0">
                <a:solidFill>
                  <a:schemeClr val="bg1"/>
                </a:solidFill>
                <a:effectLst>
                  <a:outerShdw blurRad="38100" dist="38100" dir="2700000" algn="tl">
                    <a:srgbClr val="000000">
                      <a:alpha val="43137"/>
                    </a:srgbClr>
                  </a:outerShdw>
                </a:effectLst>
              </a:rPr>
              <a:t>de la CEDEAO, de 2000 à 2011, en 1000 tonnes</a:t>
            </a:r>
            <a:endParaRPr lang="fr-FR" sz="2400" u="none" dirty="0">
              <a:solidFill>
                <a:schemeClr val="bg1"/>
              </a:solidFill>
              <a:effectLst>
                <a:outerShdw blurRad="38100" dist="38100" dir="2700000" algn="tl">
                  <a:srgbClr val="000000">
                    <a:alpha val="43137"/>
                  </a:srgbClr>
                </a:outerShdw>
              </a:effectLst>
            </a:endParaRPr>
          </a:p>
        </c:rich>
      </c:tx>
      <c:overlay val="0"/>
      <c:spPr>
        <a:solidFill>
          <a:srgbClr val="FF0000"/>
        </a:solidFill>
        <a:ln>
          <a:solidFill>
            <a:schemeClr val="tx1"/>
          </a:solidFill>
        </a:ln>
      </c:spPr>
    </c:title>
    <c:autoTitleDeleted val="0"/>
    <c:plotArea>
      <c:layout>
        <c:manualLayout>
          <c:layoutTarget val="inner"/>
          <c:xMode val="edge"/>
          <c:yMode val="edge"/>
          <c:x val="8.9952537182852149E-2"/>
          <c:y val="0.12228958880139981"/>
          <c:w val="0.89476968503937004"/>
          <c:h val="0.81468868474773981"/>
        </c:manualLayout>
      </c:layout>
      <c:lineChart>
        <c:grouping val="standard"/>
        <c:varyColors val="0"/>
        <c:ser>
          <c:idx val="0"/>
          <c:order val="0"/>
          <c:tx>
            <c:strRef>
              <c:f>Feuil1!$A$25</c:f>
              <c:strCache>
                <c:ptCount val="1"/>
                <c:pt idx="0">
                  <c:v>Production</c:v>
                </c:pt>
              </c:strCache>
            </c:strRef>
          </c:tx>
          <c:spPr>
            <a:ln w="57150">
              <a:solidFill>
                <a:srgbClr val="0000FF"/>
              </a:solidFill>
            </a:ln>
          </c:spPr>
          <c:marker>
            <c:symbol val="none"/>
          </c:marker>
          <c:dLbls>
            <c:dLbl>
              <c:idx val="2"/>
              <c:layout>
                <c:manualLayout>
                  <c:x val="-5.1336832895888015E-2"/>
                  <c:y val="-3.7129629629629665E-2"/>
                </c:manualLayout>
              </c:layout>
              <c:dLblPos val="r"/>
              <c:showLegendKey val="0"/>
              <c:showVal val="1"/>
              <c:showCatName val="0"/>
              <c:showSerName val="0"/>
              <c:showPercent val="0"/>
              <c:showBubbleSize val="0"/>
            </c:dLbl>
            <c:dLbl>
              <c:idx val="4"/>
              <c:layout>
                <c:manualLayout>
                  <c:x val="-6.8923884514435693E-3"/>
                  <c:y val="2.2129629629629631E-2"/>
                </c:manualLayout>
              </c:layout>
              <c:dLblPos val="r"/>
              <c:showLegendKey val="0"/>
              <c:showVal val="1"/>
              <c:showCatName val="0"/>
              <c:showSerName val="0"/>
              <c:showPercent val="0"/>
              <c:showBubbleSize val="0"/>
            </c:dLbl>
            <c:dLbl>
              <c:idx val="7"/>
              <c:layout>
                <c:manualLayout>
                  <c:x val="-4.0225721784776902E-2"/>
                  <c:y val="1.6574074074074074E-2"/>
                </c:manualLayout>
              </c:layout>
              <c:dLblPos val="r"/>
              <c:showLegendKey val="0"/>
              <c:showVal val="1"/>
              <c:showCatName val="0"/>
              <c:showSerName val="0"/>
              <c:showPercent val="0"/>
              <c:showBubbleSize val="0"/>
            </c:dLbl>
            <c:dLbl>
              <c:idx val="9"/>
              <c:layout>
                <c:manualLayout>
                  <c:x val="-3.4670166229221346E-2"/>
                  <c:y val="2.7685185185185184E-2"/>
                </c:manualLayout>
              </c:layout>
              <c:dLblPos val="r"/>
              <c:showLegendKey val="0"/>
              <c:showVal val="1"/>
              <c:showCatName val="0"/>
              <c:showSerName val="0"/>
              <c:showPercent val="0"/>
              <c:showBubbleSize val="0"/>
            </c:dLbl>
            <c:dLbl>
              <c:idx val="11"/>
              <c:layout>
                <c:manualLayout>
                  <c:x val="-4.3003499562554684E-2"/>
                  <c:y val="2.5833333333333333E-2"/>
                </c:manualLayout>
              </c:layout>
              <c:dLblPos val="r"/>
              <c:showLegendKey val="0"/>
              <c:showVal val="1"/>
              <c:showCatName val="0"/>
              <c:showSerName val="0"/>
              <c:showPercent val="0"/>
              <c:showBubbleSize val="0"/>
            </c:dLbl>
            <c:spPr>
              <a:ln>
                <a:noFill/>
              </a:ln>
            </c:spPr>
            <c:txPr>
              <a:bodyPr/>
              <a:lstStyle/>
              <a:p>
                <a:pPr>
                  <a:defRPr sz="1400" b="1">
                    <a:solidFill>
                      <a:srgbClr val="0000FF"/>
                    </a:solidFill>
                  </a:defRPr>
                </a:pPr>
                <a:endParaRPr lang="fr-FR"/>
              </a:p>
            </c:txPr>
            <c:dLblPos val="t"/>
            <c:showLegendKey val="0"/>
            <c:showVal val="1"/>
            <c:showCatName val="0"/>
            <c:showSerName val="0"/>
            <c:showPercent val="0"/>
            <c:showBubbleSize val="0"/>
            <c:showLeaderLines val="0"/>
          </c:dLbls>
          <c:cat>
            <c:numRef>
              <c:f>Feuil1!$B$24:$N$24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Feuil1!$B$25:$N$25</c:f>
              <c:numCache>
                <c:formatCode>General</c:formatCode>
                <c:ptCount val="13"/>
                <c:pt idx="0">
                  <c:v>36436</c:v>
                </c:pt>
                <c:pt idx="1">
                  <c:v>37243</c:v>
                </c:pt>
                <c:pt idx="2">
                  <c:v>38985</c:v>
                </c:pt>
                <c:pt idx="3">
                  <c:v>42889</c:v>
                </c:pt>
                <c:pt idx="4">
                  <c:v>42240</c:v>
                </c:pt>
                <c:pt idx="5">
                  <c:v>47232</c:v>
                </c:pt>
                <c:pt idx="6">
                  <c:v>50667</c:v>
                </c:pt>
                <c:pt idx="7">
                  <c:v>47418</c:v>
                </c:pt>
                <c:pt idx="8">
                  <c:v>56197</c:v>
                </c:pt>
                <c:pt idx="9">
                  <c:v>47453</c:v>
                </c:pt>
                <c:pt idx="10">
                  <c:v>54191</c:v>
                </c:pt>
                <c:pt idx="11">
                  <c:v>48028</c:v>
                </c:pt>
                <c:pt idx="12">
                  <c:v>52696</c:v>
                </c:pt>
              </c:numCache>
            </c:numRef>
          </c:val>
          <c:smooth val="0"/>
        </c:ser>
        <c:ser>
          <c:idx val="1"/>
          <c:order val="1"/>
          <c:tx>
            <c:strRef>
              <c:f>Feuil1!$A$26</c:f>
              <c:strCache>
                <c:ptCount val="1"/>
                <c:pt idx="0">
                  <c:v>Importations nettes</c:v>
                </c:pt>
              </c:strCache>
            </c:strRef>
          </c:tx>
          <c:spPr>
            <a:ln w="57150">
              <a:solidFill>
                <a:srgbClr val="008000"/>
              </a:solidFill>
            </a:ln>
          </c:spPr>
          <c:marker>
            <c:symbol val="none"/>
          </c:marker>
          <c:dLbls>
            <c:txPr>
              <a:bodyPr/>
              <a:lstStyle/>
              <a:p>
                <a:pPr>
                  <a:defRPr sz="1400" b="1">
                    <a:solidFill>
                      <a:srgbClr val="008000"/>
                    </a:solidFill>
                  </a:defRPr>
                </a:pPr>
                <a:endParaRPr lang="fr-FR"/>
              </a:p>
            </c:txPr>
            <c:dLblPos val="t"/>
            <c:showLegendKey val="0"/>
            <c:showVal val="1"/>
            <c:showCatName val="0"/>
            <c:showSerName val="0"/>
            <c:showPercent val="0"/>
            <c:showBubbleSize val="0"/>
            <c:showLeaderLines val="0"/>
          </c:dLbls>
          <c:cat>
            <c:numRef>
              <c:f>Feuil1!$B$24:$N$24</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Feuil1!$B$26:$N$26</c:f>
              <c:numCache>
                <c:formatCode>General</c:formatCode>
                <c:ptCount val="13"/>
                <c:pt idx="0">
                  <c:v>6648</c:v>
                </c:pt>
                <c:pt idx="1">
                  <c:v>8355</c:v>
                </c:pt>
                <c:pt idx="2">
                  <c:v>8883</c:v>
                </c:pt>
                <c:pt idx="3">
                  <c:v>9356</c:v>
                </c:pt>
                <c:pt idx="4">
                  <c:v>9099</c:v>
                </c:pt>
                <c:pt idx="5">
                  <c:v>10982</c:v>
                </c:pt>
                <c:pt idx="6">
                  <c:v>10425</c:v>
                </c:pt>
                <c:pt idx="7">
                  <c:v>10446</c:v>
                </c:pt>
                <c:pt idx="8">
                  <c:v>10230</c:v>
                </c:pt>
                <c:pt idx="9">
                  <c:v>11412</c:v>
                </c:pt>
                <c:pt idx="10">
                  <c:v>11362</c:v>
                </c:pt>
                <c:pt idx="11">
                  <c:v>12230</c:v>
                </c:pt>
              </c:numCache>
            </c:numRef>
          </c:val>
          <c:smooth val="0"/>
        </c:ser>
        <c:dLbls>
          <c:showLegendKey val="0"/>
          <c:showVal val="0"/>
          <c:showCatName val="0"/>
          <c:showSerName val="0"/>
          <c:showPercent val="0"/>
          <c:showBubbleSize val="0"/>
        </c:dLbls>
        <c:marker val="1"/>
        <c:smooth val="0"/>
        <c:axId val="40203776"/>
        <c:axId val="40157184"/>
      </c:lineChart>
      <c:catAx>
        <c:axId val="40203776"/>
        <c:scaling>
          <c:orientation val="minMax"/>
        </c:scaling>
        <c:delete val="0"/>
        <c:axPos val="b"/>
        <c:numFmt formatCode="General" sourceLinked="1"/>
        <c:majorTickMark val="out"/>
        <c:minorTickMark val="none"/>
        <c:tickLblPos val="nextTo"/>
        <c:txPr>
          <a:bodyPr/>
          <a:lstStyle/>
          <a:p>
            <a:pPr>
              <a:defRPr sz="1600" b="1"/>
            </a:pPr>
            <a:endParaRPr lang="fr-FR"/>
          </a:p>
        </c:txPr>
        <c:crossAx val="40157184"/>
        <c:crosses val="autoZero"/>
        <c:auto val="1"/>
        <c:lblAlgn val="ctr"/>
        <c:lblOffset val="100"/>
        <c:noMultiLvlLbl val="0"/>
      </c:catAx>
      <c:valAx>
        <c:axId val="40157184"/>
        <c:scaling>
          <c:orientation val="minMax"/>
          <c:max val="60000"/>
          <c:min val="5000"/>
        </c:scaling>
        <c:delete val="0"/>
        <c:axPos val="l"/>
        <c:majorGridlines/>
        <c:numFmt formatCode="General" sourceLinked="1"/>
        <c:majorTickMark val="out"/>
        <c:minorTickMark val="none"/>
        <c:tickLblPos val="nextTo"/>
        <c:txPr>
          <a:bodyPr/>
          <a:lstStyle/>
          <a:p>
            <a:pPr>
              <a:defRPr sz="1600" b="1"/>
            </a:pPr>
            <a:endParaRPr lang="fr-FR"/>
          </a:p>
        </c:txPr>
        <c:crossAx val="40203776"/>
        <c:crosses val="autoZero"/>
        <c:crossBetween val="between"/>
      </c:valAx>
    </c:plotArea>
    <c:legend>
      <c:legendPos val="t"/>
      <c:layout>
        <c:manualLayout>
          <c:xMode val="edge"/>
          <c:yMode val="edge"/>
          <c:x val="0.27916185476815397"/>
          <c:y val="0.53148148148148144"/>
          <c:w val="0.51667618110236224"/>
          <c:h val="4.7979440069991254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chemeClr val="bg1"/>
                </a:solidFill>
                <a:effectLst>
                  <a:outerShdw blurRad="38100" dist="38100" dir="2700000" algn="tl">
                    <a:srgbClr val="000000">
                      <a:alpha val="43137"/>
                    </a:srgbClr>
                  </a:outerShdw>
                </a:effectLst>
              </a:defRPr>
            </a:pPr>
            <a:r>
              <a:rPr lang="fr-FR" sz="2400" dirty="0" smtClean="0">
                <a:solidFill>
                  <a:schemeClr val="bg1"/>
                </a:solidFill>
                <a:effectLst>
                  <a:outerShdw blurRad="38100" dist="38100" dir="2700000" algn="tl">
                    <a:srgbClr val="000000">
                      <a:alpha val="43137"/>
                    </a:srgbClr>
                  </a:outerShdw>
                </a:effectLst>
              </a:rPr>
              <a:t>Production</a:t>
            </a:r>
            <a:r>
              <a:rPr lang="fr-FR" sz="2400" baseline="0" dirty="0" smtClean="0">
                <a:solidFill>
                  <a:schemeClr val="bg1"/>
                </a:solidFill>
                <a:effectLst>
                  <a:outerShdw blurRad="38100" dist="38100" dir="2700000" algn="tl">
                    <a:srgbClr val="000000">
                      <a:alpha val="43137"/>
                    </a:srgbClr>
                  </a:outerShdw>
                </a:effectLst>
              </a:rPr>
              <a:t> et importations nettes de blé de</a:t>
            </a:r>
          </a:p>
          <a:p>
            <a:pPr>
              <a:defRPr sz="2400">
                <a:solidFill>
                  <a:schemeClr val="bg1"/>
                </a:solidFill>
                <a:effectLst>
                  <a:outerShdw blurRad="38100" dist="38100" dir="2700000" algn="tl">
                    <a:srgbClr val="000000">
                      <a:alpha val="43137"/>
                    </a:srgbClr>
                  </a:outerShdw>
                </a:effectLst>
              </a:defRPr>
            </a:pPr>
            <a:r>
              <a:rPr lang="fr-FR" sz="2400" baseline="0" dirty="0" smtClean="0">
                <a:solidFill>
                  <a:schemeClr val="bg1"/>
                </a:solidFill>
                <a:effectLst>
                  <a:outerShdw blurRad="38100" dist="38100" dir="2700000" algn="tl">
                    <a:srgbClr val="000000">
                      <a:alpha val="43137"/>
                    </a:srgbClr>
                  </a:outerShdw>
                </a:effectLst>
              </a:rPr>
              <a:t>la CEDEAO de 2000 à 2011, en 1000 tonnes </a:t>
            </a:r>
            <a:endParaRPr lang="fr-FR" sz="2400" dirty="0">
              <a:solidFill>
                <a:schemeClr val="bg1"/>
              </a:solidFill>
              <a:effectLst>
                <a:outerShdw blurRad="38100" dist="38100" dir="2700000" algn="tl">
                  <a:srgbClr val="000000">
                    <a:alpha val="43137"/>
                  </a:srgbClr>
                </a:outerShdw>
              </a:effectLst>
            </a:endParaRPr>
          </a:p>
        </c:rich>
      </c:tx>
      <c:overlay val="1"/>
      <c:spPr>
        <a:solidFill>
          <a:srgbClr val="FF0000"/>
        </a:solidFill>
        <a:ln>
          <a:solidFill>
            <a:schemeClr val="tx1"/>
          </a:solidFill>
        </a:ln>
      </c:spPr>
    </c:title>
    <c:autoTitleDeleted val="0"/>
    <c:plotArea>
      <c:layout>
        <c:manualLayout>
          <c:layoutTarget val="inner"/>
          <c:xMode val="edge"/>
          <c:yMode val="edge"/>
          <c:x val="6.7074884812161048E-2"/>
          <c:y val="0.20543977836103822"/>
          <c:w val="0.84606714785651793"/>
          <c:h val="0.74683012540099158"/>
        </c:manualLayout>
      </c:layout>
      <c:lineChart>
        <c:grouping val="standard"/>
        <c:varyColors val="0"/>
        <c:ser>
          <c:idx val="1"/>
          <c:order val="1"/>
          <c:tx>
            <c:strRef>
              <c:f>Feuil1!$A$102</c:f>
              <c:strCache>
                <c:ptCount val="1"/>
                <c:pt idx="0">
                  <c:v>Importations nettes</c:v>
                </c:pt>
              </c:strCache>
            </c:strRef>
          </c:tx>
          <c:spPr>
            <a:ln w="57150">
              <a:solidFill>
                <a:srgbClr val="FF0000"/>
              </a:solidFill>
            </a:ln>
          </c:spPr>
          <c:marker>
            <c:symbol val="none"/>
          </c:marker>
          <c:dLbls>
            <c:dLbl>
              <c:idx val="4"/>
              <c:layout>
                <c:manualLayout>
                  <c:x val="2.3611111111111111E-3"/>
                  <c:y val="-3.7037037037037035E-4"/>
                </c:manualLayout>
              </c:layout>
              <c:dLblPos val="r"/>
              <c:showLegendKey val="0"/>
              <c:showVal val="1"/>
              <c:showCatName val="0"/>
              <c:showSerName val="0"/>
              <c:showPercent val="0"/>
              <c:showBubbleSize val="0"/>
            </c:dLbl>
            <c:dLbl>
              <c:idx val="8"/>
              <c:layout>
                <c:manualLayout>
                  <c:x val="-3.6527777777777777E-2"/>
                  <c:y val="2.7407407407407408E-2"/>
                </c:manualLayout>
              </c:layout>
              <c:dLblPos val="r"/>
              <c:showLegendKey val="0"/>
              <c:showVal val="1"/>
              <c:showCatName val="0"/>
              <c:showSerName val="0"/>
              <c:showPercent val="0"/>
              <c:showBubbleSize val="0"/>
            </c:dLbl>
            <c:txPr>
              <a:bodyPr/>
              <a:lstStyle/>
              <a:p>
                <a:pPr>
                  <a:defRPr sz="1600" b="1">
                    <a:solidFill>
                      <a:srgbClr val="FF0000"/>
                    </a:solidFill>
                  </a:defRPr>
                </a:pPr>
                <a:endParaRPr lang="fr-FR"/>
              </a:p>
            </c:txPr>
            <c:dLblPos val="t"/>
            <c:showLegendKey val="0"/>
            <c:showVal val="1"/>
            <c:showCatName val="0"/>
            <c:showSerName val="0"/>
            <c:showPercent val="0"/>
            <c:showBubbleSize val="0"/>
            <c:showLeaderLines val="0"/>
          </c:dLbls>
          <c:cat>
            <c:numRef>
              <c:f>Feuil1!$B$100:$N$100</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Feuil1!$B$102:$N$102</c:f>
              <c:numCache>
                <c:formatCode>General</c:formatCode>
                <c:ptCount val="13"/>
                <c:pt idx="0">
                  <c:v>3602</c:v>
                </c:pt>
                <c:pt idx="1">
                  <c:v>3534</c:v>
                </c:pt>
                <c:pt idx="2">
                  <c:v>3901</c:v>
                </c:pt>
                <c:pt idx="3">
                  <c:v>3674</c:v>
                </c:pt>
                <c:pt idx="4">
                  <c:v>4049</c:v>
                </c:pt>
                <c:pt idx="5">
                  <c:v>5487</c:v>
                </c:pt>
                <c:pt idx="6">
                  <c:v>5163</c:v>
                </c:pt>
                <c:pt idx="7">
                  <c:v>4795</c:v>
                </c:pt>
                <c:pt idx="8">
                  <c:v>4614</c:v>
                </c:pt>
                <c:pt idx="9">
                  <c:v>5757</c:v>
                </c:pt>
                <c:pt idx="10">
                  <c:v>6044</c:v>
                </c:pt>
                <c:pt idx="11">
                  <c:v>5991</c:v>
                </c:pt>
              </c:numCache>
            </c:numRef>
          </c:val>
          <c:smooth val="0"/>
        </c:ser>
        <c:dLbls>
          <c:showLegendKey val="0"/>
          <c:showVal val="0"/>
          <c:showCatName val="0"/>
          <c:showSerName val="0"/>
          <c:showPercent val="0"/>
          <c:showBubbleSize val="0"/>
        </c:dLbls>
        <c:marker val="1"/>
        <c:smooth val="0"/>
        <c:axId val="40205824"/>
        <c:axId val="40159488"/>
      </c:lineChart>
      <c:lineChart>
        <c:grouping val="standard"/>
        <c:varyColors val="0"/>
        <c:ser>
          <c:idx val="0"/>
          <c:order val="0"/>
          <c:tx>
            <c:strRef>
              <c:f>Feuil1!$A$101</c:f>
              <c:strCache>
                <c:ptCount val="1"/>
                <c:pt idx="0">
                  <c:v>Production</c:v>
                </c:pt>
              </c:strCache>
            </c:strRef>
          </c:tx>
          <c:spPr>
            <a:ln w="57150">
              <a:solidFill>
                <a:srgbClr val="0000CC"/>
              </a:solidFill>
            </a:ln>
          </c:spPr>
          <c:marker>
            <c:symbol val="none"/>
          </c:marker>
          <c:dLbls>
            <c:dLbl>
              <c:idx val="9"/>
              <c:layout>
                <c:manualLayout>
                  <c:x val="-3.8680555555555558E-2"/>
                  <c:y val="-3.740740740740741E-2"/>
                </c:manualLayout>
              </c:layout>
              <c:dLblPos val="r"/>
              <c:showLegendKey val="0"/>
              <c:showVal val="1"/>
              <c:showCatName val="0"/>
              <c:showSerName val="0"/>
              <c:showPercent val="0"/>
              <c:showBubbleSize val="0"/>
            </c:dLbl>
            <c:dLbl>
              <c:idx val="10"/>
              <c:layout>
                <c:manualLayout>
                  <c:x val="-5.6736111111111216E-2"/>
                  <c:y val="-3.9259259259259258E-2"/>
                </c:manualLayout>
              </c:layout>
              <c:dLblPos val="r"/>
              <c:showLegendKey val="0"/>
              <c:showVal val="1"/>
              <c:showCatName val="0"/>
              <c:showSerName val="0"/>
              <c:showPercent val="0"/>
              <c:showBubbleSize val="0"/>
            </c:dLbl>
            <c:dLbl>
              <c:idx val="12"/>
              <c:layout>
                <c:manualLayout>
                  <c:x val="-3.0347222222222223E-2"/>
                  <c:y val="2.7407407407407408E-2"/>
                </c:manualLayout>
              </c:layout>
              <c:dLblPos val="r"/>
              <c:showLegendKey val="0"/>
              <c:showVal val="1"/>
              <c:showCatName val="0"/>
              <c:showSerName val="0"/>
              <c:showPercent val="0"/>
              <c:showBubbleSize val="0"/>
            </c:dLbl>
            <c:spPr>
              <a:ln>
                <a:solidFill>
                  <a:srgbClr val="0000CC"/>
                </a:solidFill>
              </a:ln>
            </c:spPr>
            <c:txPr>
              <a:bodyPr/>
              <a:lstStyle/>
              <a:p>
                <a:pPr>
                  <a:defRPr sz="1600" b="1">
                    <a:solidFill>
                      <a:srgbClr val="0000CC"/>
                    </a:solidFill>
                  </a:defRPr>
                </a:pPr>
                <a:endParaRPr lang="fr-FR"/>
              </a:p>
            </c:txPr>
            <c:dLblPos val="t"/>
            <c:showLegendKey val="0"/>
            <c:showVal val="1"/>
            <c:showCatName val="0"/>
            <c:showSerName val="0"/>
            <c:showPercent val="0"/>
            <c:showBubbleSize val="0"/>
            <c:showLeaderLines val="0"/>
          </c:dLbls>
          <c:cat>
            <c:numRef>
              <c:f>Feuil1!$B$100:$N$100</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Feuil1!$B$101:$N$101</c:f>
              <c:numCache>
                <c:formatCode>General</c:formatCode>
                <c:ptCount val="13"/>
                <c:pt idx="0">
                  <c:v>90</c:v>
                </c:pt>
                <c:pt idx="1">
                  <c:v>67</c:v>
                </c:pt>
                <c:pt idx="2">
                  <c:v>62</c:v>
                </c:pt>
                <c:pt idx="3">
                  <c:v>69</c:v>
                </c:pt>
                <c:pt idx="4">
                  <c:v>80</c:v>
                </c:pt>
                <c:pt idx="5">
                  <c:v>80</c:v>
                </c:pt>
                <c:pt idx="6">
                  <c:v>87</c:v>
                </c:pt>
                <c:pt idx="7">
                  <c:v>60</c:v>
                </c:pt>
                <c:pt idx="8">
                  <c:v>75</c:v>
                </c:pt>
                <c:pt idx="9">
                  <c:v>104</c:v>
                </c:pt>
                <c:pt idx="10">
                  <c:v>142</c:v>
                </c:pt>
                <c:pt idx="11">
                  <c:v>205</c:v>
                </c:pt>
                <c:pt idx="12">
                  <c:v>147</c:v>
                </c:pt>
              </c:numCache>
            </c:numRef>
          </c:val>
          <c:smooth val="0"/>
        </c:ser>
        <c:dLbls>
          <c:showLegendKey val="0"/>
          <c:showVal val="0"/>
          <c:showCatName val="0"/>
          <c:showSerName val="0"/>
          <c:showPercent val="0"/>
          <c:showBubbleSize val="0"/>
        </c:dLbls>
        <c:marker val="1"/>
        <c:smooth val="0"/>
        <c:axId val="40420352"/>
        <c:axId val="40160064"/>
      </c:lineChart>
      <c:catAx>
        <c:axId val="40205824"/>
        <c:scaling>
          <c:orientation val="minMax"/>
        </c:scaling>
        <c:delete val="0"/>
        <c:axPos val="b"/>
        <c:numFmt formatCode="General" sourceLinked="1"/>
        <c:majorTickMark val="out"/>
        <c:minorTickMark val="none"/>
        <c:tickLblPos val="nextTo"/>
        <c:crossAx val="40159488"/>
        <c:crosses val="autoZero"/>
        <c:auto val="1"/>
        <c:lblAlgn val="ctr"/>
        <c:lblOffset val="100"/>
        <c:noMultiLvlLbl val="0"/>
      </c:catAx>
      <c:valAx>
        <c:axId val="40159488"/>
        <c:scaling>
          <c:orientation val="minMax"/>
          <c:max val="6500"/>
        </c:scaling>
        <c:delete val="0"/>
        <c:axPos val="l"/>
        <c:majorGridlines/>
        <c:numFmt formatCode="General" sourceLinked="1"/>
        <c:majorTickMark val="out"/>
        <c:minorTickMark val="none"/>
        <c:tickLblPos val="nextTo"/>
        <c:txPr>
          <a:bodyPr/>
          <a:lstStyle/>
          <a:p>
            <a:pPr>
              <a:defRPr sz="1600" b="1">
                <a:solidFill>
                  <a:srgbClr val="FF0000"/>
                </a:solidFill>
              </a:defRPr>
            </a:pPr>
            <a:endParaRPr lang="fr-FR"/>
          </a:p>
        </c:txPr>
        <c:crossAx val="40205824"/>
        <c:crosses val="autoZero"/>
        <c:crossBetween val="between"/>
      </c:valAx>
      <c:valAx>
        <c:axId val="40160064"/>
        <c:scaling>
          <c:orientation val="minMax"/>
        </c:scaling>
        <c:delete val="0"/>
        <c:axPos val="r"/>
        <c:numFmt formatCode="General" sourceLinked="1"/>
        <c:majorTickMark val="out"/>
        <c:minorTickMark val="none"/>
        <c:tickLblPos val="nextTo"/>
        <c:txPr>
          <a:bodyPr/>
          <a:lstStyle/>
          <a:p>
            <a:pPr>
              <a:defRPr sz="1600" b="1">
                <a:solidFill>
                  <a:srgbClr val="0000CC"/>
                </a:solidFill>
              </a:defRPr>
            </a:pPr>
            <a:endParaRPr lang="fr-FR"/>
          </a:p>
        </c:txPr>
        <c:crossAx val="40420352"/>
        <c:crosses val="max"/>
        <c:crossBetween val="between"/>
      </c:valAx>
      <c:catAx>
        <c:axId val="40420352"/>
        <c:scaling>
          <c:orientation val="minMax"/>
        </c:scaling>
        <c:delete val="1"/>
        <c:axPos val="b"/>
        <c:numFmt formatCode="General" sourceLinked="1"/>
        <c:majorTickMark val="out"/>
        <c:minorTickMark val="none"/>
        <c:tickLblPos val="nextTo"/>
        <c:crossAx val="40160064"/>
        <c:crosses val="autoZero"/>
        <c:auto val="1"/>
        <c:lblAlgn val="ctr"/>
        <c:lblOffset val="100"/>
        <c:noMultiLvlLbl val="0"/>
      </c:catAx>
    </c:plotArea>
    <c:legend>
      <c:legendPos val="t"/>
      <c:layout>
        <c:manualLayout>
          <c:xMode val="edge"/>
          <c:yMode val="edge"/>
          <c:x val="0.25555074365704289"/>
          <c:y val="0.1537037037037037"/>
          <c:w val="0.51667618110236224"/>
          <c:h val="4.7979440069991254E-2"/>
        </c:manualLayout>
      </c:layout>
      <c:overlay val="0"/>
      <c:spPr>
        <a:ln>
          <a:solidFill>
            <a:schemeClr val="tx1"/>
          </a:solidFill>
        </a:ln>
      </c:spPr>
      <c:txPr>
        <a:bodyPr/>
        <a:lstStyle/>
        <a:p>
          <a:pPr>
            <a:defRPr sz="1800" b="1"/>
          </a:pPr>
          <a:endParaRPr lang="fr-FR"/>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0.25</cdr:x>
      <cdr:y>0.15625</cdr:y>
    </cdr:from>
    <cdr:to>
      <cdr:x>0.35</cdr:x>
      <cdr:y>0.28958</cdr:y>
    </cdr:to>
    <cdr:sp macro="" textlink="">
      <cdr:nvSpPr>
        <cdr:cNvPr id="2" name="ZoneTexte 1"/>
        <cdr:cNvSpPr txBox="1"/>
      </cdr:nvSpPr>
      <cdr:spPr>
        <a:xfrm xmlns:a="http://schemas.openxmlformats.org/drawingml/2006/main">
          <a:off x="2285984" y="1071546"/>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fr-FR" sz="2000" b="1" dirty="0" smtClean="0"/>
            <a:t>[(Exportations+importations)/2]/PIB</a:t>
          </a:r>
          <a:endParaRPr lang="fr-FR"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0.35455</cdr:x>
      <cdr:y>0.3057</cdr:y>
    </cdr:from>
    <cdr:to>
      <cdr:x>0.45574</cdr:x>
      <cdr:y>0.38047</cdr:y>
    </cdr:to>
    <cdr:sp macro="" textlink="">
      <cdr:nvSpPr>
        <cdr:cNvPr id="2" name="ZoneTexte 1"/>
        <cdr:cNvSpPr txBox="1"/>
      </cdr:nvSpPr>
      <cdr:spPr>
        <a:xfrm xmlns:a="http://schemas.openxmlformats.org/drawingml/2006/main">
          <a:off x="3203890" y="2060837"/>
          <a:ext cx="914403" cy="50406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fr-FR" sz="2000" b="1" dirty="0" smtClean="0"/>
            <a:t>En millions d’habitants</a:t>
          </a:r>
          <a:endParaRPr lang="fr-FR" sz="2000" b="1" dirty="0"/>
        </a:p>
      </cdr:txBody>
    </cdr:sp>
  </cdr:relSizeAnchor>
</c:userShapes>
</file>

<file path=ppt/drawings/drawing3.xml><?xml version="1.0" encoding="utf-8"?>
<c:userShapes xmlns:c="http://schemas.openxmlformats.org/drawingml/2006/chart">
  <cdr:relSizeAnchor xmlns:cdr="http://schemas.openxmlformats.org/drawingml/2006/chartDrawing">
    <cdr:from>
      <cdr:x>0.11413</cdr:x>
      <cdr:y>0.8255</cdr:y>
    </cdr:from>
    <cdr:to>
      <cdr:x>0.21413</cdr:x>
      <cdr:y>0.95883</cdr:y>
    </cdr:to>
    <cdr:sp macro="" textlink="">
      <cdr:nvSpPr>
        <cdr:cNvPr id="2" name="ZoneTexte 1"/>
        <cdr:cNvSpPr txBox="1"/>
      </cdr:nvSpPr>
      <cdr:spPr>
        <a:xfrm xmlns:a="http://schemas.openxmlformats.org/drawingml/2006/main">
          <a:off x="1043608" y="566124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fr-FR" sz="1800" b="1" dirty="0" smtClean="0">
              <a:solidFill>
                <a:srgbClr val="0000CC"/>
              </a:solidFill>
            </a:rPr>
            <a:t>La production représente 3,4% des importations nettes en 2011</a:t>
          </a:r>
          <a:endParaRPr lang="fr-FR" sz="1800" b="1" dirty="0">
            <a:solidFill>
              <a:srgbClr val="0000CC"/>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0.16138</cdr:x>
      <cdr:y>0.752</cdr:y>
    </cdr:from>
    <cdr:to>
      <cdr:x>0.26138</cdr:x>
      <cdr:y>0.8045</cdr:y>
    </cdr:to>
    <cdr:sp macro="" textlink="">
      <cdr:nvSpPr>
        <cdr:cNvPr id="2" name="ZoneTexte 1"/>
        <cdr:cNvSpPr txBox="1"/>
      </cdr:nvSpPr>
      <cdr:spPr>
        <a:xfrm xmlns:a="http://schemas.openxmlformats.org/drawingml/2006/main">
          <a:off x="1475656" y="5157192"/>
          <a:ext cx="914400" cy="36004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fr-FR" sz="1800" b="1" dirty="0" smtClean="0">
              <a:solidFill>
                <a:srgbClr val="FF0000"/>
              </a:solidFill>
            </a:rPr>
            <a:t>Importations nettes : de 62% de la production en 2000 à 79% en 2011</a:t>
          </a:r>
          <a:endParaRPr lang="fr-FR" sz="1800" b="1" dirty="0">
            <a:solidFill>
              <a:srgbClr val="FF0000"/>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DDB0FE-5063-4B4A-B340-A69DE023DD92}" type="datetimeFigureOut">
              <a:rPr lang="fr-FR" smtClean="0"/>
              <a:t>01/07/2014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EC388A-5585-4837-8D94-20248BE3D078}" type="slidenum">
              <a:rPr lang="fr-FR" smtClean="0"/>
              <a:t>‹N°›</a:t>
            </a:fld>
            <a:endParaRPr lang="fr-FR"/>
          </a:p>
        </p:txBody>
      </p:sp>
    </p:spTree>
    <p:extLst>
      <p:ext uri="{BB962C8B-B14F-4D97-AF65-F5344CB8AC3E}">
        <p14:creationId xmlns:p14="http://schemas.microsoft.com/office/powerpoint/2010/main" val="1878946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7EC388A-5585-4837-8D94-20248BE3D078}" type="slidenum">
              <a:rPr lang="fr-FR" smtClean="0"/>
              <a:t>8</a:t>
            </a:fld>
            <a:endParaRPr lang="fr-FR"/>
          </a:p>
        </p:txBody>
      </p:sp>
    </p:spTree>
    <p:extLst>
      <p:ext uri="{BB962C8B-B14F-4D97-AF65-F5344CB8AC3E}">
        <p14:creationId xmlns:p14="http://schemas.microsoft.com/office/powerpoint/2010/main" val="663099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1296114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508440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1502230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2005117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3819733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AE2BB81-7BB2-4375-9B3A-1F6347844A51}" type="datetimeFigureOut">
              <a:rPr lang="fr-FR" smtClean="0"/>
              <a:t>01/07/2014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3000267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AE2BB81-7BB2-4375-9B3A-1F6347844A51}" type="datetimeFigureOut">
              <a:rPr lang="fr-FR" smtClean="0"/>
              <a:t>01/07/2014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361291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AE2BB81-7BB2-4375-9B3A-1F6347844A51}" type="datetimeFigureOut">
              <a:rPr lang="fr-FR" smtClean="0"/>
              <a:t>01/07/2014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3105898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AE2BB81-7BB2-4375-9B3A-1F6347844A51}" type="datetimeFigureOut">
              <a:rPr lang="fr-FR" smtClean="0"/>
              <a:t>01/07/2014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82245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AE2BB81-7BB2-4375-9B3A-1F6347844A51}" type="datetimeFigureOut">
              <a:rPr lang="fr-FR" smtClean="0"/>
              <a:t>01/07/2014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708064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AE2BB81-7BB2-4375-9B3A-1F6347844A51}" type="datetimeFigureOut">
              <a:rPr lang="fr-FR" smtClean="0"/>
              <a:t>01/07/2014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445C04F-2B4C-4CDF-9D4F-F1DBE5C268B1}" type="slidenum">
              <a:rPr lang="fr-FR" smtClean="0"/>
              <a:t>‹N°›</a:t>
            </a:fld>
            <a:endParaRPr lang="fr-FR"/>
          </a:p>
        </p:txBody>
      </p:sp>
    </p:spTree>
    <p:extLst>
      <p:ext uri="{BB962C8B-B14F-4D97-AF65-F5344CB8AC3E}">
        <p14:creationId xmlns:p14="http://schemas.microsoft.com/office/powerpoint/2010/main" val="2565596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2BB81-7BB2-4375-9B3A-1F6347844A51}" type="datetimeFigureOut">
              <a:rPr lang="fr-FR" smtClean="0"/>
              <a:t>01/07/2014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5C04F-2B4C-4CDF-9D4F-F1DBE5C268B1}" type="slidenum">
              <a:rPr lang="fr-FR" smtClean="0"/>
              <a:t>‹N°›</a:t>
            </a:fld>
            <a:endParaRPr lang="fr-FR"/>
          </a:p>
        </p:txBody>
      </p:sp>
    </p:spTree>
    <p:extLst>
      <p:ext uri="{BB962C8B-B14F-4D97-AF65-F5344CB8AC3E}">
        <p14:creationId xmlns:p14="http://schemas.microsoft.com/office/powerpoint/2010/main" val="562757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59486" y="2636912"/>
            <a:ext cx="7573163" cy="1077218"/>
          </a:xfrm>
          <a:prstGeom prst="rect">
            <a:avLst/>
          </a:prstGeom>
          <a:solidFill>
            <a:srgbClr val="FF0000"/>
          </a:solidFill>
          <a:ln>
            <a:solidFill>
              <a:schemeClr val="tx1"/>
            </a:solidFill>
          </a:ln>
        </p:spPr>
        <p:txBody>
          <a:bodyPr wrap="none" rtlCol="0">
            <a:spAutoFit/>
          </a:bodyPr>
          <a:lstStyle/>
          <a:p>
            <a:pPr algn="ctr"/>
            <a:r>
              <a:rPr lang="en-US" sz="3200" b="1" dirty="0" smtClean="0">
                <a:solidFill>
                  <a:schemeClr val="bg1"/>
                </a:solidFill>
                <a:effectLst>
                  <a:outerShdw blurRad="38100" dist="38100" dir="2700000" algn="tl">
                    <a:srgbClr val="000000">
                      <a:alpha val="43137"/>
                    </a:srgbClr>
                  </a:outerShdw>
                </a:effectLst>
              </a:rPr>
              <a:t>Les </a:t>
            </a:r>
            <a:r>
              <a:rPr lang="en-US" sz="3200" b="1" dirty="0" err="1" smtClean="0">
                <a:solidFill>
                  <a:schemeClr val="bg1"/>
                </a:solidFill>
                <a:effectLst>
                  <a:outerShdw blurRad="38100" dist="38100" dir="2700000" algn="tl">
                    <a:srgbClr val="000000">
                      <a:alpha val="43137"/>
                    </a:srgbClr>
                  </a:outerShdw>
                </a:effectLst>
              </a:rPr>
              <a:t>enjeux</a:t>
            </a:r>
            <a:r>
              <a:rPr lang="en-US" sz="3200" b="1" dirty="0" smtClean="0">
                <a:solidFill>
                  <a:schemeClr val="bg1"/>
                </a:solidFill>
                <a:effectLst>
                  <a:outerShdw blurRad="38100" dist="38100" dir="2700000" algn="tl">
                    <a:srgbClr val="000000">
                      <a:alpha val="43137"/>
                    </a:srgbClr>
                  </a:outerShdw>
                </a:effectLst>
              </a:rPr>
              <a:t> des </a:t>
            </a:r>
            <a:r>
              <a:rPr lang="en-US" sz="3200" b="1" dirty="0" err="1" smtClean="0">
                <a:solidFill>
                  <a:schemeClr val="bg1"/>
                </a:solidFill>
                <a:effectLst>
                  <a:outerShdw blurRad="38100" dist="38100" dir="2700000" algn="tl">
                    <a:srgbClr val="000000">
                      <a:alpha val="43137"/>
                    </a:srgbClr>
                  </a:outerShdw>
                </a:effectLst>
              </a:rPr>
              <a:t>négociations</a:t>
            </a:r>
            <a:r>
              <a:rPr lang="en-US" sz="3200" b="1" dirty="0" smtClean="0">
                <a:solidFill>
                  <a:schemeClr val="bg1"/>
                </a:solidFill>
                <a:effectLst>
                  <a:outerShdw blurRad="38100" dist="38100" dir="2700000" algn="tl">
                    <a:srgbClr val="000000">
                      <a:alpha val="43137"/>
                    </a:srgbClr>
                  </a:outerShdw>
                </a:effectLst>
              </a:rPr>
              <a:t> </a:t>
            </a:r>
            <a:r>
              <a:rPr lang="en-US" sz="3200" b="1" dirty="0" err="1" smtClean="0">
                <a:solidFill>
                  <a:schemeClr val="bg1"/>
                </a:solidFill>
                <a:effectLst>
                  <a:outerShdw blurRad="38100" dist="38100" dir="2700000" algn="tl">
                    <a:srgbClr val="000000">
                      <a:alpha val="43137"/>
                    </a:srgbClr>
                  </a:outerShdw>
                </a:effectLst>
              </a:rPr>
              <a:t>commerciales</a:t>
            </a:r>
            <a:r>
              <a:rPr lang="en-US" sz="3200" b="1" dirty="0" smtClean="0">
                <a:solidFill>
                  <a:schemeClr val="bg1"/>
                </a:solidFill>
                <a:effectLst>
                  <a:outerShdw blurRad="38100" dist="38100" dir="2700000" algn="tl">
                    <a:srgbClr val="000000">
                      <a:alpha val="43137"/>
                    </a:srgbClr>
                  </a:outerShdw>
                </a:effectLst>
              </a:rPr>
              <a:t> </a:t>
            </a:r>
          </a:p>
          <a:p>
            <a:pPr algn="ctr"/>
            <a:r>
              <a:rPr lang="en-US" sz="3200" b="1" dirty="0" err="1" smtClean="0">
                <a:solidFill>
                  <a:schemeClr val="bg1"/>
                </a:solidFill>
                <a:effectLst>
                  <a:outerShdw blurRad="38100" dist="38100" dir="2700000" algn="tl">
                    <a:srgbClr val="000000">
                      <a:alpha val="43137"/>
                    </a:srgbClr>
                  </a:outerShdw>
                </a:effectLst>
              </a:rPr>
              <a:t>internationales</a:t>
            </a:r>
            <a:r>
              <a:rPr lang="en-US" sz="3200" b="1" dirty="0" smtClean="0">
                <a:solidFill>
                  <a:schemeClr val="bg1"/>
                </a:solidFill>
                <a:effectLst>
                  <a:outerShdw blurRad="38100" dist="38100" dir="2700000" algn="tl">
                    <a:srgbClr val="000000">
                      <a:alpha val="43137"/>
                    </a:srgbClr>
                  </a:outerShdw>
                </a:effectLst>
              </a:rPr>
              <a:t> pour </a:t>
            </a:r>
            <a:r>
              <a:rPr lang="en-US" sz="3200" b="1" dirty="0" err="1" smtClean="0">
                <a:solidFill>
                  <a:schemeClr val="bg1"/>
                </a:solidFill>
                <a:effectLst>
                  <a:outerShdw blurRad="38100" dist="38100" dir="2700000" algn="tl">
                    <a:srgbClr val="000000">
                      <a:alpha val="43137"/>
                    </a:srgbClr>
                  </a:outerShdw>
                </a:effectLst>
              </a:rPr>
              <a:t>l'agriculture</a:t>
            </a:r>
            <a:r>
              <a:rPr lang="en-US" sz="3200" b="1" dirty="0" smtClean="0">
                <a:solidFill>
                  <a:schemeClr val="bg1"/>
                </a:solidFill>
                <a:effectLst>
                  <a:outerShdw blurRad="38100" dist="38100" dir="2700000" algn="tl">
                    <a:srgbClr val="000000">
                      <a:alpha val="43137"/>
                    </a:srgbClr>
                  </a:outerShdw>
                </a:effectLst>
              </a:rPr>
              <a:t> </a:t>
            </a:r>
            <a:r>
              <a:rPr lang="en-US" sz="3200" b="1" dirty="0" err="1" smtClean="0">
                <a:solidFill>
                  <a:schemeClr val="bg1"/>
                </a:solidFill>
                <a:effectLst>
                  <a:outerShdw blurRad="38100" dist="38100" dir="2700000" algn="tl">
                    <a:srgbClr val="000000">
                      <a:alpha val="43137"/>
                    </a:srgbClr>
                  </a:outerShdw>
                </a:effectLst>
              </a:rPr>
              <a:t>familiale</a:t>
            </a:r>
            <a:endParaRPr lang="fr-FR" sz="3200" b="1" dirty="0">
              <a:solidFill>
                <a:schemeClr val="bg1"/>
              </a:solidFill>
              <a:effectLst>
                <a:outerShdw blurRad="38100" dist="38100" dir="2700000" algn="tl">
                  <a:srgbClr val="000000">
                    <a:alpha val="43137"/>
                  </a:srgbClr>
                </a:outerShdw>
              </a:effectLst>
            </a:endParaRPr>
          </a:p>
        </p:txBody>
      </p:sp>
      <p:sp>
        <p:nvSpPr>
          <p:cNvPr id="5" name="ZoneTexte 4"/>
          <p:cNvSpPr txBox="1"/>
          <p:nvPr/>
        </p:nvSpPr>
        <p:spPr>
          <a:xfrm>
            <a:off x="3923928" y="620688"/>
            <a:ext cx="184731" cy="369332"/>
          </a:xfrm>
          <a:prstGeom prst="rect">
            <a:avLst/>
          </a:prstGeom>
          <a:noFill/>
        </p:spPr>
        <p:txBody>
          <a:bodyPr wrap="none" rtlCol="0">
            <a:spAutoFit/>
          </a:bodyPr>
          <a:lstStyle/>
          <a:p>
            <a:endParaRPr lang="fr-FR" dirty="0"/>
          </a:p>
        </p:txBody>
      </p:sp>
      <p:pic>
        <p:nvPicPr>
          <p:cNvPr id="6" name="Picture 4" descr="ROPPA 2"/>
          <p:cNvPicPr>
            <a:picLocks noGrp="1" noChangeAspect="1" noChangeArrowheads="1"/>
          </p:cNvPicPr>
          <p:nvPr>
            <p:ph type="ctrTitle"/>
          </p:nvPr>
        </p:nvPicPr>
        <p:blipFill>
          <a:blip r:embed="rId2" cstate="print">
            <a:extLst>
              <a:ext uri="{28A0092B-C50C-407E-A947-70E740481C1C}">
                <a14:useLocalDpi xmlns:a14="http://schemas.microsoft.com/office/drawing/2010/main" val="0"/>
              </a:ext>
            </a:extLst>
          </a:blip>
          <a:srcRect/>
          <a:stretch>
            <a:fillRect/>
          </a:stretch>
        </p:blipFill>
        <p:spPr>
          <a:xfrm>
            <a:off x="3292004" y="180107"/>
            <a:ext cx="2504132" cy="137668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ZoneTexte 6"/>
          <p:cNvSpPr txBox="1"/>
          <p:nvPr/>
        </p:nvSpPr>
        <p:spPr>
          <a:xfrm>
            <a:off x="1835696" y="1772816"/>
            <a:ext cx="5535874" cy="461665"/>
          </a:xfrm>
          <a:prstGeom prst="rect">
            <a:avLst/>
          </a:prstGeom>
          <a:noFill/>
        </p:spPr>
        <p:txBody>
          <a:bodyPr wrap="none" rtlCol="0">
            <a:spAutoFit/>
          </a:bodyPr>
          <a:lstStyle/>
          <a:p>
            <a:r>
              <a:rPr lang="fr-FR" sz="2400" b="1" dirty="0" smtClean="0"/>
              <a:t>Convention de Niamey, </a:t>
            </a:r>
            <a:r>
              <a:rPr lang="fr-FR" sz="2400" b="1" dirty="0"/>
              <a:t>15 au 19 juin </a:t>
            </a:r>
            <a:r>
              <a:rPr lang="fr-FR" sz="2400" b="1" dirty="0" smtClean="0"/>
              <a:t>2014</a:t>
            </a:r>
            <a:endParaRPr lang="fr-FR" sz="2400" b="1" dirty="0"/>
          </a:p>
        </p:txBody>
      </p:sp>
      <p:sp>
        <p:nvSpPr>
          <p:cNvPr id="2" name="ZoneTexte 1"/>
          <p:cNvSpPr txBox="1"/>
          <p:nvPr/>
        </p:nvSpPr>
        <p:spPr>
          <a:xfrm>
            <a:off x="2627784" y="4221088"/>
            <a:ext cx="3830921" cy="461665"/>
          </a:xfrm>
          <a:prstGeom prst="rect">
            <a:avLst/>
          </a:prstGeom>
          <a:noFill/>
        </p:spPr>
        <p:txBody>
          <a:bodyPr wrap="none" rtlCol="0">
            <a:spAutoFit/>
          </a:bodyPr>
          <a:lstStyle/>
          <a:p>
            <a:r>
              <a:rPr lang="fr-FR" sz="2400" b="1" dirty="0" smtClean="0"/>
              <a:t>Jacques Berthelot, Solidarité</a:t>
            </a:r>
            <a:endParaRPr lang="fr-FR" sz="2400" b="1" dirty="0"/>
          </a:p>
        </p:txBody>
      </p:sp>
    </p:spTree>
    <p:extLst>
      <p:ext uri="{BB962C8B-B14F-4D97-AF65-F5344CB8AC3E}">
        <p14:creationId xmlns:p14="http://schemas.microsoft.com/office/powerpoint/2010/main" val="607261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04871" y="116632"/>
            <a:ext cx="8629285"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 formidable défi démographique de la CEDEAO</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591610" y="908720"/>
            <a:ext cx="7584127" cy="1200329"/>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La population passerait de 302 M en 2010 à 510 M</a:t>
            </a:r>
          </a:p>
          <a:p>
            <a:pPr algn="ctr"/>
            <a:r>
              <a:rPr lang="fr-FR" sz="2400" b="1" dirty="0" smtClean="0">
                <a:solidFill>
                  <a:srgbClr val="0000FF"/>
                </a:solidFill>
                <a:latin typeface="Arial" panose="020B0604020202020204" pitchFamily="34" charset="0"/>
                <a:cs typeface="Arial" panose="020B0604020202020204" pitchFamily="34" charset="0"/>
              </a:rPr>
              <a:t> en 2030, 807 M en 2050 (+2,5%/an de 2010 à 2050) </a:t>
            </a:r>
          </a:p>
          <a:p>
            <a:pPr algn="ctr"/>
            <a:r>
              <a:rPr lang="fr-FR" sz="2400" b="1" dirty="0" smtClean="0">
                <a:solidFill>
                  <a:srgbClr val="0000FF"/>
                </a:solidFill>
                <a:latin typeface="Arial" panose="020B0604020202020204" pitchFamily="34" charset="0"/>
                <a:cs typeface="Arial" panose="020B0604020202020204" pitchFamily="34" charset="0"/>
              </a:rPr>
              <a:t>et 1,622 Md en 2100 (+ 1,4%/an de 2050 à 2100)</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1336035" y="2420888"/>
            <a:ext cx="6404317" cy="830997"/>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anose="020B0604020202020204" pitchFamily="34" charset="0"/>
                <a:cs typeface="Arial" panose="020B0604020202020204" pitchFamily="34" charset="0"/>
              </a:rPr>
              <a:t>La population égalerait celle de l’UE28 dès</a:t>
            </a:r>
          </a:p>
          <a:p>
            <a:pPr algn="ctr"/>
            <a:r>
              <a:rPr lang="fr-FR" sz="2400" b="1" dirty="0" smtClean="0">
                <a:solidFill>
                  <a:srgbClr val="006600"/>
                </a:solidFill>
                <a:latin typeface="Arial" panose="020B0604020202020204" pitchFamily="34" charset="0"/>
                <a:cs typeface="Arial" panose="020B0604020202020204" pitchFamily="34" charset="0"/>
              </a:rPr>
              <a:t> 2030 et la dépasserait de 58% en 2050  </a:t>
            </a:r>
            <a:endParaRPr lang="fr-FR" sz="2400" b="1" dirty="0">
              <a:solidFill>
                <a:srgbClr val="006600"/>
              </a:solidFill>
              <a:latin typeface="Arial" panose="020B0604020202020204" pitchFamily="34" charset="0"/>
              <a:cs typeface="Arial" panose="020B0604020202020204" pitchFamily="34" charset="0"/>
            </a:endParaRPr>
          </a:p>
        </p:txBody>
      </p:sp>
      <p:sp>
        <p:nvSpPr>
          <p:cNvPr id="5" name="ZoneTexte 4"/>
          <p:cNvSpPr txBox="1"/>
          <p:nvPr/>
        </p:nvSpPr>
        <p:spPr>
          <a:xfrm>
            <a:off x="287621" y="3573016"/>
            <a:ext cx="8303876"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Les plus grands défis : 1) Niger : 15,9 M en 2010, 69,4 M</a:t>
            </a:r>
          </a:p>
          <a:p>
            <a:pPr algn="ctr"/>
            <a:r>
              <a:rPr lang="fr-FR" sz="2400" b="1" dirty="0" smtClean="0">
                <a:solidFill>
                  <a:srgbClr val="0000FF"/>
                </a:solidFill>
                <a:latin typeface="Arial" panose="020B0604020202020204" pitchFamily="34" charset="0"/>
                <a:cs typeface="Arial" panose="020B0604020202020204" pitchFamily="34" charset="0"/>
              </a:rPr>
              <a:t>en 2050, 204 M en 2100; 2) Mali : 14 M, 45 M, 101 M;</a:t>
            </a:r>
          </a:p>
          <a:p>
            <a:pPr algn="ctr"/>
            <a:r>
              <a:rPr lang="fr-FR" sz="2400" b="1" dirty="0" smtClean="0">
                <a:solidFill>
                  <a:srgbClr val="0000FF"/>
                </a:solidFill>
                <a:latin typeface="Arial" panose="020B0604020202020204" pitchFamily="34" charset="0"/>
                <a:cs typeface="Arial" panose="020B0604020202020204" pitchFamily="34" charset="0"/>
              </a:rPr>
              <a:t>3) Nigéria : 160 M, 440 M, 914 M; 4) Burkina : 15,5 M,</a:t>
            </a:r>
          </a:p>
          <a:p>
            <a:pPr algn="ctr"/>
            <a:r>
              <a:rPr lang="fr-FR" sz="2400" b="1" dirty="0" smtClean="0">
                <a:solidFill>
                  <a:srgbClr val="0000FF"/>
                </a:solidFill>
                <a:latin typeface="Arial" panose="020B0604020202020204" pitchFamily="34" charset="0"/>
                <a:cs typeface="Arial" panose="020B0604020202020204" pitchFamily="34" charset="0"/>
              </a:rPr>
              <a:t>41 M, 75 M; 5) Sénégal : 13 M, 33 M, 58 M    </a:t>
            </a:r>
            <a:endParaRPr lang="fr-FR" sz="2400" b="1" dirty="0">
              <a:solidFill>
                <a:srgbClr val="0000FF"/>
              </a:solidFill>
              <a:latin typeface="Arial" panose="020B0604020202020204" pitchFamily="34" charset="0"/>
              <a:cs typeface="Arial" panose="020B0604020202020204" pitchFamily="34" charset="0"/>
            </a:endParaRPr>
          </a:p>
        </p:txBody>
      </p:sp>
      <p:sp>
        <p:nvSpPr>
          <p:cNvPr id="6" name="ZoneTexte 5"/>
          <p:cNvSpPr txBox="1"/>
          <p:nvPr/>
        </p:nvSpPr>
        <p:spPr>
          <a:xfrm>
            <a:off x="1691680" y="5589240"/>
            <a:ext cx="5798382" cy="830997"/>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anose="020B0604020202020204" pitchFamily="34" charset="0"/>
                <a:cs typeface="Arial" panose="020B0604020202020204" pitchFamily="34" charset="0"/>
              </a:rPr>
              <a:t>Les ruraux passeraient de </a:t>
            </a:r>
            <a:r>
              <a:rPr lang="fr-FR" sz="2400" b="1" dirty="0">
                <a:solidFill>
                  <a:srgbClr val="006600"/>
                </a:solidFill>
                <a:latin typeface="Arial" panose="020B0604020202020204" pitchFamily="34" charset="0"/>
                <a:cs typeface="Arial" panose="020B0604020202020204" pitchFamily="34" charset="0"/>
              </a:rPr>
              <a:t>169 M en </a:t>
            </a:r>
            <a:endParaRPr lang="fr-FR" sz="2400" b="1" dirty="0" smtClean="0">
              <a:solidFill>
                <a:srgbClr val="006600"/>
              </a:solidFill>
              <a:latin typeface="Arial" panose="020B0604020202020204" pitchFamily="34" charset="0"/>
              <a:cs typeface="Arial" panose="020B0604020202020204" pitchFamily="34" charset="0"/>
            </a:endParaRPr>
          </a:p>
          <a:p>
            <a:pPr algn="ctr"/>
            <a:r>
              <a:rPr lang="fr-FR" sz="2400" b="1" dirty="0" smtClean="0">
                <a:solidFill>
                  <a:srgbClr val="006600"/>
                </a:solidFill>
                <a:latin typeface="Arial" panose="020B0604020202020204" pitchFamily="34" charset="0"/>
                <a:cs typeface="Arial" panose="020B0604020202020204" pitchFamily="34" charset="0"/>
              </a:rPr>
              <a:t>2010 </a:t>
            </a:r>
            <a:r>
              <a:rPr lang="fr-FR" sz="2400" b="1" dirty="0">
                <a:solidFill>
                  <a:srgbClr val="006600"/>
                </a:solidFill>
                <a:latin typeface="Arial" panose="020B0604020202020204" pitchFamily="34" charset="0"/>
                <a:cs typeface="Arial" panose="020B0604020202020204" pitchFamily="34" charset="0"/>
              </a:rPr>
              <a:t>à 221 M en 2030 et 255 M en 2050</a:t>
            </a:r>
          </a:p>
        </p:txBody>
      </p:sp>
    </p:spTree>
    <p:extLst>
      <p:ext uri="{BB962C8B-B14F-4D97-AF65-F5344CB8AC3E}">
        <p14:creationId xmlns:p14="http://schemas.microsoft.com/office/powerpoint/2010/main" val="17336963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2261717507"/>
              </p:ext>
            </p:extLst>
          </p:nvPr>
        </p:nvGraphicFramePr>
        <p:xfrm>
          <a:off x="0" y="0"/>
          <a:ext cx="9036496" cy="67413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16332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97468"/>
            <a:ext cx="8113118" cy="523220"/>
          </a:xfrm>
          <a:prstGeom prst="rect">
            <a:avLst/>
          </a:prstGeom>
          <a:solidFill>
            <a:srgbClr val="FF0000"/>
          </a:solidFill>
          <a:ln>
            <a:solidFill>
              <a:schemeClr val="tx1"/>
            </a:solidFill>
          </a:ln>
        </p:spPr>
        <p:txBody>
          <a:bodyPr wrap="none" rtlCol="0">
            <a:spAutoFit/>
          </a:bodyPr>
          <a:lstStyle/>
          <a:p>
            <a:pPr algn="ct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 </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déficit </a:t>
            </a: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alimentaire </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croissant de la CEDEAO</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ZoneTexte 5"/>
          <p:cNvSpPr txBox="1"/>
          <p:nvPr/>
        </p:nvSpPr>
        <p:spPr>
          <a:xfrm>
            <a:off x="706591" y="764704"/>
            <a:ext cx="7701146"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Hausse du déficit </a:t>
            </a:r>
            <a:r>
              <a:rPr lang="fr-FR" sz="2400" b="1" i="1" dirty="0" smtClean="0">
                <a:solidFill>
                  <a:srgbClr val="0000FF"/>
                </a:solidFill>
                <a:latin typeface="Arial" panose="020B0604020202020204" pitchFamily="34" charset="0"/>
                <a:cs typeface="Arial" panose="020B0604020202020204" pitchFamily="34" charset="0"/>
              </a:rPr>
              <a:t>alimentaire</a:t>
            </a:r>
            <a:r>
              <a:rPr lang="fr-FR" sz="2400" b="1" dirty="0" smtClean="0">
                <a:solidFill>
                  <a:srgbClr val="0000FF"/>
                </a:solidFill>
                <a:latin typeface="Arial" panose="020B0604020202020204" pitchFamily="34" charset="0"/>
                <a:cs typeface="Arial" panose="020B0604020202020204" pitchFamily="34" charset="0"/>
              </a:rPr>
              <a:t> de la CEDEAO de</a:t>
            </a:r>
          </a:p>
          <a:p>
            <a:pPr algn="ctr"/>
            <a:r>
              <a:rPr lang="fr-FR" sz="2400" b="1" dirty="0" smtClean="0">
                <a:solidFill>
                  <a:srgbClr val="0000FF"/>
                </a:solidFill>
                <a:latin typeface="Arial" panose="020B0604020202020204" pitchFamily="34" charset="0"/>
                <a:cs typeface="Arial" panose="020B0604020202020204" pitchFamily="34" charset="0"/>
              </a:rPr>
              <a:t>11 M$ en 2000 à 2,9 Md$ en 2011. Mais, hors café</a:t>
            </a:r>
          </a:p>
          <a:p>
            <a:pPr algn="ctr"/>
            <a:r>
              <a:rPr lang="fr-FR" sz="2400" b="1" dirty="0" smtClean="0">
                <a:solidFill>
                  <a:srgbClr val="0000FF"/>
                </a:solidFill>
                <a:latin typeface="Arial" panose="020B0604020202020204" pitchFamily="34" charset="0"/>
                <a:cs typeface="Arial" panose="020B0604020202020204" pitchFamily="34" charset="0"/>
              </a:rPr>
              <a:t>+</a:t>
            </a:r>
            <a:r>
              <a:rPr lang="fr-FR" sz="2400" b="1" dirty="0" err="1" smtClean="0">
                <a:solidFill>
                  <a:srgbClr val="0000FF"/>
                </a:solidFill>
                <a:latin typeface="Arial" panose="020B0604020202020204" pitchFamily="34" charset="0"/>
                <a:cs typeface="Arial" panose="020B0604020202020204" pitchFamily="34" charset="0"/>
              </a:rPr>
              <a:t>cacao+thé+épices</a:t>
            </a:r>
            <a:r>
              <a:rPr lang="fr-FR" sz="2400" b="1" dirty="0" smtClean="0">
                <a:solidFill>
                  <a:srgbClr val="0000FF"/>
                </a:solidFill>
                <a:latin typeface="Arial" panose="020B0604020202020204" pitchFamily="34" charset="0"/>
                <a:cs typeface="Arial" panose="020B0604020202020204" pitchFamily="34" charset="0"/>
              </a:rPr>
              <a:t> – pas des produits alimentaires</a:t>
            </a:r>
          </a:p>
          <a:p>
            <a:pPr algn="ctr"/>
            <a:r>
              <a:rPr lang="fr-FR" sz="2400" b="1" dirty="0" smtClean="0">
                <a:solidFill>
                  <a:srgbClr val="0000FF"/>
                </a:solidFill>
                <a:latin typeface="Arial" panose="020B0604020202020204" pitchFamily="34" charset="0"/>
                <a:cs typeface="Arial" panose="020B0604020202020204" pitchFamily="34" charset="0"/>
              </a:rPr>
              <a:t>de base –, hausse de 2 Md$ à 10,3 Md$</a:t>
            </a:r>
          </a:p>
        </p:txBody>
      </p:sp>
      <p:sp>
        <p:nvSpPr>
          <p:cNvPr id="5" name="ZoneTexte 4"/>
          <p:cNvSpPr txBox="1"/>
          <p:nvPr/>
        </p:nvSpPr>
        <p:spPr>
          <a:xfrm>
            <a:off x="269733" y="2492896"/>
            <a:ext cx="8473794" cy="1200329"/>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Seuls la Côte d'Ivoire et le Ghana ont maintenu un solde </a:t>
            </a:r>
          </a:p>
          <a:p>
            <a:pPr algn="ctr"/>
            <a:r>
              <a:rPr lang="fr-FR" sz="2400" b="1" dirty="0" smtClean="0">
                <a:solidFill>
                  <a:srgbClr val="009900"/>
                </a:solidFill>
                <a:latin typeface="Arial" panose="020B0604020202020204" pitchFamily="34" charset="0"/>
                <a:cs typeface="Arial" panose="020B0604020202020204" pitchFamily="34" charset="0"/>
              </a:rPr>
              <a:t>alimentaire positif grâce au solde positif des échanges</a:t>
            </a:r>
          </a:p>
          <a:p>
            <a:pPr algn="ctr"/>
            <a:r>
              <a:rPr lang="fr-FR" sz="2400" b="1" dirty="0" smtClean="0">
                <a:solidFill>
                  <a:srgbClr val="009900"/>
                </a:solidFill>
                <a:latin typeface="Arial" panose="020B0604020202020204" pitchFamily="34" charset="0"/>
                <a:cs typeface="Arial" panose="020B0604020202020204" pitchFamily="34" charset="0"/>
              </a:rPr>
              <a:t>de </a:t>
            </a:r>
            <a:r>
              <a:rPr lang="fr-FR" sz="2400" b="1" dirty="0" err="1" smtClean="0">
                <a:solidFill>
                  <a:srgbClr val="009900"/>
                </a:solidFill>
                <a:latin typeface="Arial" panose="020B0604020202020204" pitchFamily="34" charset="0"/>
                <a:cs typeface="Arial" panose="020B0604020202020204" pitchFamily="34" charset="0"/>
              </a:rPr>
              <a:t>café+cacao+thé+épices</a:t>
            </a:r>
            <a:r>
              <a:rPr lang="fr-FR" sz="2400" b="1" dirty="0" smtClean="0">
                <a:solidFill>
                  <a:srgbClr val="009900"/>
                </a:solidFill>
                <a:latin typeface="Arial" panose="020B0604020202020204" pitchFamily="34" charset="0"/>
                <a:cs typeface="Arial" panose="020B0604020202020204" pitchFamily="34" charset="0"/>
              </a:rPr>
              <a:t>, que le Nigéria a aussi.    </a:t>
            </a:r>
            <a:endParaRPr lang="fr-FR" sz="2400" b="1" dirty="0">
              <a:solidFill>
                <a:srgbClr val="009900"/>
              </a:solidFill>
              <a:latin typeface="Arial" panose="020B0604020202020204" pitchFamily="34" charset="0"/>
              <a:cs typeface="Arial" panose="020B0604020202020204" pitchFamily="34" charset="0"/>
            </a:endParaRPr>
          </a:p>
        </p:txBody>
      </p:sp>
      <p:sp>
        <p:nvSpPr>
          <p:cNvPr id="7" name="ZoneTexte 6"/>
          <p:cNvSpPr txBox="1"/>
          <p:nvPr/>
        </p:nvSpPr>
        <p:spPr>
          <a:xfrm>
            <a:off x="938954" y="3861048"/>
            <a:ext cx="7308411" cy="830997"/>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Mais aucun pays de la CEDEAO n'a de solde</a:t>
            </a:r>
          </a:p>
          <a:p>
            <a:pPr algn="ctr"/>
            <a:r>
              <a:rPr lang="fr-FR" sz="2400" b="1" dirty="0" smtClean="0">
                <a:solidFill>
                  <a:srgbClr val="0000FF"/>
                </a:solidFill>
                <a:latin typeface="Arial" panose="020B0604020202020204" pitchFamily="34" charset="0"/>
                <a:cs typeface="Arial" panose="020B0604020202020204" pitchFamily="34" charset="0"/>
              </a:rPr>
              <a:t>alimentaire positif sans </a:t>
            </a:r>
            <a:r>
              <a:rPr lang="fr-FR" sz="2400" b="1" dirty="0" err="1" smtClean="0">
                <a:solidFill>
                  <a:srgbClr val="0000FF"/>
                </a:solidFill>
                <a:latin typeface="Arial" panose="020B0604020202020204" pitchFamily="34" charset="0"/>
                <a:cs typeface="Arial" panose="020B0604020202020204" pitchFamily="34" charset="0"/>
              </a:rPr>
              <a:t>café+cacao+thé+épices</a:t>
            </a:r>
            <a:r>
              <a:rPr lang="fr-FR" sz="2400" b="1" dirty="0" smtClean="0">
                <a:solidFill>
                  <a:srgbClr val="0000FF"/>
                </a:solidFill>
                <a:latin typeface="Arial" panose="020B0604020202020204" pitchFamily="34" charset="0"/>
                <a:cs typeface="Arial" panose="020B0604020202020204" pitchFamily="34" charset="0"/>
              </a:rPr>
              <a:t>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276180" y="4955684"/>
            <a:ext cx="8719054" cy="1938992"/>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Les céréales ont représenté en 2011 56,2% de la valeur</a:t>
            </a:r>
          </a:p>
          <a:p>
            <a:pPr algn="ctr"/>
            <a:r>
              <a:rPr lang="fr-FR" sz="2400" b="1" dirty="0" smtClean="0">
                <a:solidFill>
                  <a:srgbClr val="009900"/>
                </a:solidFill>
                <a:latin typeface="Arial" panose="020B0604020202020204" pitchFamily="34" charset="0"/>
                <a:cs typeface="Arial" panose="020B0604020202020204" pitchFamily="34" charset="0"/>
              </a:rPr>
              <a:t> des 5 principaux produits déficitaires à côté du sucre</a:t>
            </a:r>
          </a:p>
          <a:p>
            <a:pPr algn="ctr"/>
            <a:r>
              <a:rPr lang="fr-FR" sz="2400" b="1" dirty="0" smtClean="0">
                <a:solidFill>
                  <a:srgbClr val="009900"/>
                </a:solidFill>
                <a:latin typeface="Arial" panose="020B0604020202020204" pitchFamily="34" charset="0"/>
                <a:cs typeface="Arial" panose="020B0604020202020204" pitchFamily="34" charset="0"/>
              </a:rPr>
              <a:t>(11,7%), des produits laitiers (10,9%), l'huile (9,6%), </a:t>
            </a:r>
          </a:p>
          <a:p>
            <a:pPr algn="ctr"/>
            <a:r>
              <a:rPr lang="fr-FR" sz="2400" b="1" dirty="0" smtClean="0">
                <a:solidFill>
                  <a:srgbClr val="009900"/>
                </a:solidFill>
                <a:latin typeface="Arial" panose="020B0604020202020204" pitchFamily="34" charset="0"/>
                <a:cs typeface="Arial" panose="020B0604020202020204" pitchFamily="34" charset="0"/>
              </a:rPr>
              <a:t>les viandes (6,3%) et boissons (5,2%). Le riz représente</a:t>
            </a:r>
          </a:p>
          <a:p>
            <a:pPr algn="ctr"/>
            <a:r>
              <a:rPr lang="fr-FR" sz="2400" b="1" dirty="0" smtClean="0">
                <a:solidFill>
                  <a:srgbClr val="009900"/>
                </a:solidFill>
                <a:latin typeface="Arial" panose="020B0604020202020204" pitchFamily="34" charset="0"/>
                <a:cs typeface="Arial" panose="020B0604020202020204" pitchFamily="34" charset="0"/>
              </a:rPr>
              <a:t>58,6% des céréales importées, le blé 40,4%, le maïs 1,2%.   </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02713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aphique 5"/>
          <p:cNvGraphicFramePr>
            <a:graphicFrameLocks/>
          </p:cNvGraphicFramePr>
          <p:nvPr>
            <p:extLst>
              <p:ext uri="{D42A27DB-BD31-4B8C-83A1-F6EECF244321}">
                <p14:modId xmlns:p14="http://schemas.microsoft.com/office/powerpoint/2010/main" val="162580157"/>
              </p:ext>
            </p:extLst>
          </p:nvPr>
        </p:nvGraphicFramePr>
        <p:xfrm>
          <a:off x="0" y="0"/>
          <a:ext cx="9144000" cy="67413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7127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513052618"/>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2693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045399747"/>
              </p:ext>
            </p:extLst>
          </p:nvPr>
        </p:nvGraphicFramePr>
        <p:xfrm>
          <a:off x="0" y="23817"/>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17933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1751934392"/>
              </p:ext>
            </p:extLst>
          </p:nvPr>
        </p:nvGraphicFramePr>
        <p:xfrm>
          <a:off x="0" y="0"/>
          <a:ext cx="9127518" cy="68340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25779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104938498"/>
              </p:ext>
            </p:extLst>
          </p:nvPr>
        </p:nvGraphicFramePr>
        <p:xfrm>
          <a:off x="0" y="12556"/>
          <a:ext cx="9144000" cy="68454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8523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629253598"/>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76571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030287943"/>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cxnSp>
        <p:nvCxnSpPr>
          <p:cNvPr id="3" name="Connecteur droit avec flèche 2"/>
          <p:cNvCxnSpPr/>
          <p:nvPr/>
        </p:nvCxnSpPr>
        <p:spPr bwMode="auto">
          <a:xfrm>
            <a:off x="7884368" y="3068960"/>
            <a:ext cx="504056" cy="0"/>
          </a:xfrm>
          <a:prstGeom prst="straightConnector1">
            <a:avLst/>
          </a:prstGeom>
          <a:solidFill>
            <a:schemeClr val="accent1"/>
          </a:solidFill>
          <a:ln w="38100" cap="flat" cmpd="sng" algn="ctr">
            <a:solidFill>
              <a:srgbClr val="0000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7218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30763" y="4005064"/>
            <a:ext cx="6997621" cy="584775"/>
          </a:xfrm>
          <a:prstGeom prst="rect">
            <a:avLst/>
          </a:prstGeom>
          <a:solidFill>
            <a:srgbClr val="FF0000"/>
          </a:solidFill>
          <a:ln>
            <a:solidFill>
              <a:schemeClr val="tx1"/>
            </a:solidFill>
          </a:ln>
        </p:spPr>
        <p:txBody>
          <a:bodyPr wrap="none" rtlCol="0">
            <a:spAutoFit/>
          </a:bodyPr>
          <a:lstStyle/>
          <a:p>
            <a:r>
              <a:rPr lang="fr-FR" sz="3200" b="1" dirty="0" smtClean="0">
                <a:solidFill>
                  <a:schemeClr val="bg1"/>
                </a:solidFill>
                <a:effectLst>
                  <a:outerShdw blurRad="38100" dist="38100" dir="2700000" algn="tl">
                    <a:srgbClr val="000000">
                      <a:alpha val="43137"/>
                    </a:srgbClr>
                  </a:outerShdw>
                </a:effectLst>
              </a:rPr>
              <a:t>Pourquoi il faut cesser de négocier l'APE</a:t>
            </a:r>
            <a:endParaRPr lang="fr-FR" sz="3200" b="1" dirty="0">
              <a:solidFill>
                <a:schemeClr val="bg1"/>
              </a:solidFill>
              <a:effectLst>
                <a:outerShdw blurRad="38100" dist="38100" dir="2700000" algn="tl">
                  <a:srgbClr val="000000">
                    <a:alpha val="43137"/>
                  </a:srgbClr>
                </a:outerShdw>
              </a:effectLst>
            </a:endParaRPr>
          </a:p>
        </p:txBody>
      </p:sp>
      <p:sp>
        <p:nvSpPr>
          <p:cNvPr id="4" name="Text Box 6"/>
          <p:cNvSpPr txBox="1">
            <a:spLocks noChangeArrowheads="1"/>
          </p:cNvSpPr>
          <p:nvPr/>
        </p:nvSpPr>
        <p:spPr bwMode="auto">
          <a:xfrm>
            <a:off x="1288087" y="1124744"/>
            <a:ext cx="6416675" cy="954087"/>
          </a:xfrm>
          <a:prstGeom prst="rect">
            <a:avLst/>
          </a:prstGeom>
          <a:solidFill>
            <a:srgbClr val="FF0000"/>
          </a:solidFill>
          <a:ln w="9525">
            <a:solidFill>
              <a:schemeClr val="tx1"/>
            </a:solidFill>
            <a:miter lim="800000"/>
            <a:headEnd/>
            <a:tailEnd/>
          </a:ln>
          <a:effectLst/>
        </p:spPr>
        <p:txBody>
          <a:bodyPr wrap="none">
            <a:spAutoFit/>
          </a:bodyPr>
          <a:lstStyle/>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Origine et causes de la libéralisation</a:t>
            </a:r>
          </a:p>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 des politiques agricoles</a:t>
            </a:r>
          </a:p>
        </p:txBody>
      </p:sp>
      <p:sp>
        <p:nvSpPr>
          <p:cNvPr id="5" name="ZoneTexte 4"/>
          <p:cNvSpPr txBox="1"/>
          <p:nvPr/>
        </p:nvSpPr>
        <p:spPr>
          <a:xfrm>
            <a:off x="251520" y="2348880"/>
            <a:ext cx="8629285"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 formidable défi démographique de la CEDEAO</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ZoneTexte 5"/>
          <p:cNvSpPr txBox="1"/>
          <p:nvPr/>
        </p:nvSpPr>
        <p:spPr>
          <a:xfrm>
            <a:off x="342185" y="3212976"/>
            <a:ext cx="8113118" cy="523220"/>
          </a:xfrm>
          <a:prstGeom prst="rect">
            <a:avLst/>
          </a:prstGeom>
          <a:solidFill>
            <a:srgbClr val="FF0000"/>
          </a:solidFill>
          <a:ln>
            <a:solidFill>
              <a:schemeClr val="tx1"/>
            </a:solidFill>
          </a:ln>
        </p:spPr>
        <p:txBody>
          <a:bodyPr wrap="none" rtlCol="0">
            <a:spAutoFit/>
          </a:bodyPr>
          <a:lstStyle/>
          <a:p>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 </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déficit </a:t>
            </a: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alimentaire </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croissant de la CEDEAO</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ZoneTexte 6"/>
          <p:cNvSpPr txBox="1"/>
          <p:nvPr/>
        </p:nvSpPr>
        <p:spPr>
          <a:xfrm>
            <a:off x="746207" y="4797152"/>
            <a:ext cx="7858241"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Adopter enfin les mesures nécessaires pour </a:t>
            </a:r>
          </a:p>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souveraineté alimentaire de l’ECOWAP</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2" name="ZoneTexte 1"/>
          <p:cNvSpPr txBox="1"/>
          <p:nvPr/>
        </p:nvSpPr>
        <p:spPr>
          <a:xfrm>
            <a:off x="3794428" y="116632"/>
            <a:ext cx="1569660" cy="646331"/>
          </a:xfrm>
          <a:prstGeom prst="rect">
            <a:avLst/>
          </a:prstGeom>
          <a:noFill/>
        </p:spPr>
        <p:txBody>
          <a:bodyPr wrap="none" rtlCol="0">
            <a:spAutoFit/>
          </a:bodyPr>
          <a:lstStyle/>
          <a:p>
            <a:r>
              <a:rPr lang="fr-FR" sz="3600" b="1" dirty="0" smtClean="0">
                <a:latin typeface="Arial" panose="020B0604020202020204" pitchFamily="34" charset="0"/>
                <a:cs typeface="Arial" panose="020B0604020202020204" pitchFamily="34" charset="0"/>
              </a:rPr>
              <a:t>PLAN </a:t>
            </a:r>
            <a:endParaRPr lang="fr-FR" sz="3600" b="1" dirty="0">
              <a:latin typeface="Arial" panose="020B0604020202020204" pitchFamily="34" charset="0"/>
              <a:cs typeface="Arial" panose="020B0604020202020204" pitchFamily="34" charset="0"/>
            </a:endParaRPr>
          </a:p>
        </p:txBody>
      </p:sp>
      <p:sp>
        <p:nvSpPr>
          <p:cNvPr id="8" name="ZoneTexte 7"/>
          <p:cNvSpPr txBox="1"/>
          <p:nvPr/>
        </p:nvSpPr>
        <p:spPr>
          <a:xfrm>
            <a:off x="173172" y="5930116"/>
            <a:ext cx="8898590"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Insuffisance des mesures de sauvegarde (MS) TEC</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8372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2294881883"/>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60567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ext uri="{D42A27DB-BD31-4B8C-83A1-F6EECF244321}">
                <p14:modId xmlns:p14="http://schemas.microsoft.com/office/powerpoint/2010/main" val="3718529564"/>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231540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326601561"/>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91059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30763" y="1340768"/>
            <a:ext cx="6997621" cy="584775"/>
          </a:xfrm>
          <a:prstGeom prst="rect">
            <a:avLst/>
          </a:prstGeom>
          <a:solidFill>
            <a:srgbClr val="FF0000"/>
          </a:solidFill>
          <a:ln>
            <a:solidFill>
              <a:schemeClr val="tx1"/>
            </a:solidFill>
          </a:ln>
        </p:spPr>
        <p:txBody>
          <a:bodyPr wrap="none" rtlCol="0">
            <a:spAutoFit/>
          </a:bodyPr>
          <a:lstStyle/>
          <a:p>
            <a:r>
              <a:rPr lang="fr-FR" sz="3200" b="1" dirty="0" smtClean="0">
                <a:solidFill>
                  <a:schemeClr val="bg1"/>
                </a:solidFill>
                <a:effectLst>
                  <a:outerShdw blurRad="38100" dist="38100" dir="2700000" algn="tl">
                    <a:srgbClr val="000000">
                      <a:alpha val="43137"/>
                    </a:srgbClr>
                  </a:outerShdw>
                </a:effectLst>
              </a:rPr>
              <a:t>Pourquoi il faut cesser de négocier l'APE</a:t>
            </a:r>
            <a:endParaRPr lang="fr-FR"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04758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71883" y="1339529"/>
            <a:ext cx="8964613" cy="41777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marL="342900" indent="-342900" algn="just">
              <a:lnSpc>
                <a:spcPct val="90000"/>
              </a:lnSpc>
              <a:spcBef>
                <a:spcPct val="100000"/>
              </a:spcBef>
              <a:buFontTx/>
              <a:buChar char="•"/>
            </a:pPr>
            <a:r>
              <a:rPr lang="fr-FR" sz="2400" b="1" dirty="0">
                <a:solidFill>
                  <a:srgbClr val="0000FF"/>
                </a:solidFill>
                <a:latin typeface="Arial" pitchFamily="34" charset="0"/>
                <a:cs typeface="Arial" pitchFamily="34" charset="0"/>
              </a:rPr>
              <a:t>Les APE </a:t>
            </a:r>
            <a:r>
              <a:rPr lang="fr-FR" sz="2400" b="1" dirty="0" smtClean="0">
                <a:solidFill>
                  <a:srgbClr val="0000FF"/>
                </a:solidFill>
                <a:latin typeface="Arial" pitchFamily="34" charset="0"/>
                <a:cs typeface="Arial" pitchFamily="34" charset="0"/>
              </a:rPr>
              <a:t>sont </a:t>
            </a:r>
            <a:r>
              <a:rPr lang="fr-FR" sz="2400" b="1" dirty="0">
                <a:solidFill>
                  <a:srgbClr val="0000FF"/>
                </a:solidFill>
                <a:latin typeface="Arial" pitchFamily="34" charset="0"/>
                <a:cs typeface="Arial" pitchFamily="34" charset="0"/>
              </a:rPr>
              <a:t>une source de conflits entre les pays ACP PMA et non PMA:</a:t>
            </a:r>
          </a:p>
          <a:p>
            <a:pPr marL="342900" indent="-342900" algn="just">
              <a:lnSpc>
                <a:spcPct val="90000"/>
              </a:lnSpc>
              <a:buFontTx/>
              <a:buChar char="•"/>
            </a:pPr>
            <a:r>
              <a:rPr lang="fr-FR" sz="2400" b="1" dirty="0">
                <a:solidFill>
                  <a:srgbClr val="0000FF"/>
                </a:solidFill>
                <a:latin typeface="Arial" pitchFamily="34" charset="0"/>
                <a:cs typeface="Arial" pitchFamily="34" charset="0"/>
              </a:rPr>
              <a:t>Les PMA bénéficient de la Décision "Tout sauf les armes" et n'ont donc pas intérêt </a:t>
            </a:r>
            <a:r>
              <a:rPr lang="fr-FR" sz="2400" b="1" dirty="0" smtClean="0">
                <a:solidFill>
                  <a:srgbClr val="0000FF"/>
                </a:solidFill>
                <a:latin typeface="Arial" pitchFamily="34" charset="0"/>
                <a:cs typeface="Arial" pitchFamily="34" charset="0"/>
              </a:rPr>
              <a:t>à l’APE</a:t>
            </a:r>
            <a:endParaRPr lang="fr-FR" sz="2400" b="1" dirty="0">
              <a:solidFill>
                <a:srgbClr val="0000FF"/>
              </a:solidFill>
              <a:latin typeface="Arial" pitchFamily="34" charset="0"/>
              <a:cs typeface="Arial" pitchFamily="34" charset="0"/>
            </a:endParaRPr>
          </a:p>
          <a:p>
            <a:pPr marL="342900" indent="-342900" algn="just">
              <a:lnSpc>
                <a:spcPct val="90000"/>
              </a:lnSpc>
              <a:buFontTx/>
              <a:buChar char="•"/>
            </a:pPr>
            <a:r>
              <a:rPr lang="fr-FR" sz="2400" b="1" dirty="0">
                <a:solidFill>
                  <a:srgbClr val="0000FF"/>
                </a:solidFill>
                <a:latin typeface="Arial" pitchFamily="34" charset="0"/>
                <a:cs typeface="Arial" pitchFamily="34" charset="0"/>
              </a:rPr>
              <a:t>Mais leur non participation </a:t>
            </a:r>
            <a:r>
              <a:rPr lang="fr-FR" sz="2400" b="1" dirty="0" smtClean="0">
                <a:solidFill>
                  <a:srgbClr val="0000FF"/>
                </a:solidFill>
                <a:latin typeface="Arial" pitchFamily="34" charset="0"/>
                <a:cs typeface="Arial" pitchFamily="34" charset="0"/>
              </a:rPr>
              <a:t>compromettrait </a:t>
            </a:r>
            <a:r>
              <a:rPr lang="fr-FR" sz="2400" b="1" dirty="0">
                <a:solidFill>
                  <a:srgbClr val="0000FF"/>
                </a:solidFill>
                <a:latin typeface="Arial" pitchFamily="34" charset="0"/>
                <a:cs typeface="Arial" pitchFamily="34" charset="0"/>
              </a:rPr>
              <a:t>l'intégration régionale</a:t>
            </a:r>
          </a:p>
          <a:p>
            <a:pPr marL="342900" indent="-342900" algn="just">
              <a:lnSpc>
                <a:spcPct val="90000"/>
              </a:lnSpc>
              <a:buFontTx/>
              <a:buChar char="•"/>
            </a:pPr>
            <a:r>
              <a:rPr lang="fr-FR" sz="2400" b="1" dirty="0">
                <a:solidFill>
                  <a:srgbClr val="0000FF"/>
                </a:solidFill>
                <a:latin typeface="Arial" pitchFamily="34" charset="0"/>
                <a:cs typeface="Arial" pitchFamily="34" charset="0"/>
              </a:rPr>
              <a:t>Les non-PMA (Ghana, Côte d'Ivoire, </a:t>
            </a:r>
            <a:r>
              <a:rPr lang="fr-FR" sz="2400" b="1" dirty="0" smtClean="0">
                <a:solidFill>
                  <a:srgbClr val="0000FF"/>
                </a:solidFill>
                <a:latin typeface="Arial" pitchFamily="34" charset="0"/>
                <a:cs typeface="Arial" pitchFamily="34" charset="0"/>
              </a:rPr>
              <a:t>Nigeria, Cap-Vert) </a:t>
            </a:r>
            <a:r>
              <a:rPr lang="fr-FR" sz="2400" b="1" dirty="0">
                <a:solidFill>
                  <a:srgbClr val="0000FF"/>
                </a:solidFill>
                <a:latin typeface="Arial" pitchFamily="34" charset="0"/>
                <a:cs typeface="Arial" pitchFamily="34" charset="0"/>
              </a:rPr>
              <a:t>perdront leur accès préférentiel à l'UE s'ils n'adhèrent pas aux APE, et devront se contenter du SPG (système généralisé de préférences) </a:t>
            </a:r>
            <a:r>
              <a:rPr lang="fr-FR" sz="2400" b="1" dirty="0" smtClean="0">
                <a:solidFill>
                  <a:srgbClr val="0000FF"/>
                </a:solidFill>
                <a:latin typeface="Arial" pitchFamily="34" charset="0"/>
                <a:cs typeface="Arial" pitchFamily="34" charset="0"/>
              </a:rPr>
              <a:t>aux faibles préférences</a:t>
            </a:r>
            <a:endParaRPr lang="fr-FR" sz="2400" b="1" dirty="0">
              <a:solidFill>
                <a:srgbClr val="0000FF"/>
              </a:solidFill>
              <a:latin typeface="Arial" pitchFamily="34" charset="0"/>
              <a:cs typeface="Arial" pitchFamily="34" charset="0"/>
            </a:endParaRPr>
          </a:p>
          <a:p>
            <a:pPr marL="342900" indent="-342900" algn="just">
              <a:lnSpc>
                <a:spcPct val="90000"/>
              </a:lnSpc>
              <a:buFontTx/>
              <a:buChar char="•"/>
            </a:pPr>
            <a:r>
              <a:rPr lang="fr-FR" sz="2400" b="1" dirty="0" smtClean="0">
                <a:solidFill>
                  <a:srgbClr val="0000FF"/>
                </a:solidFill>
                <a:latin typeface="Arial" pitchFamily="34" charset="0"/>
                <a:cs typeface="Arial" pitchFamily="34" charset="0"/>
              </a:rPr>
              <a:t>Toutes </a:t>
            </a:r>
            <a:r>
              <a:rPr lang="fr-FR" sz="2400" b="1" dirty="0">
                <a:solidFill>
                  <a:srgbClr val="0000FF"/>
                </a:solidFill>
                <a:latin typeface="Arial" pitchFamily="34" charset="0"/>
                <a:cs typeface="Arial" pitchFamily="34" charset="0"/>
              </a:rPr>
              <a:t>les préférences seront érodées par le </a:t>
            </a:r>
            <a:r>
              <a:rPr lang="fr-FR" sz="2400" b="1" dirty="0" smtClean="0">
                <a:solidFill>
                  <a:srgbClr val="0000FF"/>
                </a:solidFill>
                <a:latin typeface="Arial" pitchFamily="34" charset="0"/>
                <a:cs typeface="Arial" pitchFamily="34" charset="0"/>
              </a:rPr>
              <a:t>Doha Round s’il est conclu et </a:t>
            </a:r>
            <a:r>
              <a:rPr lang="fr-FR" sz="2400" b="1" dirty="0">
                <a:solidFill>
                  <a:srgbClr val="0000FF"/>
                </a:solidFill>
                <a:latin typeface="Arial" pitchFamily="34" charset="0"/>
                <a:cs typeface="Arial" pitchFamily="34" charset="0"/>
              </a:rPr>
              <a:t>les autres accords bilatéraux </a:t>
            </a:r>
            <a:r>
              <a:rPr lang="fr-FR" sz="2400" b="1" dirty="0" smtClean="0">
                <a:solidFill>
                  <a:srgbClr val="0000FF"/>
                </a:solidFill>
                <a:latin typeface="Arial" pitchFamily="34" charset="0"/>
                <a:cs typeface="Arial" pitchFamily="34" charset="0"/>
              </a:rPr>
              <a:t>de l’UE</a:t>
            </a:r>
            <a:r>
              <a:rPr lang="fr-FR" sz="2400" b="1" dirty="0">
                <a:solidFill>
                  <a:srgbClr val="0000FF"/>
                </a:solidFill>
                <a:latin typeface="Arial" pitchFamily="34" charset="0"/>
                <a:cs typeface="Arial" pitchFamily="34" charset="0"/>
              </a:rPr>
              <a:t>.</a:t>
            </a:r>
          </a:p>
        </p:txBody>
      </p:sp>
      <p:sp>
        <p:nvSpPr>
          <p:cNvPr id="3" name="Text Box 5"/>
          <p:cNvSpPr txBox="1">
            <a:spLocks noChangeArrowheads="1"/>
          </p:cNvSpPr>
          <p:nvPr/>
        </p:nvSpPr>
        <p:spPr bwMode="auto">
          <a:xfrm>
            <a:off x="1852765" y="163513"/>
            <a:ext cx="5405134"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a:solidFill>
                  <a:schemeClr val="bg1"/>
                </a:solidFill>
                <a:effectLst>
                  <a:outerShdw blurRad="38100" dist="38100" dir="2700000" algn="tl">
                    <a:srgbClr val="000000"/>
                  </a:outerShdw>
                </a:effectLst>
                <a:latin typeface="Arial" pitchFamily="34" charset="0"/>
                <a:cs typeface="Arial" pitchFamily="34" charset="0"/>
              </a:rPr>
              <a:t>La réalité des risques des APE</a:t>
            </a:r>
          </a:p>
        </p:txBody>
      </p:sp>
    </p:spTree>
    <p:extLst>
      <p:ext uri="{BB962C8B-B14F-4D97-AF65-F5344CB8AC3E}">
        <p14:creationId xmlns:p14="http://schemas.microsoft.com/office/powerpoint/2010/main" val="2259359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51520" y="1057960"/>
            <a:ext cx="8496944" cy="1938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2400" b="1" dirty="0">
                <a:solidFill>
                  <a:srgbClr val="0000FF"/>
                </a:solidFill>
                <a:cs typeface="Times New Roman" pitchFamily="18" charset="0"/>
              </a:rPr>
              <a:t>Puisque l'UE considère que les APE doivent </a:t>
            </a:r>
            <a:r>
              <a:rPr lang="fr-FR" sz="2400" b="1" dirty="0" smtClean="0">
                <a:solidFill>
                  <a:srgbClr val="0000FF"/>
                </a:solidFill>
                <a:cs typeface="Times New Roman" pitchFamily="18" charset="0"/>
              </a:rPr>
              <a:t>concerner </a:t>
            </a:r>
            <a:r>
              <a:rPr lang="fr-FR" sz="2400" b="1" dirty="0">
                <a:solidFill>
                  <a:srgbClr val="0000FF"/>
                </a:solidFill>
                <a:cs typeface="Times New Roman" pitchFamily="18" charset="0"/>
              </a:rPr>
              <a:t>au moins 90% des échanges </a:t>
            </a:r>
            <a:r>
              <a:rPr lang="fr-FR" sz="2400" b="1" dirty="0" smtClean="0">
                <a:solidFill>
                  <a:srgbClr val="0000FF"/>
                </a:solidFill>
                <a:cs typeface="Times New Roman" pitchFamily="18" charset="0"/>
              </a:rPr>
              <a:t>sans exclure </a:t>
            </a:r>
            <a:r>
              <a:rPr lang="fr-FR" sz="2400" b="1" dirty="0">
                <a:solidFill>
                  <a:srgbClr val="0000FF"/>
                </a:solidFill>
                <a:cs typeface="Times New Roman" pitchFamily="18" charset="0"/>
              </a:rPr>
              <a:t>aucun secteur, </a:t>
            </a:r>
            <a:r>
              <a:rPr lang="fr-FR" sz="2400" b="1" dirty="0" smtClean="0">
                <a:solidFill>
                  <a:srgbClr val="0000FF"/>
                </a:solidFill>
                <a:cs typeface="Times New Roman" pitchFamily="18" charset="0"/>
              </a:rPr>
              <a:t>l’AO pourrait protéger </a:t>
            </a:r>
            <a:r>
              <a:rPr lang="fr-FR" sz="2400" b="1" dirty="0">
                <a:solidFill>
                  <a:srgbClr val="0000FF"/>
                </a:solidFill>
                <a:cs typeface="Times New Roman" pitchFamily="18" charset="0"/>
              </a:rPr>
              <a:t>au plus 20% de ses produits, </a:t>
            </a:r>
            <a:r>
              <a:rPr lang="fr-FR" sz="2400" b="1" dirty="0" smtClean="0">
                <a:solidFill>
                  <a:srgbClr val="0000FF"/>
                </a:solidFill>
                <a:cs typeface="Times New Roman" pitchFamily="18" charset="0"/>
              </a:rPr>
              <a:t>notamment alimentaires</a:t>
            </a:r>
            <a:r>
              <a:rPr lang="fr-FR" sz="2400" b="1" dirty="0">
                <a:solidFill>
                  <a:srgbClr val="0000FF"/>
                </a:solidFill>
                <a:cs typeface="Times New Roman" pitchFamily="18" charset="0"/>
              </a:rPr>
              <a:t>, </a:t>
            </a:r>
            <a:r>
              <a:rPr lang="fr-FR" sz="2400" b="1" dirty="0" smtClean="0">
                <a:solidFill>
                  <a:srgbClr val="0000FF"/>
                </a:solidFill>
                <a:cs typeface="Times New Roman" pitchFamily="18" charset="0"/>
              </a:rPr>
              <a:t>et l’UE n’aura qu’à ouvrir son marché qu’à 3% de plus puisque déjà ouvert à 97%. </a:t>
            </a:r>
            <a:endParaRPr lang="fr-FR" sz="2400" b="1" dirty="0">
              <a:solidFill>
                <a:srgbClr val="0000FF"/>
              </a:solidFill>
              <a:cs typeface="Times New Roman" pitchFamily="18" charset="0"/>
            </a:endParaRPr>
          </a:p>
        </p:txBody>
      </p:sp>
      <p:sp>
        <p:nvSpPr>
          <p:cNvPr id="5" name="Text Box 6"/>
          <p:cNvSpPr txBox="1">
            <a:spLocks noChangeArrowheads="1"/>
          </p:cNvSpPr>
          <p:nvPr/>
        </p:nvSpPr>
        <p:spPr bwMode="auto">
          <a:xfrm>
            <a:off x="1852765" y="163513"/>
            <a:ext cx="5405134"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a:solidFill>
                  <a:schemeClr val="bg1"/>
                </a:solidFill>
                <a:effectLst>
                  <a:outerShdw blurRad="38100" dist="38100" dir="2700000" algn="tl">
                    <a:srgbClr val="000000"/>
                  </a:outerShdw>
                </a:effectLst>
                <a:latin typeface="Arial" pitchFamily="34" charset="0"/>
                <a:cs typeface="Arial" pitchFamily="34" charset="0"/>
              </a:rPr>
              <a:t>La réalité des risques des APE</a:t>
            </a:r>
          </a:p>
        </p:txBody>
      </p:sp>
      <p:sp>
        <p:nvSpPr>
          <p:cNvPr id="6" name="Text Box 7"/>
          <p:cNvSpPr txBox="1">
            <a:spLocks noChangeArrowheads="1"/>
          </p:cNvSpPr>
          <p:nvPr/>
        </p:nvSpPr>
        <p:spPr bwMode="auto">
          <a:xfrm>
            <a:off x="827088" y="3445991"/>
            <a:ext cx="7573962" cy="1927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2400" b="1" dirty="0">
                <a:solidFill>
                  <a:srgbClr val="008000"/>
                </a:solidFill>
                <a:cs typeface="Times New Roman" pitchFamily="18" charset="0"/>
              </a:rPr>
              <a:t>Sinon les APE placeront sur le même terrain de jeu</a:t>
            </a:r>
          </a:p>
          <a:p>
            <a:pPr algn="ctr" eaLnBrk="1" hangingPunct="1"/>
            <a:r>
              <a:rPr lang="fr-FR" sz="2400" b="1" dirty="0">
                <a:solidFill>
                  <a:srgbClr val="008000"/>
                </a:solidFill>
                <a:cs typeface="Times New Roman" pitchFamily="18" charset="0"/>
              </a:rPr>
              <a:t> le producteur français produisant 1000 t de blé et</a:t>
            </a:r>
          </a:p>
          <a:p>
            <a:pPr algn="ctr" eaLnBrk="1" hangingPunct="1"/>
            <a:r>
              <a:rPr lang="fr-FR" sz="2400" b="1" dirty="0">
                <a:solidFill>
                  <a:srgbClr val="008000"/>
                </a:solidFill>
                <a:cs typeface="Times New Roman" pitchFamily="18" charset="0"/>
              </a:rPr>
              <a:t> son collègue sahélien produisant 1 t de mil, </a:t>
            </a:r>
          </a:p>
          <a:p>
            <a:pPr algn="ctr" eaLnBrk="1" hangingPunct="1"/>
            <a:r>
              <a:rPr lang="fr-FR" sz="2400" b="1" dirty="0">
                <a:solidFill>
                  <a:srgbClr val="008000"/>
                </a:solidFill>
                <a:cs typeface="Times New Roman" pitchFamily="18" charset="0"/>
              </a:rPr>
              <a:t>sorgho ou maïs, le premier recevant en outre </a:t>
            </a:r>
          </a:p>
          <a:p>
            <a:pPr algn="ctr" eaLnBrk="1" hangingPunct="1"/>
            <a:r>
              <a:rPr lang="fr-FR" sz="2400" b="1" dirty="0" smtClean="0">
                <a:solidFill>
                  <a:srgbClr val="008000"/>
                </a:solidFill>
                <a:cs typeface="Times New Roman" pitchFamily="18" charset="0"/>
              </a:rPr>
              <a:t>60 </a:t>
            </a:r>
            <a:r>
              <a:rPr lang="fr-FR" sz="2400" b="1" dirty="0">
                <a:solidFill>
                  <a:srgbClr val="008000"/>
                </a:solidFill>
                <a:cs typeface="Times New Roman" pitchFamily="18" charset="0"/>
              </a:rPr>
              <a:t>000 € d'aides directes et le second rien.</a:t>
            </a:r>
            <a:r>
              <a:rPr lang="fr-FR" sz="2400" dirty="0">
                <a:solidFill>
                  <a:srgbClr val="008000"/>
                </a:solidFill>
                <a:cs typeface="Times New Roman" pitchFamily="18" charset="0"/>
              </a:rPr>
              <a:t> </a:t>
            </a:r>
          </a:p>
        </p:txBody>
      </p:sp>
    </p:spTree>
    <p:extLst>
      <p:ext uri="{BB962C8B-B14F-4D97-AF65-F5344CB8AC3E}">
        <p14:creationId xmlns:p14="http://schemas.microsoft.com/office/powerpoint/2010/main" val="414322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52413" y="981075"/>
            <a:ext cx="8712200" cy="1562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2400" b="1">
                <a:solidFill>
                  <a:srgbClr val="0000FF"/>
                </a:solidFill>
                <a:cs typeface="Times New Roman" pitchFamily="18" charset="0"/>
              </a:rPr>
              <a:t>Les APE seront tout aussi désastreux  pour l'industrie des pays ACP et une évaluation conclut : "</a:t>
            </a:r>
            <a:r>
              <a:rPr lang="fr-FR" sz="2400" b="1" i="1">
                <a:solidFill>
                  <a:srgbClr val="0000FF"/>
                </a:solidFill>
                <a:cs typeface="Times New Roman" pitchFamily="18" charset="0"/>
              </a:rPr>
              <a:t>Les APE pourraient conduire à l'effondrement du secteur industriel en Afrique de l'Ouest</a:t>
            </a:r>
            <a:r>
              <a:rPr lang="fr-FR" sz="2400" b="1">
                <a:solidFill>
                  <a:srgbClr val="0000FF"/>
                </a:solidFill>
                <a:cs typeface="Times New Roman" pitchFamily="18" charset="0"/>
              </a:rPr>
              <a:t>", déjà très faible et non compétitif.</a:t>
            </a:r>
          </a:p>
        </p:txBody>
      </p:sp>
      <p:sp>
        <p:nvSpPr>
          <p:cNvPr id="3" name="Text Box 5"/>
          <p:cNvSpPr txBox="1">
            <a:spLocks noChangeArrowheads="1"/>
          </p:cNvSpPr>
          <p:nvPr/>
        </p:nvSpPr>
        <p:spPr bwMode="auto">
          <a:xfrm>
            <a:off x="35496" y="3362216"/>
            <a:ext cx="9036050" cy="1938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2400" b="1" dirty="0">
                <a:solidFill>
                  <a:srgbClr val="008000"/>
                </a:solidFill>
                <a:cs typeface="Times New Roman" pitchFamily="18" charset="0"/>
              </a:rPr>
              <a:t>Au moins l'OMC n'impose-t-elle qu'une réduction </a:t>
            </a:r>
            <a:r>
              <a:rPr lang="fr-FR" sz="2400" b="1" dirty="0" err="1">
                <a:solidFill>
                  <a:srgbClr val="008000"/>
                </a:solidFill>
                <a:cs typeface="Times New Roman" pitchFamily="18" charset="0"/>
              </a:rPr>
              <a:t>progres-sive</a:t>
            </a:r>
            <a:r>
              <a:rPr lang="fr-FR" sz="2400" b="1" dirty="0">
                <a:solidFill>
                  <a:srgbClr val="008000"/>
                </a:solidFill>
                <a:cs typeface="Times New Roman" pitchFamily="18" charset="0"/>
              </a:rPr>
              <a:t> des droits de douane </a:t>
            </a:r>
            <a:r>
              <a:rPr lang="fr-FR" sz="2400" b="1" dirty="0" smtClean="0">
                <a:solidFill>
                  <a:srgbClr val="008000"/>
                </a:solidFill>
                <a:cs typeface="Times New Roman" pitchFamily="18" charset="0"/>
              </a:rPr>
              <a:t>(DD), </a:t>
            </a:r>
            <a:r>
              <a:rPr lang="fr-FR" sz="2400" b="1" dirty="0">
                <a:solidFill>
                  <a:srgbClr val="008000"/>
                </a:solidFill>
                <a:cs typeface="Times New Roman" pitchFamily="18" charset="0"/>
              </a:rPr>
              <a:t>avec un "traitement spécial et différencié" pour les PED. Avec les APE l'élimination des </a:t>
            </a:r>
            <a:r>
              <a:rPr lang="fr-FR" sz="2400" b="1" dirty="0" smtClean="0">
                <a:solidFill>
                  <a:srgbClr val="008000"/>
                </a:solidFill>
                <a:cs typeface="Times New Roman" pitchFamily="18" charset="0"/>
              </a:rPr>
              <a:t>DD sur </a:t>
            </a:r>
            <a:r>
              <a:rPr lang="fr-FR" sz="2400" b="1" dirty="0">
                <a:solidFill>
                  <a:srgbClr val="008000"/>
                </a:solidFill>
                <a:cs typeface="Times New Roman" pitchFamily="18" charset="0"/>
              </a:rPr>
              <a:t>les exportations de l'UE vers </a:t>
            </a:r>
            <a:r>
              <a:rPr lang="fr-FR" sz="2400" b="1" dirty="0" smtClean="0">
                <a:solidFill>
                  <a:srgbClr val="008000"/>
                </a:solidFill>
                <a:cs typeface="Times New Roman" pitchFamily="18" charset="0"/>
              </a:rPr>
              <a:t>l’AO </a:t>
            </a:r>
            <a:r>
              <a:rPr lang="fr-FR" sz="2400" b="1" dirty="0">
                <a:solidFill>
                  <a:srgbClr val="008000"/>
                </a:solidFill>
                <a:cs typeface="Times New Roman" pitchFamily="18" charset="0"/>
              </a:rPr>
              <a:t>réduira </a:t>
            </a:r>
            <a:r>
              <a:rPr lang="fr-FR" sz="2400" b="1" dirty="0" smtClean="0">
                <a:solidFill>
                  <a:srgbClr val="008000"/>
                </a:solidFill>
                <a:cs typeface="Times New Roman" pitchFamily="18" charset="0"/>
              </a:rPr>
              <a:t>ses </a:t>
            </a:r>
            <a:r>
              <a:rPr lang="fr-FR" sz="2400" b="1" dirty="0">
                <a:solidFill>
                  <a:srgbClr val="008000"/>
                </a:solidFill>
                <a:cs typeface="Times New Roman" pitchFamily="18" charset="0"/>
              </a:rPr>
              <a:t>ressources fiscales de 15-20%. </a:t>
            </a:r>
          </a:p>
        </p:txBody>
      </p:sp>
      <p:sp>
        <p:nvSpPr>
          <p:cNvPr id="4" name="Text Box 7"/>
          <p:cNvSpPr txBox="1">
            <a:spLocks noChangeArrowheads="1"/>
          </p:cNvSpPr>
          <p:nvPr/>
        </p:nvSpPr>
        <p:spPr bwMode="auto">
          <a:xfrm>
            <a:off x="1852765" y="163513"/>
            <a:ext cx="5405134"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a:solidFill>
                  <a:schemeClr val="bg1"/>
                </a:solidFill>
                <a:effectLst>
                  <a:outerShdw blurRad="38100" dist="38100" dir="2700000" algn="tl">
                    <a:srgbClr val="000000"/>
                  </a:outerShdw>
                </a:effectLst>
                <a:latin typeface="Arial" pitchFamily="34" charset="0"/>
                <a:cs typeface="Arial" pitchFamily="34" charset="0"/>
              </a:rPr>
              <a:t>La réalité des risques des APE</a:t>
            </a:r>
          </a:p>
        </p:txBody>
      </p:sp>
    </p:spTree>
    <p:extLst>
      <p:ext uri="{BB962C8B-B14F-4D97-AF65-F5344CB8AC3E}">
        <p14:creationId xmlns:p14="http://schemas.microsoft.com/office/powerpoint/2010/main" val="379994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5496" y="188640"/>
            <a:ext cx="9143850"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L'érosion programmée des préférences liées à l'APE</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 Box 5"/>
          <p:cNvSpPr txBox="1">
            <a:spLocks noChangeArrowheads="1"/>
          </p:cNvSpPr>
          <p:nvPr/>
        </p:nvSpPr>
        <p:spPr bwMode="auto">
          <a:xfrm>
            <a:off x="73025" y="1124744"/>
            <a:ext cx="9036050"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fr-FR" sz="2400" b="1" dirty="0" smtClean="0">
                <a:solidFill>
                  <a:srgbClr val="0000FF"/>
                </a:solidFill>
                <a:cs typeface="Times New Roman" pitchFamily="18" charset="0"/>
              </a:rPr>
              <a:t>La </a:t>
            </a:r>
            <a:r>
              <a:rPr lang="fr-FR" sz="2400" b="1" dirty="0">
                <a:solidFill>
                  <a:srgbClr val="0000FF"/>
                </a:solidFill>
                <a:cs typeface="Times New Roman" pitchFamily="18" charset="0"/>
              </a:rPr>
              <a:t>BM a prévenu </a:t>
            </a:r>
            <a:r>
              <a:rPr lang="fr-FR" sz="2400" b="1" dirty="0" smtClean="0">
                <a:solidFill>
                  <a:srgbClr val="0000FF"/>
                </a:solidFill>
                <a:cs typeface="Times New Roman" pitchFamily="18" charset="0"/>
              </a:rPr>
              <a:t>dès 2005 que</a:t>
            </a:r>
            <a:r>
              <a:rPr lang="fr-FR" sz="2400" b="1" dirty="0">
                <a:solidFill>
                  <a:srgbClr val="0000FF"/>
                </a:solidFill>
                <a:cs typeface="Times New Roman" pitchFamily="18" charset="0"/>
              </a:rPr>
              <a:t>, pour éviter un détournement de trafic au profit de l'UE, les pays ACP devront réduire </a:t>
            </a:r>
            <a:endParaRPr lang="fr-FR" sz="2400" b="1" dirty="0" smtClean="0">
              <a:solidFill>
                <a:srgbClr val="0000FF"/>
              </a:solidFill>
              <a:cs typeface="Times New Roman" pitchFamily="18" charset="0"/>
            </a:endParaRPr>
          </a:p>
          <a:p>
            <a:pPr algn="ctr" eaLnBrk="1" hangingPunct="1"/>
            <a:r>
              <a:rPr lang="fr-FR" sz="2400" b="1" dirty="0" smtClean="0">
                <a:solidFill>
                  <a:srgbClr val="0000FF"/>
                </a:solidFill>
                <a:cs typeface="Times New Roman" pitchFamily="18" charset="0"/>
              </a:rPr>
              <a:t>leurs </a:t>
            </a:r>
            <a:r>
              <a:rPr lang="fr-FR" sz="2400" b="1" dirty="0">
                <a:solidFill>
                  <a:srgbClr val="0000FF"/>
                </a:solidFill>
                <a:cs typeface="Times New Roman" pitchFamily="18" charset="0"/>
              </a:rPr>
              <a:t>DD vers les pays </a:t>
            </a:r>
            <a:r>
              <a:rPr lang="fr-FR" sz="2400" b="1" dirty="0" smtClean="0">
                <a:solidFill>
                  <a:srgbClr val="0000FF"/>
                </a:solidFill>
                <a:cs typeface="Times New Roman" pitchFamily="18" charset="0"/>
              </a:rPr>
              <a:t>tiers bien que ces DD soient faibles.</a:t>
            </a:r>
            <a:endParaRPr lang="fr-FR" sz="2400" b="1" dirty="0">
              <a:solidFill>
                <a:srgbClr val="0000FF"/>
              </a:solidFill>
              <a:cs typeface="Times New Roman" pitchFamily="18" charset="0"/>
            </a:endParaRPr>
          </a:p>
        </p:txBody>
      </p:sp>
      <p:sp>
        <p:nvSpPr>
          <p:cNvPr id="4" name="ZoneTexte 3"/>
          <p:cNvSpPr txBox="1"/>
          <p:nvPr/>
        </p:nvSpPr>
        <p:spPr>
          <a:xfrm>
            <a:off x="107504" y="2852936"/>
            <a:ext cx="9115637" cy="1200329"/>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Le Secrétaire d'Etat au commerce des EU, Michael </a:t>
            </a:r>
            <a:r>
              <a:rPr lang="fr-FR" sz="2400" b="1" dirty="0" err="1" smtClean="0">
                <a:solidFill>
                  <a:srgbClr val="009900"/>
                </a:solidFill>
                <a:latin typeface="Arial" panose="020B0604020202020204" pitchFamily="34" charset="0"/>
                <a:cs typeface="Arial" panose="020B0604020202020204" pitchFamily="34" charset="0"/>
              </a:rPr>
              <a:t>Froman</a:t>
            </a:r>
            <a:r>
              <a:rPr lang="fr-FR" sz="2400" b="1" dirty="0" smtClean="0">
                <a:solidFill>
                  <a:srgbClr val="009900"/>
                </a:solidFill>
                <a:latin typeface="Arial" panose="020B0604020202020204" pitchFamily="34" charset="0"/>
                <a:cs typeface="Arial" panose="020B0604020202020204" pitchFamily="34" charset="0"/>
              </a:rPr>
              <a:t>, </a:t>
            </a:r>
          </a:p>
          <a:p>
            <a:pPr algn="ctr"/>
            <a:r>
              <a:rPr lang="fr-FR" sz="2400" b="1" dirty="0" smtClean="0">
                <a:solidFill>
                  <a:srgbClr val="009900"/>
                </a:solidFill>
                <a:latin typeface="Arial" panose="020B0604020202020204" pitchFamily="34" charset="0"/>
                <a:cs typeface="Arial" panose="020B0604020202020204" pitchFamily="34" charset="0"/>
              </a:rPr>
              <a:t>vient de déclarer que les pays ACP seront obligés d'accorder</a:t>
            </a:r>
          </a:p>
          <a:p>
            <a:pPr algn="ctr"/>
            <a:r>
              <a:rPr lang="fr-FR" sz="2400" b="1" dirty="0" smtClean="0">
                <a:solidFill>
                  <a:srgbClr val="009900"/>
                </a:solidFill>
                <a:latin typeface="Arial" panose="020B0604020202020204" pitchFamily="34" charset="0"/>
                <a:cs typeface="Arial" panose="020B0604020202020204" pitchFamily="34" charset="0"/>
              </a:rPr>
              <a:t>aux EU la même ouverture de leur marché qu'à l'UE.</a:t>
            </a:r>
            <a:endParaRPr lang="fr-FR" sz="2400" b="1" dirty="0">
              <a:solidFill>
                <a:srgbClr val="009900"/>
              </a:solidFill>
              <a:latin typeface="Arial" panose="020B0604020202020204" pitchFamily="34" charset="0"/>
              <a:cs typeface="Arial" panose="020B0604020202020204" pitchFamily="34" charset="0"/>
            </a:endParaRPr>
          </a:p>
        </p:txBody>
      </p:sp>
      <p:sp>
        <p:nvSpPr>
          <p:cNvPr id="5" name="ZoneTexte 4"/>
          <p:cNvSpPr txBox="1"/>
          <p:nvPr/>
        </p:nvSpPr>
        <p:spPr>
          <a:xfrm>
            <a:off x="323528" y="4653136"/>
            <a:ext cx="8557151"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En outre la multiplication des accords bilatéraux de libre-</a:t>
            </a:r>
          </a:p>
          <a:p>
            <a:pPr algn="ctr"/>
            <a:r>
              <a:rPr lang="fr-FR" sz="2400" b="1" dirty="0" smtClean="0">
                <a:solidFill>
                  <a:srgbClr val="0000FF"/>
                </a:solidFill>
                <a:latin typeface="Arial" panose="020B0604020202020204" pitchFamily="34" charset="0"/>
                <a:cs typeface="Arial" panose="020B0604020202020204" pitchFamily="34" charset="0"/>
              </a:rPr>
              <a:t>échange de l'UE avec la plupart des pays, et surtout avec</a:t>
            </a:r>
          </a:p>
          <a:p>
            <a:pPr algn="ctr"/>
            <a:r>
              <a:rPr lang="fr-FR" sz="2400" b="1" dirty="0">
                <a:solidFill>
                  <a:srgbClr val="0000FF"/>
                </a:solidFill>
                <a:latin typeface="Arial" panose="020B0604020202020204" pitchFamily="34" charset="0"/>
                <a:cs typeface="Arial" panose="020B0604020202020204" pitchFamily="34" charset="0"/>
              </a:rPr>
              <a:t>l</a:t>
            </a:r>
            <a:r>
              <a:rPr lang="fr-FR" sz="2400" b="1" dirty="0" smtClean="0">
                <a:solidFill>
                  <a:srgbClr val="0000FF"/>
                </a:solidFill>
                <a:latin typeface="Arial" panose="020B0604020202020204" pitchFamily="34" charset="0"/>
                <a:cs typeface="Arial" panose="020B0604020202020204" pitchFamily="34" charset="0"/>
              </a:rPr>
              <a:t>es EU (TAFTA) érodera énormément les préférences des </a:t>
            </a:r>
          </a:p>
          <a:p>
            <a:pPr algn="ctr"/>
            <a:r>
              <a:rPr lang="fr-FR" sz="2400" b="1" dirty="0" smtClean="0">
                <a:solidFill>
                  <a:srgbClr val="0000FF"/>
                </a:solidFill>
                <a:latin typeface="Arial" panose="020B0604020202020204" pitchFamily="34" charset="0"/>
                <a:cs typeface="Arial" panose="020B0604020202020204" pitchFamily="34" charset="0"/>
              </a:rPr>
              <a:t>pays ACP sur le marché de l'UE.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149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07504" y="908720"/>
            <a:ext cx="9036496"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lvl="1" algn="ctr" eaLnBrk="1" hangingPunct="1"/>
            <a:r>
              <a:rPr lang="fr-FR" sz="2400" b="1" dirty="0" smtClean="0">
                <a:solidFill>
                  <a:srgbClr val="0000FF"/>
                </a:solidFill>
                <a:latin typeface="Arial" pitchFamily="34" charset="0"/>
                <a:cs typeface="Arial" pitchFamily="34" charset="0"/>
              </a:rPr>
              <a:t>L’APE est </a:t>
            </a:r>
            <a:r>
              <a:rPr lang="fr-FR" sz="2400" b="1" dirty="0">
                <a:solidFill>
                  <a:srgbClr val="0000FF"/>
                </a:solidFill>
                <a:latin typeface="Arial" pitchFamily="34" charset="0"/>
                <a:cs typeface="Arial" pitchFamily="34" charset="0"/>
              </a:rPr>
              <a:t>si </a:t>
            </a:r>
            <a:r>
              <a:rPr lang="fr-FR" sz="2400" b="1" dirty="0" smtClean="0">
                <a:solidFill>
                  <a:srgbClr val="0000FF"/>
                </a:solidFill>
                <a:latin typeface="Arial" pitchFamily="34" charset="0"/>
                <a:cs typeface="Arial" pitchFamily="34" charset="0"/>
              </a:rPr>
              <a:t>absurde </a:t>
            </a:r>
            <a:r>
              <a:rPr lang="fr-FR" sz="2400" b="1" dirty="0">
                <a:solidFill>
                  <a:srgbClr val="0000FF"/>
                </a:solidFill>
                <a:latin typeface="Arial" pitchFamily="34" charset="0"/>
                <a:cs typeface="Arial" pitchFamily="34" charset="0"/>
              </a:rPr>
              <a:t>que </a:t>
            </a:r>
            <a:r>
              <a:rPr lang="fr-FR" sz="2400" b="1" dirty="0" smtClean="0">
                <a:solidFill>
                  <a:srgbClr val="0000FF"/>
                </a:solidFill>
                <a:latin typeface="Arial" pitchFamily="34" charset="0"/>
                <a:cs typeface="Arial" pitchFamily="34" charset="0"/>
              </a:rPr>
              <a:t>l’AO n‘a </a:t>
            </a:r>
            <a:r>
              <a:rPr lang="fr-FR" sz="2400" b="1" dirty="0">
                <a:solidFill>
                  <a:srgbClr val="0000FF"/>
                </a:solidFill>
                <a:latin typeface="Arial" pitchFamily="34" charset="0"/>
                <a:cs typeface="Arial" pitchFamily="34" charset="0"/>
              </a:rPr>
              <a:t>cessé de </a:t>
            </a:r>
            <a:r>
              <a:rPr lang="fr-FR" sz="2400" b="1" dirty="0" smtClean="0">
                <a:solidFill>
                  <a:srgbClr val="0000FF"/>
                </a:solidFill>
                <a:latin typeface="Arial" pitchFamily="34" charset="0"/>
                <a:cs typeface="Arial" pitchFamily="34" charset="0"/>
              </a:rPr>
              <a:t>le </a:t>
            </a:r>
            <a:r>
              <a:rPr lang="fr-FR" sz="2400" b="1" dirty="0">
                <a:solidFill>
                  <a:srgbClr val="0000FF"/>
                </a:solidFill>
                <a:latin typeface="Arial" pitchFamily="34" charset="0"/>
                <a:cs typeface="Arial" pitchFamily="34" charset="0"/>
              </a:rPr>
              <a:t>dénoncer depuis le début de la négociation en </a:t>
            </a:r>
            <a:r>
              <a:rPr lang="fr-FR" sz="2400" b="1" dirty="0" smtClean="0">
                <a:solidFill>
                  <a:srgbClr val="0000FF"/>
                </a:solidFill>
                <a:latin typeface="Arial" pitchFamily="34" charset="0"/>
                <a:cs typeface="Arial" pitchFamily="34" charset="0"/>
              </a:rPr>
              <a:t>2002, bien </a:t>
            </a:r>
            <a:r>
              <a:rPr lang="fr-FR" sz="2400" b="1" dirty="0">
                <a:solidFill>
                  <a:srgbClr val="0000FF"/>
                </a:solidFill>
                <a:latin typeface="Arial" pitchFamily="34" charset="0"/>
                <a:cs typeface="Arial" pitchFamily="34" charset="0"/>
              </a:rPr>
              <a:t>que l'UE a essayé "</a:t>
            </a:r>
            <a:r>
              <a:rPr lang="fr-FR" sz="2400" b="1" dirty="0" smtClean="0">
                <a:solidFill>
                  <a:srgbClr val="0000FF"/>
                </a:solidFill>
                <a:latin typeface="Arial" pitchFamily="34" charset="0"/>
                <a:cs typeface="Arial" pitchFamily="34" charset="0"/>
              </a:rPr>
              <a:t>d'acheter" son </a:t>
            </a:r>
            <a:r>
              <a:rPr lang="fr-FR" sz="2400" b="1" dirty="0">
                <a:solidFill>
                  <a:srgbClr val="0000FF"/>
                </a:solidFill>
                <a:latin typeface="Arial" pitchFamily="34" charset="0"/>
                <a:cs typeface="Arial" pitchFamily="34" charset="0"/>
              </a:rPr>
              <a:t>accord avec la carotte </a:t>
            </a:r>
            <a:r>
              <a:rPr lang="fr-FR" sz="2400" b="1" dirty="0" smtClean="0">
                <a:solidFill>
                  <a:srgbClr val="0000FF"/>
                </a:solidFill>
                <a:latin typeface="Arial" pitchFamily="34" charset="0"/>
                <a:cs typeface="Arial" pitchFamily="34" charset="0"/>
              </a:rPr>
              <a:t>financière</a:t>
            </a:r>
            <a:r>
              <a:rPr lang="fr-FR" sz="2400" b="1" dirty="0">
                <a:solidFill>
                  <a:srgbClr val="0000FF"/>
                </a:solidFill>
                <a:latin typeface="Arial" pitchFamily="34" charset="0"/>
                <a:cs typeface="Arial" pitchFamily="34" charset="0"/>
              </a:rPr>
              <a:t>.</a:t>
            </a:r>
          </a:p>
        </p:txBody>
      </p:sp>
      <p:sp>
        <p:nvSpPr>
          <p:cNvPr id="3" name="Text Box 8"/>
          <p:cNvSpPr txBox="1">
            <a:spLocks noChangeArrowheads="1"/>
          </p:cNvSpPr>
          <p:nvPr/>
        </p:nvSpPr>
        <p:spPr bwMode="auto">
          <a:xfrm>
            <a:off x="2263133" y="163513"/>
            <a:ext cx="4584397"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La </a:t>
            </a:r>
            <a:r>
              <a:rPr lang="fr-FR" sz="2800" b="1" dirty="0" smtClean="0">
                <a:solidFill>
                  <a:schemeClr val="bg1"/>
                </a:solidFill>
                <a:effectLst>
                  <a:outerShdw blurRad="38100" dist="38100" dir="2700000" algn="tl">
                    <a:srgbClr val="000000"/>
                  </a:outerShdw>
                </a:effectLst>
                <a:latin typeface="Arial" pitchFamily="34" charset="0"/>
                <a:cs typeface="Arial" pitchFamily="34" charset="0"/>
              </a:rPr>
              <a:t>dénonciation des </a:t>
            </a:r>
            <a:r>
              <a:rPr lang="fr-FR" sz="2800" b="1" dirty="0">
                <a:solidFill>
                  <a:schemeClr val="bg1"/>
                </a:solidFill>
                <a:effectLst>
                  <a:outerShdw blurRad="38100" dist="38100" dir="2700000" algn="tl">
                    <a:srgbClr val="000000"/>
                  </a:outerShdw>
                </a:effectLst>
                <a:latin typeface="Arial" pitchFamily="34" charset="0"/>
                <a:cs typeface="Arial" pitchFamily="34" charset="0"/>
              </a:rPr>
              <a:t>APE</a:t>
            </a:r>
          </a:p>
        </p:txBody>
      </p:sp>
      <p:sp>
        <p:nvSpPr>
          <p:cNvPr id="4" name="ZoneTexte 3"/>
          <p:cNvSpPr txBox="1"/>
          <p:nvPr/>
        </p:nvSpPr>
        <p:spPr>
          <a:xfrm>
            <a:off x="204526" y="2210088"/>
            <a:ext cx="8759962" cy="1938992"/>
          </a:xfrm>
          <a:prstGeom prst="rect">
            <a:avLst/>
          </a:prstGeom>
          <a:noFill/>
          <a:ln>
            <a:solidFill>
              <a:schemeClr val="tx1"/>
            </a:solidFill>
          </a:ln>
        </p:spPr>
        <p:txBody>
          <a:bodyPr wrap="none" rtlCol="0">
            <a:spAutoFit/>
          </a:bodyPr>
          <a:lstStyle/>
          <a:p>
            <a:r>
              <a:rPr lang="fr-FR" sz="2400" b="1" dirty="0">
                <a:solidFill>
                  <a:srgbClr val="008000"/>
                </a:solidFill>
                <a:latin typeface="Arial" pitchFamily="34" charset="0"/>
                <a:cs typeface="Arial" pitchFamily="34" charset="0"/>
              </a:rPr>
              <a:t>La Chambre des Communes a conclu le 23 mars 2005 : </a:t>
            </a:r>
            <a:endParaRPr lang="fr-FR" sz="2400" b="1" dirty="0" smtClean="0">
              <a:solidFill>
                <a:srgbClr val="008000"/>
              </a:solidFill>
              <a:latin typeface="Arial" pitchFamily="34" charset="0"/>
              <a:cs typeface="Arial" pitchFamily="34" charset="0"/>
            </a:endParaRPr>
          </a:p>
          <a:p>
            <a:r>
              <a:rPr lang="fr-FR" sz="2400" b="1" dirty="0" smtClean="0">
                <a:solidFill>
                  <a:srgbClr val="008000"/>
                </a:solidFill>
                <a:latin typeface="Arial" pitchFamily="34" charset="0"/>
                <a:cs typeface="Arial" pitchFamily="34" charset="0"/>
              </a:rPr>
              <a:t>"</a:t>
            </a:r>
            <a:r>
              <a:rPr lang="fr-FR" sz="2400" b="1" i="1" dirty="0" smtClean="0">
                <a:solidFill>
                  <a:srgbClr val="008000"/>
                </a:solidFill>
                <a:latin typeface="Arial" pitchFamily="34" charset="0"/>
                <a:cs typeface="Arial" pitchFamily="34" charset="0"/>
              </a:rPr>
              <a:t>Nous ne </a:t>
            </a:r>
            <a:r>
              <a:rPr lang="fr-FR" sz="2400" b="1" i="1" dirty="0">
                <a:solidFill>
                  <a:srgbClr val="008000"/>
                </a:solidFill>
                <a:latin typeface="Arial" pitchFamily="34" charset="0"/>
                <a:cs typeface="Arial" pitchFamily="34" charset="0"/>
              </a:rPr>
              <a:t>pensons pas qu'on devrait demander aux Etats </a:t>
            </a:r>
            <a:endParaRPr lang="fr-FR" sz="2400" b="1" i="1" dirty="0" smtClean="0">
              <a:solidFill>
                <a:srgbClr val="008000"/>
              </a:solidFill>
              <a:latin typeface="Arial" pitchFamily="34" charset="0"/>
              <a:cs typeface="Arial" pitchFamily="34" charset="0"/>
            </a:endParaRPr>
          </a:p>
          <a:p>
            <a:r>
              <a:rPr lang="fr-FR" sz="2400" b="1" i="1" dirty="0" smtClean="0">
                <a:solidFill>
                  <a:srgbClr val="008000"/>
                </a:solidFill>
                <a:latin typeface="Arial" pitchFamily="34" charset="0"/>
                <a:cs typeface="Arial" pitchFamily="34" charset="0"/>
              </a:rPr>
              <a:t>ACP d'ouvrir </a:t>
            </a:r>
            <a:r>
              <a:rPr lang="fr-FR" sz="2400" b="1" i="1" dirty="0">
                <a:solidFill>
                  <a:srgbClr val="008000"/>
                </a:solidFill>
                <a:latin typeface="Arial" pitchFamily="34" charset="0"/>
                <a:cs typeface="Arial" pitchFamily="34" charset="0"/>
              </a:rPr>
              <a:t>leurs marchés aux produits agricoles de </a:t>
            </a:r>
            <a:r>
              <a:rPr lang="fr-FR" sz="2400" b="1" i="1" dirty="0" smtClean="0">
                <a:solidFill>
                  <a:srgbClr val="008000"/>
                </a:solidFill>
                <a:latin typeface="Arial" pitchFamily="34" charset="0"/>
                <a:cs typeface="Arial" pitchFamily="34" charset="0"/>
              </a:rPr>
              <a:t>l'UE</a:t>
            </a:r>
          </a:p>
          <a:p>
            <a:r>
              <a:rPr lang="fr-FR" sz="2400" b="1" i="1" dirty="0" smtClean="0">
                <a:solidFill>
                  <a:srgbClr val="008000"/>
                </a:solidFill>
                <a:latin typeface="Arial" pitchFamily="34" charset="0"/>
                <a:cs typeface="Arial" pitchFamily="34" charset="0"/>
              </a:rPr>
              <a:t>avant que </a:t>
            </a:r>
            <a:r>
              <a:rPr lang="fr-FR" sz="2400" b="1" i="1" dirty="0">
                <a:solidFill>
                  <a:srgbClr val="008000"/>
                </a:solidFill>
                <a:latin typeface="Arial" pitchFamily="34" charset="0"/>
                <a:cs typeface="Arial" pitchFamily="34" charset="0"/>
              </a:rPr>
              <a:t>leurs subventions ayant des effets de </a:t>
            </a:r>
            <a:r>
              <a:rPr lang="fr-FR" sz="2400" b="1" i="1" dirty="0" smtClean="0">
                <a:solidFill>
                  <a:srgbClr val="008000"/>
                </a:solidFill>
                <a:latin typeface="Arial" pitchFamily="34" charset="0"/>
                <a:cs typeface="Arial" pitchFamily="34" charset="0"/>
              </a:rPr>
              <a:t>distorsion</a:t>
            </a:r>
          </a:p>
          <a:p>
            <a:pPr algn="ctr"/>
            <a:r>
              <a:rPr lang="fr-FR" sz="2400" b="1" i="1" dirty="0" smtClean="0">
                <a:solidFill>
                  <a:srgbClr val="008000"/>
                </a:solidFill>
                <a:latin typeface="Arial" pitchFamily="34" charset="0"/>
                <a:cs typeface="Arial" pitchFamily="34" charset="0"/>
              </a:rPr>
              <a:t>des échanges </a:t>
            </a:r>
            <a:r>
              <a:rPr lang="fr-FR" sz="2400" b="1" i="1" dirty="0">
                <a:solidFill>
                  <a:srgbClr val="008000"/>
                </a:solidFill>
                <a:latin typeface="Arial" pitchFamily="34" charset="0"/>
                <a:cs typeface="Arial" pitchFamily="34" charset="0"/>
              </a:rPr>
              <a:t>aient </a:t>
            </a:r>
            <a:r>
              <a:rPr lang="fr-FR" sz="2400" b="1" i="1" dirty="0" smtClean="0">
                <a:solidFill>
                  <a:srgbClr val="008000"/>
                </a:solidFill>
                <a:latin typeface="Arial" pitchFamily="34" charset="0"/>
                <a:cs typeface="Arial" pitchFamily="34" charset="0"/>
              </a:rPr>
              <a:t>été supprimées »</a:t>
            </a:r>
            <a:endParaRPr lang="fr-FR" sz="2400" b="1" dirty="0">
              <a:solidFill>
                <a:srgbClr val="008000"/>
              </a:solidFill>
              <a:latin typeface="Arial" pitchFamily="34" charset="0"/>
              <a:cs typeface="Arial" pitchFamily="34" charset="0"/>
            </a:endParaRPr>
          </a:p>
        </p:txBody>
      </p:sp>
      <p:sp>
        <p:nvSpPr>
          <p:cNvPr id="5" name="ZoneTexte 4"/>
          <p:cNvSpPr txBox="1"/>
          <p:nvPr/>
        </p:nvSpPr>
        <p:spPr>
          <a:xfrm>
            <a:off x="33737" y="4270444"/>
            <a:ext cx="8820042"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Pour l’Assemblée Nationale française "</a:t>
            </a:r>
            <a:r>
              <a:rPr lang="fr-FR" sz="2400" b="1" i="1" dirty="0" smtClean="0">
                <a:solidFill>
                  <a:srgbClr val="0000FF"/>
                </a:solidFill>
                <a:latin typeface="Arial" pitchFamily="34" charset="0"/>
                <a:cs typeface="Arial" pitchFamily="34" charset="0"/>
              </a:rPr>
              <a:t>Si </a:t>
            </a:r>
            <a:r>
              <a:rPr lang="fr-FR" sz="2400" b="1" i="1" dirty="0">
                <a:solidFill>
                  <a:srgbClr val="0000FF"/>
                </a:solidFill>
                <a:latin typeface="Arial" pitchFamily="34" charset="0"/>
                <a:cs typeface="Arial" pitchFamily="34" charset="0"/>
              </a:rPr>
              <a:t>la </a:t>
            </a:r>
            <a:r>
              <a:rPr lang="fr-FR" sz="2400" b="1" i="1" dirty="0" smtClean="0">
                <a:solidFill>
                  <a:srgbClr val="0000FF"/>
                </a:solidFill>
                <a:latin typeface="Arial" pitchFamily="34" charset="0"/>
                <a:cs typeface="Arial" pitchFamily="34" charset="0"/>
              </a:rPr>
              <a:t>Commission </a:t>
            </a:r>
          </a:p>
          <a:p>
            <a:pPr algn="ctr"/>
            <a:r>
              <a:rPr lang="fr-FR" sz="2400" b="1" i="1" dirty="0" smtClean="0">
                <a:solidFill>
                  <a:srgbClr val="0000FF"/>
                </a:solidFill>
                <a:latin typeface="Arial" pitchFamily="34" charset="0"/>
                <a:cs typeface="Arial" pitchFamily="34" charset="0"/>
              </a:rPr>
              <a:t>persiste</a:t>
            </a:r>
            <a:r>
              <a:rPr lang="fr-FR" sz="2400" b="1" i="1" dirty="0">
                <a:solidFill>
                  <a:srgbClr val="0000FF"/>
                </a:solidFill>
                <a:latin typeface="Arial" pitchFamily="34" charset="0"/>
                <a:cs typeface="Arial" pitchFamily="34" charset="0"/>
              </a:rPr>
              <a:t>, l'Europe commettra une erreur politique, </a:t>
            </a:r>
            <a:endParaRPr lang="fr-FR" sz="2400" b="1" i="1" dirty="0" smtClean="0">
              <a:solidFill>
                <a:srgbClr val="0000FF"/>
              </a:solidFill>
              <a:latin typeface="Arial" pitchFamily="34" charset="0"/>
              <a:cs typeface="Arial" pitchFamily="34" charset="0"/>
            </a:endParaRPr>
          </a:p>
          <a:p>
            <a:pPr algn="ctr"/>
            <a:r>
              <a:rPr lang="fr-FR" sz="2400" b="1" i="1" dirty="0" smtClean="0">
                <a:solidFill>
                  <a:srgbClr val="0000FF"/>
                </a:solidFill>
                <a:latin typeface="Arial" pitchFamily="34" charset="0"/>
                <a:cs typeface="Arial" pitchFamily="34" charset="0"/>
              </a:rPr>
              <a:t>tactique</a:t>
            </a:r>
            <a:r>
              <a:rPr lang="fr-FR" sz="2400" b="1" i="1" dirty="0">
                <a:solidFill>
                  <a:srgbClr val="0000FF"/>
                </a:solidFill>
                <a:latin typeface="Arial" pitchFamily="34" charset="0"/>
                <a:cs typeface="Arial" pitchFamily="34" charset="0"/>
              </a:rPr>
              <a:t>, </a:t>
            </a:r>
            <a:r>
              <a:rPr lang="fr-FR" sz="2400" b="1" i="1" dirty="0" smtClean="0">
                <a:solidFill>
                  <a:srgbClr val="0000FF"/>
                </a:solidFill>
                <a:latin typeface="Arial" pitchFamily="34" charset="0"/>
                <a:cs typeface="Arial" pitchFamily="34" charset="0"/>
              </a:rPr>
              <a:t>économique </a:t>
            </a:r>
            <a:r>
              <a:rPr lang="fr-FR" sz="2400" b="1" i="1" dirty="0">
                <a:solidFill>
                  <a:srgbClr val="0000FF"/>
                </a:solidFill>
                <a:latin typeface="Arial" pitchFamily="34" charset="0"/>
                <a:cs typeface="Arial" pitchFamily="34" charset="0"/>
              </a:rPr>
              <a:t>et géostratégique…</a:t>
            </a:r>
            <a:r>
              <a:rPr lang="fr-FR" sz="2400" b="1" dirty="0">
                <a:solidFill>
                  <a:srgbClr val="0000FF"/>
                </a:solidFill>
                <a:latin typeface="Arial" pitchFamily="34" charset="0"/>
                <a:cs typeface="Arial" pitchFamily="34" charset="0"/>
              </a:rPr>
              <a:t> </a:t>
            </a:r>
            <a:r>
              <a:rPr lang="fr-FR" sz="2400" b="1" i="1" dirty="0" smtClean="0">
                <a:solidFill>
                  <a:srgbClr val="0000FF"/>
                </a:solidFill>
                <a:latin typeface="Arial" pitchFamily="34" charset="0"/>
                <a:cs typeface="Arial" pitchFamily="34" charset="0"/>
              </a:rPr>
              <a:t>Pouvons-nous</a:t>
            </a:r>
          </a:p>
          <a:p>
            <a:pPr algn="ctr"/>
            <a:r>
              <a:rPr lang="fr-FR" sz="2400" b="1" i="1" dirty="0" smtClean="0">
                <a:solidFill>
                  <a:srgbClr val="0000FF"/>
                </a:solidFill>
                <a:latin typeface="Arial" pitchFamily="34" charset="0"/>
                <a:cs typeface="Arial" pitchFamily="34" charset="0"/>
              </a:rPr>
              <a:t>vraiment prendre </a:t>
            </a:r>
            <a:r>
              <a:rPr lang="fr-FR" sz="2400" b="1" i="1" dirty="0">
                <a:solidFill>
                  <a:srgbClr val="0000FF"/>
                </a:solidFill>
                <a:latin typeface="Arial" pitchFamily="34" charset="0"/>
                <a:cs typeface="Arial" pitchFamily="34" charset="0"/>
              </a:rPr>
              <a:t>la responsabilité de conduire l'Afrique</a:t>
            </a:r>
            <a:r>
              <a:rPr lang="fr-FR" sz="2400" b="1" i="1" dirty="0" smtClean="0">
                <a:solidFill>
                  <a:srgbClr val="0000FF"/>
                </a:solidFill>
                <a:latin typeface="Arial" pitchFamily="34" charset="0"/>
                <a:cs typeface="Arial" pitchFamily="34" charset="0"/>
              </a:rPr>
              <a:t>…</a:t>
            </a:r>
          </a:p>
          <a:p>
            <a:pPr algn="ctr"/>
            <a:r>
              <a:rPr lang="fr-FR" sz="2400" b="1" i="1" dirty="0" smtClean="0">
                <a:solidFill>
                  <a:srgbClr val="0000FF"/>
                </a:solidFill>
                <a:latin typeface="Arial" pitchFamily="34" charset="0"/>
                <a:cs typeface="Arial" pitchFamily="34" charset="0"/>
              </a:rPr>
              <a:t>vers davantage </a:t>
            </a:r>
            <a:r>
              <a:rPr lang="fr-FR" sz="2400" b="1" i="1" dirty="0">
                <a:solidFill>
                  <a:srgbClr val="0000FF"/>
                </a:solidFill>
                <a:latin typeface="Arial" pitchFamily="34" charset="0"/>
                <a:cs typeface="Arial" pitchFamily="34" charset="0"/>
              </a:rPr>
              <a:t>de chaos, sous couvert de respecter </a:t>
            </a:r>
            <a:r>
              <a:rPr lang="fr-FR" sz="2400" b="1" i="1" dirty="0" smtClean="0">
                <a:solidFill>
                  <a:srgbClr val="0000FF"/>
                </a:solidFill>
                <a:latin typeface="Arial" pitchFamily="34" charset="0"/>
                <a:cs typeface="Arial" pitchFamily="34" charset="0"/>
              </a:rPr>
              <a:t>les</a:t>
            </a:r>
          </a:p>
          <a:p>
            <a:pPr algn="ctr"/>
            <a:r>
              <a:rPr lang="fr-FR" sz="2400" b="1" i="1" dirty="0" smtClean="0">
                <a:solidFill>
                  <a:srgbClr val="0000FF"/>
                </a:solidFill>
                <a:latin typeface="Arial" pitchFamily="34" charset="0"/>
                <a:cs typeface="Arial" pitchFamily="34" charset="0"/>
              </a:rPr>
              <a:t>règles de </a:t>
            </a:r>
            <a:r>
              <a:rPr lang="fr-FR" sz="2400" b="1" i="1" dirty="0">
                <a:solidFill>
                  <a:srgbClr val="0000FF"/>
                </a:solidFill>
                <a:latin typeface="Arial" pitchFamily="34" charset="0"/>
                <a:cs typeface="Arial" pitchFamily="34" charset="0"/>
              </a:rPr>
              <a:t>l'OMC ? </a:t>
            </a:r>
            <a:r>
              <a:rPr lang="fr-FR" sz="2400" b="1" dirty="0" smtClean="0">
                <a:solidFill>
                  <a:srgbClr val="0000FF"/>
                </a:solidFill>
                <a:latin typeface="Arial" pitchFamily="34" charset="0"/>
                <a:cs typeface="Arial" pitchFamily="34" charset="0"/>
              </a:rPr>
              <a:t>Rapport </a:t>
            </a:r>
            <a:r>
              <a:rPr lang="fr-FR" sz="2400" b="1" dirty="0">
                <a:solidFill>
                  <a:srgbClr val="0000FF"/>
                </a:solidFill>
                <a:latin typeface="Arial" pitchFamily="34" charset="0"/>
                <a:cs typeface="Arial" pitchFamily="34" charset="0"/>
              </a:rPr>
              <a:t>de </a:t>
            </a:r>
            <a:r>
              <a:rPr lang="fr-FR" sz="2400" b="1" dirty="0" smtClean="0">
                <a:solidFill>
                  <a:srgbClr val="0000FF"/>
                </a:solidFill>
                <a:latin typeface="Arial" pitchFamily="34" charset="0"/>
                <a:cs typeface="Arial" pitchFamily="34" charset="0"/>
              </a:rPr>
              <a:t>J.-C. Lefort </a:t>
            </a:r>
            <a:r>
              <a:rPr lang="fr-FR" sz="2400" b="1" dirty="0">
                <a:solidFill>
                  <a:srgbClr val="0000FF"/>
                </a:solidFill>
                <a:latin typeface="Arial" pitchFamily="34" charset="0"/>
                <a:cs typeface="Arial" pitchFamily="34" charset="0"/>
              </a:rPr>
              <a:t>5 juillet 2006</a:t>
            </a:r>
          </a:p>
        </p:txBody>
      </p:sp>
    </p:spTree>
    <p:extLst>
      <p:ext uri="{BB962C8B-B14F-4D97-AF65-F5344CB8AC3E}">
        <p14:creationId xmlns:p14="http://schemas.microsoft.com/office/powerpoint/2010/main" val="147627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2263133" y="163513"/>
            <a:ext cx="4584397"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La </a:t>
            </a:r>
            <a:r>
              <a:rPr lang="fr-FR" sz="2800" b="1" dirty="0" smtClean="0">
                <a:solidFill>
                  <a:schemeClr val="bg1"/>
                </a:solidFill>
                <a:effectLst>
                  <a:outerShdw blurRad="38100" dist="38100" dir="2700000" algn="tl">
                    <a:srgbClr val="000000"/>
                  </a:outerShdw>
                </a:effectLst>
                <a:latin typeface="Arial" pitchFamily="34" charset="0"/>
                <a:cs typeface="Arial" pitchFamily="34" charset="0"/>
              </a:rPr>
              <a:t>dénonciation des </a:t>
            </a:r>
            <a:r>
              <a:rPr lang="fr-FR" sz="2800" b="1" dirty="0">
                <a:solidFill>
                  <a:schemeClr val="bg1"/>
                </a:solidFill>
                <a:effectLst>
                  <a:outerShdw blurRad="38100" dist="38100" dir="2700000" algn="tl">
                    <a:srgbClr val="000000"/>
                  </a:outerShdw>
                </a:effectLst>
                <a:latin typeface="Arial" pitchFamily="34" charset="0"/>
                <a:cs typeface="Arial" pitchFamily="34" charset="0"/>
              </a:rPr>
              <a:t>APE</a:t>
            </a:r>
          </a:p>
        </p:txBody>
      </p:sp>
      <p:sp>
        <p:nvSpPr>
          <p:cNvPr id="3" name="ZoneTexte 2"/>
          <p:cNvSpPr txBox="1"/>
          <p:nvPr/>
        </p:nvSpPr>
        <p:spPr>
          <a:xfrm>
            <a:off x="-36512" y="1336700"/>
            <a:ext cx="9204764" cy="2308324"/>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itchFamily="34" charset="0"/>
                <a:cs typeface="Arial" pitchFamily="34" charset="0"/>
              </a:rPr>
              <a:t>Le 16 juin 2008 Christiane </a:t>
            </a:r>
            <a:r>
              <a:rPr lang="fr-FR" sz="2400" b="1" dirty="0" err="1">
                <a:solidFill>
                  <a:srgbClr val="0000FF"/>
                </a:solidFill>
                <a:latin typeface="Arial" pitchFamily="34" charset="0"/>
                <a:cs typeface="Arial" pitchFamily="34" charset="0"/>
              </a:rPr>
              <a:t>Taubira</a:t>
            </a:r>
            <a:r>
              <a:rPr lang="fr-FR" sz="2400" b="1" dirty="0">
                <a:solidFill>
                  <a:srgbClr val="0000FF"/>
                </a:solidFill>
                <a:latin typeface="Arial" pitchFamily="34" charset="0"/>
                <a:cs typeface="Arial" pitchFamily="34" charset="0"/>
              </a:rPr>
              <a:t>, actuelle Ministre de la </a:t>
            </a:r>
            <a:endParaRPr lang="fr-FR" sz="2400" b="1" dirty="0" smtClean="0">
              <a:solidFill>
                <a:srgbClr val="0000FF"/>
              </a:solidFill>
              <a:latin typeface="Arial" pitchFamily="34" charset="0"/>
              <a:cs typeface="Arial" pitchFamily="34" charset="0"/>
            </a:endParaRPr>
          </a:p>
          <a:p>
            <a:pPr algn="ctr"/>
            <a:r>
              <a:rPr lang="fr-FR" sz="2400" b="1" dirty="0" smtClean="0">
                <a:solidFill>
                  <a:srgbClr val="0000FF"/>
                </a:solidFill>
                <a:latin typeface="Arial" pitchFamily="34" charset="0"/>
                <a:cs typeface="Arial" pitchFamily="34" charset="0"/>
              </a:rPr>
              <a:t>Justice, rendait un rapport sur les APE au Pt Sarkozy : </a:t>
            </a:r>
            <a:r>
              <a:rPr lang="fr-FR" sz="2400" b="1" dirty="0">
                <a:solidFill>
                  <a:srgbClr val="0000FF"/>
                </a:solidFill>
                <a:latin typeface="Arial" pitchFamily="34" charset="0"/>
                <a:cs typeface="Arial" pitchFamily="34" charset="0"/>
              </a:rPr>
              <a:t>"</a:t>
            </a:r>
            <a:r>
              <a:rPr lang="fr-FR" sz="2400" b="1" i="1" dirty="0">
                <a:solidFill>
                  <a:srgbClr val="0000FF"/>
                </a:solidFill>
                <a:latin typeface="Arial" pitchFamily="34" charset="0"/>
                <a:cs typeface="Arial" pitchFamily="34" charset="0"/>
              </a:rPr>
              <a:t>Il </a:t>
            </a:r>
            <a:r>
              <a:rPr lang="fr-FR" sz="2400" b="1" i="1" dirty="0" smtClean="0">
                <a:solidFill>
                  <a:srgbClr val="0000FF"/>
                </a:solidFill>
                <a:latin typeface="Arial" pitchFamily="34" charset="0"/>
                <a:cs typeface="Arial" pitchFamily="34" charset="0"/>
              </a:rPr>
              <a:t>n'y</a:t>
            </a:r>
          </a:p>
          <a:p>
            <a:pPr algn="ctr"/>
            <a:r>
              <a:rPr lang="fr-FR" sz="2400" b="1" i="1" dirty="0" smtClean="0">
                <a:solidFill>
                  <a:srgbClr val="0000FF"/>
                </a:solidFill>
                <a:latin typeface="Arial" pitchFamily="34" charset="0"/>
                <a:cs typeface="Arial" pitchFamily="34" charset="0"/>
              </a:rPr>
              <a:t>a pas </a:t>
            </a:r>
            <a:r>
              <a:rPr lang="fr-FR" sz="2400" b="1" i="1" dirty="0">
                <a:solidFill>
                  <a:srgbClr val="0000FF"/>
                </a:solidFill>
                <a:latin typeface="Arial" pitchFamily="34" charset="0"/>
                <a:cs typeface="Arial" pitchFamily="34" charset="0"/>
              </a:rPr>
              <a:t>d'exemple d'ouverture de marché qui ait conduit au </a:t>
            </a:r>
            <a:endParaRPr lang="fr-FR" sz="2400" b="1" i="1" dirty="0" smtClean="0">
              <a:solidFill>
                <a:srgbClr val="0000FF"/>
              </a:solidFill>
              <a:latin typeface="Arial" pitchFamily="34" charset="0"/>
              <a:cs typeface="Arial" pitchFamily="34" charset="0"/>
            </a:endParaRPr>
          </a:p>
          <a:p>
            <a:pPr algn="ctr"/>
            <a:r>
              <a:rPr lang="fr-FR" sz="2400" b="1" i="1" dirty="0" smtClean="0">
                <a:solidFill>
                  <a:srgbClr val="0000FF"/>
                </a:solidFill>
                <a:latin typeface="Arial" pitchFamily="34" charset="0"/>
                <a:cs typeface="Arial" pitchFamily="34" charset="0"/>
              </a:rPr>
              <a:t>développement…</a:t>
            </a:r>
            <a:r>
              <a:rPr lang="fr-FR" sz="2400" b="1" dirty="0" smtClean="0">
                <a:solidFill>
                  <a:srgbClr val="0000FF"/>
                </a:solidFill>
                <a:latin typeface="Arial" pitchFamily="34" charset="0"/>
                <a:cs typeface="Arial" pitchFamily="34" charset="0"/>
              </a:rPr>
              <a:t> </a:t>
            </a:r>
            <a:r>
              <a:rPr lang="fr-FR" sz="2400" b="1" i="1" dirty="0" smtClean="0">
                <a:solidFill>
                  <a:srgbClr val="0000FF"/>
                </a:solidFill>
                <a:latin typeface="Arial" pitchFamily="34" charset="0"/>
                <a:cs typeface="Arial" pitchFamily="34" charset="0"/>
              </a:rPr>
              <a:t>L'UE devrait </a:t>
            </a:r>
            <a:r>
              <a:rPr lang="fr-FR" sz="2400" b="1" i="1" dirty="0">
                <a:solidFill>
                  <a:srgbClr val="0000FF"/>
                </a:solidFill>
                <a:latin typeface="Arial" pitchFamily="34" charset="0"/>
                <a:cs typeface="Arial" pitchFamily="34" charset="0"/>
              </a:rPr>
              <a:t>reconnaitre le droit des </a:t>
            </a:r>
            <a:r>
              <a:rPr lang="fr-FR" sz="2400" b="1" i="1" dirty="0" smtClean="0">
                <a:solidFill>
                  <a:srgbClr val="0000FF"/>
                </a:solidFill>
                <a:latin typeface="Arial" pitchFamily="34" charset="0"/>
                <a:cs typeface="Arial" pitchFamily="34" charset="0"/>
              </a:rPr>
              <a:t>pays</a:t>
            </a:r>
          </a:p>
          <a:p>
            <a:pPr algn="ctr"/>
            <a:r>
              <a:rPr lang="fr-FR" sz="2400" b="1" i="1" dirty="0" smtClean="0">
                <a:solidFill>
                  <a:srgbClr val="0000FF"/>
                </a:solidFill>
                <a:latin typeface="Arial" pitchFamily="34" charset="0"/>
                <a:cs typeface="Arial" pitchFamily="34" charset="0"/>
              </a:rPr>
              <a:t>pauvres à </a:t>
            </a:r>
            <a:r>
              <a:rPr lang="fr-FR" sz="2400" b="1" i="1" dirty="0">
                <a:solidFill>
                  <a:srgbClr val="0000FF"/>
                </a:solidFill>
                <a:latin typeface="Arial" pitchFamily="34" charset="0"/>
                <a:cs typeface="Arial" pitchFamily="34" charset="0"/>
              </a:rPr>
              <a:t>se nourrir </a:t>
            </a:r>
            <a:r>
              <a:rPr lang="fr-FR" sz="2400" b="1" i="1" dirty="0" smtClean="0">
                <a:solidFill>
                  <a:srgbClr val="0000FF"/>
                </a:solidFill>
                <a:latin typeface="Arial" pitchFamily="34" charset="0"/>
                <a:cs typeface="Arial" pitchFamily="34" charset="0"/>
              </a:rPr>
              <a:t>eux-mêmes </a:t>
            </a:r>
            <a:r>
              <a:rPr lang="fr-FR" sz="2400" b="1" i="1" dirty="0">
                <a:solidFill>
                  <a:srgbClr val="0000FF"/>
                </a:solidFill>
                <a:latin typeface="Arial" pitchFamily="34" charset="0"/>
                <a:cs typeface="Arial" pitchFamily="34" charset="0"/>
              </a:rPr>
              <a:t>en leur permettant </a:t>
            </a:r>
            <a:r>
              <a:rPr lang="fr-FR" sz="2400" b="1" i="1" dirty="0" smtClean="0">
                <a:solidFill>
                  <a:srgbClr val="0000FF"/>
                </a:solidFill>
                <a:latin typeface="Arial" pitchFamily="34" charset="0"/>
                <a:cs typeface="Arial" pitchFamily="34" charset="0"/>
              </a:rPr>
              <a:t> d'exclure</a:t>
            </a:r>
          </a:p>
          <a:p>
            <a:pPr algn="ctr"/>
            <a:r>
              <a:rPr lang="fr-FR" sz="2400" b="1" i="1" dirty="0" smtClean="0">
                <a:solidFill>
                  <a:srgbClr val="0000FF"/>
                </a:solidFill>
                <a:latin typeface="Arial" pitchFamily="34" charset="0"/>
                <a:cs typeface="Arial" pitchFamily="34" charset="0"/>
              </a:rPr>
              <a:t>les produits agricoles de </a:t>
            </a:r>
            <a:r>
              <a:rPr lang="fr-FR" sz="2400" b="1" i="1" dirty="0">
                <a:solidFill>
                  <a:srgbClr val="0000FF"/>
                </a:solidFill>
                <a:latin typeface="Arial" pitchFamily="34" charset="0"/>
                <a:cs typeface="Arial" pitchFamily="34" charset="0"/>
              </a:rPr>
              <a:t>la libéralisation commerciale</a:t>
            </a:r>
            <a:r>
              <a:rPr lang="fr-FR" sz="2400" b="1" dirty="0">
                <a:solidFill>
                  <a:srgbClr val="0000FF"/>
                </a:solidFill>
                <a:latin typeface="Arial" pitchFamily="34" charset="0"/>
                <a:cs typeface="Arial" pitchFamily="34" charset="0"/>
              </a:rPr>
              <a:t>"</a:t>
            </a:r>
            <a:r>
              <a:rPr lang="fr-FR" sz="2400" b="1" dirty="0" smtClean="0">
                <a:solidFill>
                  <a:srgbClr val="0000FF"/>
                </a:solidFill>
                <a:latin typeface="Arial" pitchFamily="34" charset="0"/>
                <a:cs typeface="Arial" pitchFamily="34" charset="0"/>
              </a:rPr>
              <a:t> </a:t>
            </a:r>
            <a:endParaRPr lang="fr-FR" sz="2400" b="1" dirty="0">
              <a:solidFill>
                <a:srgbClr val="0000FF"/>
              </a:solidFill>
              <a:latin typeface="Arial" pitchFamily="34" charset="0"/>
              <a:cs typeface="Arial" pitchFamily="34" charset="0"/>
            </a:endParaRPr>
          </a:p>
        </p:txBody>
      </p:sp>
      <p:sp>
        <p:nvSpPr>
          <p:cNvPr id="4" name="ZoneTexte 3"/>
          <p:cNvSpPr txBox="1"/>
          <p:nvPr/>
        </p:nvSpPr>
        <p:spPr>
          <a:xfrm>
            <a:off x="60834" y="4437112"/>
            <a:ext cx="9047670" cy="1200329"/>
          </a:xfrm>
          <a:prstGeom prst="rect">
            <a:avLst/>
          </a:prstGeom>
          <a:noFill/>
          <a:ln>
            <a:solidFill>
              <a:schemeClr val="tx1"/>
            </a:solidFill>
          </a:ln>
        </p:spPr>
        <p:txBody>
          <a:bodyPr wrap="none" rtlCol="0">
            <a:spAutoFit/>
          </a:bodyPr>
          <a:lstStyle/>
          <a:p>
            <a:pPr algn="ctr"/>
            <a:r>
              <a:rPr lang="fr-FR" sz="2400" b="1" dirty="0">
                <a:solidFill>
                  <a:srgbClr val="008000"/>
                </a:solidFill>
                <a:latin typeface="Arial" pitchFamily="34" charset="0"/>
                <a:cs typeface="Arial" pitchFamily="34" charset="0"/>
              </a:rPr>
              <a:t>Le 19 mars 2012, l'ancien Gouverneur de la Banque centrale </a:t>
            </a:r>
            <a:endParaRPr lang="fr-FR" sz="2400" b="1" dirty="0" smtClean="0">
              <a:solidFill>
                <a:srgbClr val="008000"/>
              </a:solidFill>
              <a:latin typeface="Arial" pitchFamily="34" charset="0"/>
              <a:cs typeface="Arial" pitchFamily="34" charset="0"/>
            </a:endParaRPr>
          </a:p>
          <a:p>
            <a:pPr algn="ctr"/>
            <a:r>
              <a:rPr lang="fr-FR" sz="2400" b="1" dirty="0" smtClean="0">
                <a:solidFill>
                  <a:srgbClr val="008000"/>
                </a:solidFill>
                <a:latin typeface="Arial" pitchFamily="34" charset="0"/>
                <a:cs typeface="Arial" pitchFamily="34" charset="0"/>
              </a:rPr>
              <a:t>du </a:t>
            </a:r>
            <a:r>
              <a:rPr lang="fr-FR" sz="2400" b="1" dirty="0">
                <a:solidFill>
                  <a:srgbClr val="008000"/>
                </a:solidFill>
                <a:latin typeface="Arial" pitchFamily="34" charset="0"/>
                <a:cs typeface="Arial" pitchFamily="34" charset="0"/>
              </a:rPr>
              <a:t>Nigeria, le </a:t>
            </a:r>
            <a:r>
              <a:rPr lang="fr-FR" sz="2400" b="1" dirty="0" smtClean="0">
                <a:solidFill>
                  <a:srgbClr val="008000"/>
                </a:solidFill>
                <a:latin typeface="Arial" pitchFamily="34" charset="0"/>
                <a:cs typeface="Arial" pitchFamily="34" charset="0"/>
              </a:rPr>
              <a:t>Pr </a:t>
            </a:r>
            <a:r>
              <a:rPr lang="fr-FR" sz="2400" b="1" dirty="0" err="1">
                <a:solidFill>
                  <a:srgbClr val="008000"/>
                </a:solidFill>
                <a:latin typeface="Arial" pitchFamily="34" charset="0"/>
                <a:cs typeface="Arial" pitchFamily="34" charset="0"/>
              </a:rPr>
              <a:t>Chukwuma</a:t>
            </a:r>
            <a:r>
              <a:rPr lang="fr-FR" sz="2400" b="1" dirty="0">
                <a:solidFill>
                  <a:srgbClr val="008000"/>
                </a:solidFill>
                <a:latin typeface="Arial" pitchFamily="34" charset="0"/>
                <a:cs typeface="Arial" pitchFamily="34" charset="0"/>
              </a:rPr>
              <a:t> </a:t>
            </a:r>
            <a:r>
              <a:rPr lang="fr-FR" sz="2400" b="1" dirty="0" err="1">
                <a:solidFill>
                  <a:srgbClr val="008000"/>
                </a:solidFill>
                <a:latin typeface="Arial" pitchFamily="34" charset="0"/>
                <a:cs typeface="Arial" pitchFamily="34" charset="0"/>
              </a:rPr>
              <a:t>Soludo</a:t>
            </a:r>
            <a:r>
              <a:rPr lang="fr-FR" sz="2400" b="1" dirty="0">
                <a:solidFill>
                  <a:srgbClr val="008000"/>
                </a:solidFill>
                <a:latin typeface="Arial" pitchFamily="34" charset="0"/>
                <a:cs typeface="Arial" pitchFamily="34" charset="0"/>
              </a:rPr>
              <a:t>, a averti que signer des </a:t>
            </a:r>
            <a:endParaRPr lang="fr-FR" sz="2400" b="1" dirty="0" smtClean="0">
              <a:solidFill>
                <a:srgbClr val="008000"/>
              </a:solidFill>
              <a:latin typeface="Arial" pitchFamily="34" charset="0"/>
              <a:cs typeface="Arial" pitchFamily="34" charset="0"/>
            </a:endParaRPr>
          </a:p>
          <a:p>
            <a:pPr algn="ctr"/>
            <a:r>
              <a:rPr lang="fr-FR" sz="2400" b="1" dirty="0" smtClean="0">
                <a:solidFill>
                  <a:srgbClr val="008000"/>
                </a:solidFill>
                <a:latin typeface="Arial" pitchFamily="34" charset="0"/>
                <a:cs typeface="Arial" pitchFamily="34" charset="0"/>
              </a:rPr>
              <a:t>APE </a:t>
            </a:r>
            <a:r>
              <a:rPr lang="fr-FR" sz="2400" b="1" dirty="0">
                <a:solidFill>
                  <a:srgbClr val="008000"/>
                </a:solidFill>
                <a:latin typeface="Arial" pitchFamily="34" charset="0"/>
                <a:cs typeface="Arial" pitchFamily="34" charset="0"/>
              </a:rPr>
              <a:t>conduirait à un "</a:t>
            </a:r>
            <a:r>
              <a:rPr lang="fr-FR" sz="2400" b="1" i="1" dirty="0">
                <a:solidFill>
                  <a:srgbClr val="008000"/>
                </a:solidFill>
                <a:latin typeface="Arial" pitchFamily="34" charset="0"/>
                <a:cs typeface="Arial" pitchFamily="34" charset="0"/>
              </a:rPr>
              <a:t>second </a:t>
            </a:r>
            <a:r>
              <a:rPr lang="fr-FR" sz="2400" b="1" i="1" dirty="0" smtClean="0">
                <a:solidFill>
                  <a:srgbClr val="008000"/>
                </a:solidFill>
                <a:latin typeface="Arial" pitchFamily="34" charset="0"/>
                <a:cs typeface="Arial" pitchFamily="34" charset="0"/>
              </a:rPr>
              <a:t>esclavage</a:t>
            </a:r>
            <a:r>
              <a:rPr lang="fr-FR" sz="2400" b="1" dirty="0" smtClean="0">
                <a:solidFill>
                  <a:srgbClr val="008000"/>
                </a:solidFill>
                <a:latin typeface="Arial" pitchFamily="34" charset="0"/>
                <a:cs typeface="Arial" pitchFamily="34" charset="0"/>
              </a:rPr>
              <a:t>".</a:t>
            </a:r>
            <a:endParaRPr lang="fr-FR" sz="2400" b="1" dirty="0">
              <a:solidFill>
                <a:srgbClr val="008000"/>
              </a:solidFill>
              <a:latin typeface="Arial" pitchFamily="34" charset="0"/>
              <a:cs typeface="Arial" pitchFamily="34" charset="0"/>
            </a:endParaRPr>
          </a:p>
        </p:txBody>
      </p:sp>
      <p:sp>
        <p:nvSpPr>
          <p:cNvPr id="5" name="ZoneTexte 4"/>
          <p:cNvSpPr txBox="1"/>
          <p:nvPr/>
        </p:nvSpPr>
        <p:spPr>
          <a:xfrm>
            <a:off x="251520" y="4941168"/>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953013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214313" y="1219917"/>
            <a:ext cx="8786812" cy="1200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lvl1pPr defTabSz="762000" eaLnBrk="0" hangingPunct="0">
              <a:defRPr>
                <a:solidFill>
                  <a:schemeClr val="tx1"/>
                </a:solidFill>
                <a:latin typeface="Calibri" pitchFamily="34" charset="0"/>
                <a:cs typeface="Arial" charset="0"/>
              </a:defRPr>
            </a:lvl1pPr>
            <a:lvl2pPr marL="742950" indent="-285750" defTabSz="762000" eaLnBrk="0" hangingPunct="0">
              <a:defRPr>
                <a:solidFill>
                  <a:schemeClr val="tx1"/>
                </a:solidFill>
                <a:latin typeface="Calibri" pitchFamily="34" charset="0"/>
                <a:cs typeface="Arial" charset="0"/>
              </a:defRPr>
            </a:lvl2pPr>
            <a:lvl3pPr marL="1143000" indent="-228600" defTabSz="762000" eaLnBrk="0" hangingPunct="0">
              <a:defRPr>
                <a:solidFill>
                  <a:schemeClr val="tx1"/>
                </a:solidFill>
                <a:latin typeface="Calibri" pitchFamily="34" charset="0"/>
                <a:cs typeface="Arial" charset="0"/>
              </a:defRPr>
            </a:lvl3pPr>
            <a:lvl4pPr marL="1600200" indent="-228600" defTabSz="762000" eaLnBrk="0" hangingPunct="0">
              <a:defRPr>
                <a:solidFill>
                  <a:schemeClr val="tx1"/>
                </a:solidFill>
                <a:latin typeface="Calibri" pitchFamily="34" charset="0"/>
                <a:cs typeface="Arial" charset="0"/>
              </a:defRPr>
            </a:lvl4pPr>
            <a:lvl5pPr marL="2057400" indent="-228600" defTabSz="762000" eaLnBrk="0" hangingPunct="0">
              <a:defRPr>
                <a:solidFill>
                  <a:schemeClr val="tx1"/>
                </a:solidFill>
                <a:latin typeface="Calibri" pitchFamily="34" charset="0"/>
                <a:cs typeface="Arial" charset="0"/>
              </a:defRPr>
            </a:lvl5pPr>
            <a:lvl6pPr marL="2514600" indent="-228600" defTabSz="762000" eaLnBrk="0" fontAlgn="base" hangingPunct="0">
              <a:spcBef>
                <a:spcPct val="0"/>
              </a:spcBef>
              <a:spcAft>
                <a:spcPct val="0"/>
              </a:spcAft>
              <a:defRPr>
                <a:solidFill>
                  <a:schemeClr val="tx1"/>
                </a:solidFill>
                <a:latin typeface="Calibri" pitchFamily="34" charset="0"/>
                <a:cs typeface="Arial" charset="0"/>
              </a:defRPr>
            </a:lvl6pPr>
            <a:lvl7pPr marL="2971800" indent="-228600" defTabSz="762000" eaLnBrk="0" fontAlgn="base" hangingPunct="0">
              <a:spcBef>
                <a:spcPct val="0"/>
              </a:spcBef>
              <a:spcAft>
                <a:spcPct val="0"/>
              </a:spcAft>
              <a:defRPr>
                <a:solidFill>
                  <a:schemeClr val="tx1"/>
                </a:solidFill>
                <a:latin typeface="Calibri" pitchFamily="34" charset="0"/>
                <a:cs typeface="Arial" charset="0"/>
              </a:defRPr>
            </a:lvl7pPr>
            <a:lvl8pPr marL="3429000" indent="-228600" defTabSz="762000" eaLnBrk="0" fontAlgn="base" hangingPunct="0">
              <a:spcBef>
                <a:spcPct val="0"/>
              </a:spcBef>
              <a:spcAft>
                <a:spcPct val="0"/>
              </a:spcAft>
              <a:defRPr>
                <a:solidFill>
                  <a:schemeClr val="tx1"/>
                </a:solidFill>
                <a:latin typeface="Calibri" pitchFamily="34" charset="0"/>
                <a:cs typeface="Arial" charset="0"/>
              </a:defRPr>
            </a:lvl8pPr>
            <a:lvl9pPr marL="3886200" indent="-228600" defTabSz="762000" eaLnBrk="0" fontAlgn="base" hangingPunct="0">
              <a:spcBef>
                <a:spcPct val="0"/>
              </a:spcBef>
              <a:spcAft>
                <a:spcPct val="0"/>
              </a:spcAft>
              <a:defRPr>
                <a:solidFill>
                  <a:schemeClr val="tx1"/>
                </a:solidFill>
                <a:latin typeface="Calibri" pitchFamily="34" charset="0"/>
                <a:cs typeface="Arial" charset="0"/>
              </a:defRPr>
            </a:lvl9pPr>
          </a:lstStyle>
          <a:p>
            <a:pPr algn="ctr"/>
            <a:r>
              <a:rPr lang="en-GB" altLang="fr-FR" sz="2400" b="1" dirty="0" err="1">
                <a:solidFill>
                  <a:srgbClr val="0000FF"/>
                </a:solidFill>
                <a:latin typeface="Arial" charset="0"/>
              </a:rPr>
              <a:t>Jusqu'en</a:t>
            </a:r>
            <a:r>
              <a:rPr lang="en-GB" altLang="fr-FR" sz="2400" b="1" dirty="0">
                <a:solidFill>
                  <a:srgbClr val="0000FF"/>
                </a:solidFill>
                <a:latin typeface="Arial" charset="0"/>
              </a:rPr>
              <a:t> 1995 – début OMC – la </a:t>
            </a:r>
            <a:r>
              <a:rPr lang="en-GB" altLang="fr-FR" sz="2400" b="1" dirty="0" err="1">
                <a:solidFill>
                  <a:srgbClr val="0000FF"/>
                </a:solidFill>
                <a:latin typeface="Arial" charset="0"/>
              </a:rPr>
              <a:t>politique</a:t>
            </a:r>
            <a:r>
              <a:rPr lang="en-GB" altLang="fr-FR" sz="2400" b="1" dirty="0">
                <a:solidFill>
                  <a:srgbClr val="0000FF"/>
                </a:solidFill>
                <a:latin typeface="Arial" charset="0"/>
              </a:rPr>
              <a:t> </a:t>
            </a:r>
            <a:r>
              <a:rPr lang="en-GB" altLang="fr-FR" sz="2400" b="1" dirty="0" err="1">
                <a:solidFill>
                  <a:srgbClr val="0000FF"/>
                </a:solidFill>
                <a:latin typeface="Arial" charset="0"/>
              </a:rPr>
              <a:t>agricole</a:t>
            </a:r>
            <a:r>
              <a:rPr lang="en-GB" altLang="fr-FR" sz="2400" b="1" dirty="0">
                <a:solidFill>
                  <a:srgbClr val="0000FF"/>
                </a:solidFill>
                <a:latin typeface="Arial" charset="0"/>
              </a:rPr>
              <a:t> </a:t>
            </a:r>
            <a:r>
              <a:rPr lang="en-GB" altLang="fr-FR" sz="2400" b="1" dirty="0" err="1">
                <a:solidFill>
                  <a:srgbClr val="0000FF"/>
                </a:solidFill>
                <a:latin typeface="Arial" charset="0"/>
              </a:rPr>
              <a:t>restait</a:t>
            </a:r>
            <a:r>
              <a:rPr lang="en-GB" altLang="fr-FR" sz="2400" b="1" dirty="0">
                <a:solidFill>
                  <a:srgbClr val="0000FF"/>
                </a:solidFill>
                <a:latin typeface="Arial" charset="0"/>
              </a:rPr>
              <a:t> </a:t>
            </a:r>
            <a:r>
              <a:rPr lang="en-GB" altLang="fr-FR" sz="2400" b="1" dirty="0" err="1">
                <a:solidFill>
                  <a:srgbClr val="0000FF"/>
                </a:solidFill>
                <a:latin typeface="Arial" charset="0"/>
              </a:rPr>
              <a:t>nationale</a:t>
            </a:r>
            <a:r>
              <a:rPr lang="en-GB" altLang="fr-FR" sz="2400" b="1" dirty="0">
                <a:solidFill>
                  <a:srgbClr val="0000FF"/>
                </a:solidFill>
                <a:latin typeface="Arial" charset="0"/>
              </a:rPr>
              <a:t>, car le GATT </a:t>
            </a:r>
            <a:r>
              <a:rPr lang="en-GB" altLang="fr-FR" sz="2400" b="1" dirty="0" err="1">
                <a:solidFill>
                  <a:srgbClr val="0000FF"/>
                </a:solidFill>
                <a:latin typeface="Arial" charset="0"/>
              </a:rPr>
              <a:t>admettait</a:t>
            </a:r>
            <a:r>
              <a:rPr lang="en-GB" altLang="fr-FR" sz="2400" b="1" dirty="0">
                <a:solidFill>
                  <a:srgbClr val="0000FF"/>
                </a:solidFill>
                <a:latin typeface="Arial" charset="0"/>
              </a:rPr>
              <a:t> des exceptions </a:t>
            </a:r>
            <a:r>
              <a:rPr lang="en-GB" altLang="fr-FR" sz="2400" b="1" dirty="0" err="1">
                <a:solidFill>
                  <a:srgbClr val="0000FF"/>
                </a:solidFill>
                <a:latin typeface="Arial" charset="0"/>
              </a:rPr>
              <a:t>agricoles</a:t>
            </a:r>
            <a:r>
              <a:rPr lang="en-GB" altLang="fr-FR" sz="2400" b="1" dirty="0">
                <a:solidFill>
                  <a:srgbClr val="0000FF"/>
                </a:solidFill>
                <a:latin typeface="Arial" charset="0"/>
              </a:rPr>
              <a:t> : pas de </a:t>
            </a:r>
            <a:r>
              <a:rPr lang="en-GB" altLang="fr-FR" sz="2400" b="1" dirty="0" err="1">
                <a:solidFill>
                  <a:srgbClr val="0000FF"/>
                </a:solidFill>
                <a:latin typeface="Arial" charset="0"/>
              </a:rPr>
              <a:t>limites</a:t>
            </a:r>
            <a:r>
              <a:rPr lang="en-GB" altLang="fr-FR" sz="2400" b="1" dirty="0">
                <a:solidFill>
                  <a:srgbClr val="0000FF"/>
                </a:solidFill>
                <a:latin typeface="Arial" charset="0"/>
              </a:rPr>
              <a:t> </a:t>
            </a:r>
            <a:r>
              <a:rPr lang="en-GB" altLang="fr-FR" sz="2400" b="1" dirty="0" smtClean="0">
                <a:solidFill>
                  <a:srgbClr val="0000FF"/>
                </a:solidFill>
                <a:latin typeface="Arial" charset="0"/>
              </a:rPr>
              <a:t>aux </a:t>
            </a:r>
            <a:r>
              <a:rPr lang="en-GB" altLang="fr-FR" sz="2400" b="1" dirty="0" err="1" smtClean="0">
                <a:solidFill>
                  <a:srgbClr val="0000FF"/>
                </a:solidFill>
                <a:latin typeface="Arial" charset="0"/>
              </a:rPr>
              <a:t>niveaux</a:t>
            </a:r>
            <a:r>
              <a:rPr lang="en-GB" altLang="fr-FR" sz="2400" b="1" dirty="0" smtClean="0">
                <a:solidFill>
                  <a:srgbClr val="0000FF"/>
                </a:solidFill>
                <a:latin typeface="Arial" charset="0"/>
              </a:rPr>
              <a:t> et </a:t>
            </a:r>
            <a:r>
              <a:rPr lang="en-GB" altLang="fr-FR" sz="2400" b="1" dirty="0" err="1" smtClean="0">
                <a:solidFill>
                  <a:srgbClr val="0000FF"/>
                </a:solidFill>
                <a:latin typeface="Arial" charset="0"/>
              </a:rPr>
              <a:t>formes</a:t>
            </a:r>
            <a:r>
              <a:rPr lang="en-GB" altLang="fr-FR" sz="2400" b="1" dirty="0" smtClean="0">
                <a:solidFill>
                  <a:srgbClr val="0000FF"/>
                </a:solidFill>
                <a:latin typeface="Arial" charset="0"/>
              </a:rPr>
              <a:t> de </a:t>
            </a:r>
            <a:r>
              <a:rPr lang="en-GB" altLang="fr-FR" sz="2400" b="1" dirty="0">
                <a:solidFill>
                  <a:srgbClr val="0000FF"/>
                </a:solidFill>
                <a:latin typeface="Arial" charset="0"/>
              </a:rPr>
              <a:t>droits de </a:t>
            </a:r>
            <a:r>
              <a:rPr lang="en-GB" altLang="fr-FR" sz="2400" b="1" dirty="0" err="1" smtClean="0">
                <a:solidFill>
                  <a:srgbClr val="0000FF"/>
                </a:solidFill>
                <a:latin typeface="Arial" charset="0"/>
              </a:rPr>
              <a:t>douane</a:t>
            </a:r>
            <a:r>
              <a:rPr lang="en-GB" altLang="fr-FR" sz="2400" b="1" dirty="0" smtClean="0">
                <a:solidFill>
                  <a:srgbClr val="0000FF"/>
                </a:solidFill>
                <a:latin typeface="Arial" charset="0"/>
              </a:rPr>
              <a:t>.</a:t>
            </a:r>
            <a:endParaRPr lang="fr-FR" altLang="fr-FR" sz="2400" b="1" dirty="0">
              <a:solidFill>
                <a:srgbClr val="0000FF"/>
              </a:solidFill>
              <a:latin typeface="Arial" charset="0"/>
            </a:endParaRPr>
          </a:p>
        </p:txBody>
      </p:sp>
      <p:sp>
        <p:nvSpPr>
          <p:cNvPr id="6" name="Text Box 6"/>
          <p:cNvSpPr txBox="1">
            <a:spLocks noChangeArrowheads="1"/>
          </p:cNvSpPr>
          <p:nvPr/>
        </p:nvSpPr>
        <p:spPr bwMode="auto">
          <a:xfrm>
            <a:off x="1341438" y="98649"/>
            <a:ext cx="6416675" cy="954087"/>
          </a:xfrm>
          <a:prstGeom prst="rect">
            <a:avLst/>
          </a:prstGeom>
          <a:solidFill>
            <a:srgbClr val="FF0000"/>
          </a:solidFill>
          <a:ln w="9525">
            <a:solidFill>
              <a:schemeClr val="tx1"/>
            </a:solidFill>
            <a:miter lim="800000"/>
            <a:headEnd/>
            <a:tailEnd/>
          </a:ln>
          <a:effectLst/>
        </p:spPr>
        <p:txBody>
          <a:bodyPr wrap="none">
            <a:spAutoFit/>
          </a:bodyPr>
          <a:lstStyle/>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Origine et causes de la libéralisation</a:t>
            </a:r>
          </a:p>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 des politiques agricoles</a:t>
            </a:r>
          </a:p>
        </p:txBody>
      </p:sp>
      <p:sp>
        <p:nvSpPr>
          <p:cNvPr id="7" name="Rectangle 7"/>
          <p:cNvSpPr>
            <a:spLocks noChangeArrowheads="1"/>
          </p:cNvSpPr>
          <p:nvPr/>
        </p:nvSpPr>
        <p:spPr bwMode="auto">
          <a:xfrm>
            <a:off x="109538" y="2708920"/>
            <a:ext cx="8820150" cy="1570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lvl1pPr defTabSz="762000" eaLnBrk="0" hangingPunct="0">
              <a:defRPr>
                <a:solidFill>
                  <a:schemeClr val="tx1"/>
                </a:solidFill>
                <a:latin typeface="Calibri" pitchFamily="34" charset="0"/>
                <a:cs typeface="Arial" charset="0"/>
              </a:defRPr>
            </a:lvl1pPr>
            <a:lvl2pPr marL="742950" indent="-285750" defTabSz="762000" eaLnBrk="0" hangingPunct="0">
              <a:defRPr>
                <a:solidFill>
                  <a:schemeClr val="tx1"/>
                </a:solidFill>
                <a:latin typeface="Calibri" pitchFamily="34" charset="0"/>
                <a:cs typeface="Arial" charset="0"/>
              </a:defRPr>
            </a:lvl2pPr>
            <a:lvl3pPr marL="1143000" indent="-228600" defTabSz="762000" eaLnBrk="0" hangingPunct="0">
              <a:defRPr>
                <a:solidFill>
                  <a:schemeClr val="tx1"/>
                </a:solidFill>
                <a:latin typeface="Calibri" pitchFamily="34" charset="0"/>
                <a:cs typeface="Arial" charset="0"/>
              </a:defRPr>
            </a:lvl3pPr>
            <a:lvl4pPr marL="1600200" indent="-228600" defTabSz="762000" eaLnBrk="0" hangingPunct="0">
              <a:defRPr>
                <a:solidFill>
                  <a:schemeClr val="tx1"/>
                </a:solidFill>
                <a:latin typeface="Calibri" pitchFamily="34" charset="0"/>
                <a:cs typeface="Arial" charset="0"/>
              </a:defRPr>
            </a:lvl4pPr>
            <a:lvl5pPr marL="2057400" indent="-228600" defTabSz="762000" eaLnBrk="0" hangingPunct="0">
              <a:defRPr>
                <a:solidFill>
                  <a:schemeClr val="tx1"/>
                </a:solidFill>
                <a:latin typeface="Calibri" pitchFamily="34" charset="0"/>
                <a:cs typeface="Arial" charset="0"/>
              </a:defRPr>
            </a:lvl5pPr>
            <a:lvl6pPr marL="2514600" indent="-228600" defTabSz="762000" eaLnBrk="0" fontAlgn="base" hangingPunct="0">
              <a:spcBef>
                <a:spcPct val="0"/>
              </a:spcBef>
              <a:spcAft>
                <a:spcPct val="0"/>
              </a:spcAft>
              <a:defRPr>
                <a:solidFill>
                  <a:schemeClr val="tx1"/>
                </a:solidFill>
                <a:latin typeface="Calibri" pitchFamily="34" charset="0"/>
                <a:cs typeface="Arial" charset="0"/>
              </a:defRPr>
            </a:lvl6pPr>
            <a:lvl7pPr marL="2971800" indent="-228600" defTabSz="762000" eaLnBrk="0" fontAlgn="base" hangingPunct="0">
              <a:spcBef>
                <a:spcPct val="0"/>
              </a:spcBef>
              <a:spcAft>
                <a:spcPct val="0"/>
              </a:spcAft>
              <a:defRPr>
                <a:solidFill>
                  <a:schemeClr val="tx1"/>
                </a:solidFill>
                <a:latin typeface="Calibri" pitchFamily="34" charset="0"/>
                <a:cs typeface="Arial" charset="0"/>
              </a:defRPr>
            </a:lvl7pPr>
            <a:lvl8pPr marL="3429000" indent="-228600" defTabSz="762000" eaLnBrk="0" fontAlgn="base" hangingPunct="0">
              <a:spcBef>
                <a:spcPct val="0"/>
              </a:spcBef>
              <a:spcAft>
                <a:spcPct val="0"/>
              </a:spcAft>
              <a:defRPr>
                <a:solidFill>
                  <a:schemeClr val="tx1"/>
                </a:solidFill>
                <a:latin typeface="Calibri" pitchFamily="34" charset="0"/>
                <a:cs typeface="Arial" charset="0"/>
              </a:defRPr>
            </a:lvl8pPr>
            <a:lvl9pPr marL="3886200" indent="-228600" defTabSz="762000" eaLnBrk="0" fontAlgn="base" hangingPunct="0">
              <a:spcBef>
                <a:spcPct val="0"/>
              </a:spcBef>
              <a:spcAft>
                <a:spcPct val="0"/>
              </a:spcAft>
              <a:defRPr>
                <a:solidFill>
                  <a:schemeClr val="tx1"/>
                </a:solidFill>
                <a:latin typeface="Calibri" pitchFamily="34" charset="0"/>
                <a:cs typeface="Arial" charset="0"/>
              </a:defRPr>
            </a:lvl9pPr>
          </a:lstStyle>
          <a:p>
            <a:pPr algn="ctr"/>
            <a:r>
              <a:rPr lang="fr-FR" altLang="fr-FR" sz="2400" b="1">
                <a:solidFill>
                  <a:srgbClr val="009900"/>
                </a:solidFill>
                <a:latin typeface="Arial" charset="0"/>
              </a:rPr>
              <a:t>1985 : les intérêts des EU (baisse exportations agricoles), convergent avec ceux de l’UE pour que l'Uruguay Round fasse entrer dans le GATT l’agriculture (intérêt des EU) et les services liés aux échanges (intérêt de l’UE)</a:t>
            </a:r>
          </a:p>
        </p:txBody>
      </p:sp>
      <p:sp>
        <p:nvSpPr>
          <p:cNvPr id="9" name="Text Box 4"/>
          <p:cNvSpPr txBox="1">
            <a:spLocks noChangeArrowheads="1"/>
          </p:cNvSpPr>
          <p:nvPr/>
        </p:nvSpPr>
        <p:spPr bwMode="auto">
          <a:xfrm>
            <a:off x="710952" y="4581128"/>
            <a:ext cx="7605464" cy="83099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GB" altLang="fr-FR" sz="2400" b="1" dirty="0">
                <a:solidFill>
                  <a:srgbClr val="0000FF"/>
                </a:solidFill>
                <a:latin typeface="Arial" panose="020B0604020202020204" pitchFamily="34" charset="0"/>
                <a:cs typeface="Arial" panose="020B0604020202020204" pitchFamily="34" charset="0"/>
              </a:rPr>
              <a:t>P</a:t>
            </a:r>
            <a:r>
              <a:rPr lang="fr-FR" altLang="fr-FR" sz="2400" b="1" dirty="0" err="1">
                <a:solidFill>
                  <a:srgbClr val="0000FF"/>
                </a:solidFill>
                <a:latin typeface="Arial" panose="020B0604020202020204" pitchFamily="34" charset="0"/>
                <a:cs typeface="Arial" panose="020B0604020202020204" pitchFamily="34" charset="0"/>
              </a:rPr>
              <a:t>ression</a:t>
            </a:r>
            <a:r>
              <a:rPr lang="fr-FR" altLang="fr-FR" sz="2400" b="1" dirty="0">
                <a:solidFill>
                  <a:srgbClr val="0000FF"/>
                </a:solidFill>
                <a:latin typeface="Arial" panose="020B0604020202020204" pitchFamily="34" charset="0"/>
                <a:cs typeface="Arial" panose="020B0604020202020204" pitchFamily="34" charset="0"/>
              </a:rPr>
              <a:t> des firmes agroalimentaires pour</a:t>
            </a:r>
          </a:p>
          <a:p>
            <a:pPr algn="ctr" eaLnBrk="1" hangingPunct="1"/>
            <a:r>
              <a:rPr lang="fr-FR" altLang="fr-FR" sz="2400" b="1" dirty="0">
                <a:solidFill>
                  <a:srgbClr val="0000FF"/>
                </a:solidFill>
                <a:latin typeface="Arial" panose="020B0604020202020204" pitchFamily="34" charset="0"/>
                <a:cs typeface="Arial" panose="020B0604020202020204" pitchFamily="34" charset="0"/>
              </a:rPr>
              <a:t>baisser les prix agricoles, leurs matières premières</a:t>
            </a:r>
          </a:p>
        </p:txBody>
      </p:sp>
      <p:sp>
        <p:nvSpPr>
          <p:cNvPr id="10" name="Text Box 5"/>
          <p:cNvSpPr txBox="1">
            <a:spLocks noChangeArrowheads="1"/>
          </p:cNvSpPr>
          <p:nvPr/>
        </p:nvSpPr>
        <p:spPr bwMode="auto">
          <a:xfrm>
            <a:off x="568647" y="5766355"/>
            <a:ext cx="7891785" cy="830997"/>
          </a:xfrm>
          <a:prstGeom prst="rect">
            <a:avLst/>
          </a:prstGeom>
          <a:noFill/>
          <a:ln w="9525">
            <a:solidFill>
              <a:schemeClr val="tx1"/>
            </a:solidFill>
            <a:miter lim="800000"/>
            <a:headEnd/>
            <a:tailEnd/>
          </a:ln>
          <a:effectLst/>
        </p:spPr>
        <p:txBody>
          <a:bodyPr wrap="square">
            <a:spAutoFit/>
          </a:bodyPr>
          <a:lstStyle/>
          <a:p>
            <a:pPr algn="ctr" fontAlgn="auto">
              <a:spcBef>
                <a:spcPts val="0"/>
              </a:spcBef>
              <a:spcAft>
                <a:spcPts val="0"/>
              </a:spcAft>
              <a:defRPr/>
            </a:pP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Habileté</a:t>
            </a:r>
            <a:r>
              <a:rPr lang="en-GB" sz="2400" b="1" dirty="0">
                <a:solidFill>
                  <a:srgbClr val="008000"/>
                </a:solidFill>
                <a:latin typeface="Arial" panose="020B0604020202020204" pitchFamily="34" charset="0"/>
                <a:cs typeface="Arial" panose="020B0604020202020204" pitchFamily="34" charset="0"/>
              </a:rPr>
              <a:t> des </a:t>
            </a:r>
            <a:r>
              <a:rPr lang="en-GB" sz="2400" b="1" dirty="0" err="1">
                <a:solidFill>
                  <a:srgbClr val="008000"/>
                </a:solidFill>
                <a:latin typeface="Arial" panose="020B0604020202020204" pitchFamily="34" charset="0"/>
                <a:cs typeface="Arial" panose="020B0604020202020204" pitchFamily="34" charset="0"/>
              </a:rPr>
              <a:t>firmes</a:t>
            </a: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agroalimentaires</a:t>
            </a:r>
            <a:r>
              <a:rPr lang="en-GB" sz="2400" b="1" dirty="0">
                <a:solidFill>
                  <a:srgbClr val="008000"/>
                </a:solidFill>
                <a:latin typeface="Arial" panose="020B0604020202020204" pitchFamily="34" charset="0"/>
                <a:cs typeface="Arial" panose="020B0604020202020204" pitchFamily="34" charset="0"/>
              </a:rPr>
              <a:t> </a:t>
            </a:r>
            <a:r>
              <a:rPr lang="fr-FR" sz="2400" b="1" dirty="0">
                <a:solidFill>
                  <a:srgbClr val="008000"/>
                </a:solidFill>
                <a:latin typeface="Arial" panose="020B0604020202020204" pitchFamily="34" charset="0"/>
                <a:cs typeface="Arial" panose="020B0604020202020204" pitchFamily="34" charset="0"/>
              </a:rPr>
              <a:t>affirmant que la baisse des prix profiterait aux consommateurs. </a:t>
            </a:r>
          </a:p>
        </p:txBody>
      </p:sp>
    </p:spTree>
    <p:extLst>
      <p:ext uri="{BB962C8B-B14F-4D97-AF65-F5344CB8AC3E}">
        <p14:creationId xmlns:p14="http://schemas.microsoft.com/office/powerpoint/2010/main" val="38477482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2263133" y="163513"/>
            <a:ext cx="4584397" cy="523220"/>
          </a:xfrm>
          <a:prstGeom prst="rect">
            <a:avLst/>
          </a:prstGeom>
          <a:solidFill>
            <a:srgbClr val="FF0000"/>
          </a:solidFill>
          <a:ln w="9525">
            <a:solidFill>
              <a:schemeClr val="tx1"/>
            </a:solidFill>
            <a:miter lim="800000"/>
            <a:headEnd/>
            <a:tailEnd/>
          </a:ln>
          <a:effectLst/>
        </p:spPr>
        <p:txBody>
          <a:bodyPr wrap="none">
            <a:spAutoFit/>
          </a:bodyPr>
          <a:lstStyle/>
          <a:p>
            <a:pPr algn="ctr">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La </a:t>
            </a:r>
            <a:r>
              <a:rPr lang="fr-FR" sz="2800" b="1" dirty="0" smtClean="0">
                <a:solidFill>
                  <a:schemeClr val="bg1"/>
                </a:solidFill>
                <a:effectLst>
                  <a:outerShdw blurRad="38100" dist="38100" dir="2700000" algn="tl">
                    <a:srgbClr val="000000"/>
                  </a:outerShdw>
                </a:effectLst>
                <a:latin typeface="Arial" pitchFamily="34" charset="0"/>
                <a:cs typeface="Arial" pitchFamily="34" charset="0"/>
              </a:rPr>
              <a:t>dénonciation des </a:t>
            </a:r>
            <a:r>
              <a:rPr lang="fr-FR" sz="2800" b="1" dirty="0">
                <a:solidFill>
                  <a:schemeClr val="bg1"/>
                </a:solidFill>
                <a:effectLst>
                  <a:outerShdw blurRad="38100" dist="38100" dir="2700000" algn="tl">
                    <a:srgbClr val="000000"/>
                  </a:outerShdw>
                </a:effectLst>
                <a:latin typeface="Arial" pitchFamily="34" charset="0"/>
                <a:cs typeface="Arial" pitchFamily="34" charset="0"/>
              </a:rPr>
              <a:t>APE</a:t>
            </a:r>
          </a:p>
        </p:txBody>
      </p:sp>
      <p:sp>
        <p:nvSpPr>
          <p:cNvPr id="3" name="ZoneTexte 2"/>
          <p:cNvSpPr txBox="1"/>
          <p:nvPr/>
        </p:nvSpPr>
        <p:spPr>
          <a:xfrm>
            <a:off x="-36512" y="1336700"/>
            <a:ext cx="9204764" cy="2308324"/>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itchFamily="34" charset="0"/>
                <a:cs typeface="Arial" pitchFamily="34" charset="0"/>
              </a:rPr>
              <a:t>Le 16 juin 2008 Christiane </a:t>
            </a:r>
            <a:r>
              <a:rPr lang="fr-FR" sz="2400" b="1" dirty="0" err="1">
                <a:solidFill>
                  <a:srgbClr val="0000FF"/>
                </a:solidFill>
                <a:latin typeface="Arial" pitchFamily="34" charset="0"/>
                <a:cs typeface="Arial" pitchFamily="34" charset="0"/>
              </a:rPr>
              <a:t>Taubira</a:t>
            </a:r>
            <a:r>
              <a:rPr lang="fr-FR" sz="2400" b="1" dirty="0">
                <a:solidFill>
                  <a:srgbClr val="0000FF"/>
                </a:solidFill>
                <a:latin typeface="Arial" pitchFamily="34" charset="0"/>
                <a:cs typeface="Arial" pitchFamily="34" charset="0"/>
              </a:rPr>
              <a:t>, actuelle Ministre de la </a:t>
            </a:r>
            <a:endParaRPr lang="fr-FR" sz="2400" b="1" dirty="0" smtClean="0">
              <a:solidFill>
                <a:srgbClr val="0000FF"/>
              </a:solidFill>
              <a:latin typeface="Arial" pitchFamily="34" charset="0"/>
              <a:cs typeface="Arial" pitchFamily="34" charset="0"/>
            </a:endParaRPr>
          </a:p>
          <a:p>
            <a:pPr algn="ctr"/>
            <a:r>
              <a:rPr lang="fr-FR" sz="2400" b="1" dirty="0" smtClean="0">
                <a:solidFill>
                  <a:srgbClr val="0000FF"/>
                </a:solidFill>
                <a:latin typeface="Arial" pitchFamily="34" charset="0"/>
                <a:cs typeface="Arial" pitchFamily="34" charset="0"/>
              </a:rPr>
              <a:t>Justice, rendait un rapport sur les APE au Pt Sarkozy : </a:t>
            </a:r>
            <a:r>
              <a:rPr lang="fr-FR" sz="2400" b="1" dirty="0">
                <a:solidFill>
                  <a:srgbClr val="0000FF"/>
                </a:solidFill>
                <a:latin typeface="Arial" pitchFamily="34" charset="0"/>
                <a:cs typeface="Arial" pitchFamily="34" charset="0"/>
              </a:rPr>
              <a:t>"</a:t>
            </a:r>
            <a:r>
              <a:rPr lang="fr-FR" sz="2400" b="1" i="1" dirty="0">
                <a:solidFill>
                  <a:srgbClr val="0000FF"/>
                </a:solidFill>
                <a:latin typeface="Arial" pitchFamily="34" charset="0"/>
                <a:cs typeface="Arial" pitchFamily="34" charset="0"/>
              </a:rPr>
              <a:t>Il </a:t>
            </a:r>
            <a:r>
              <a:rPr lang="fr-FR" sz="2400" b="1" i="1" dirty="0" smtClean="0">
                <a:solidFill>
                  <a:srgbClr val="0000FF"/>
                </a:solidFill>
                <a:latin typeface="Arial" pitchFamily="34" charset="0"/>
                <a:cs typeface="Arial" pitchFamily="34" charset="0"/>
              </a:rPr>
              <a:t>n'y</a:t>
            </a:r>
          </a:p>
          <a:p>
            <a:pPr algn="ctr"/>
            <a:r>
              <a:rPr lang="fr-FR" sz="2400" b="1" i="1" dirty="0" smtClean="0">
                <a:solidFill>
                  <a:srgbClr val="0000FF"/>
                </a:solidFill>
                <a:latin typeface="Arial" pitchFamily="34" charset="0"/>
                <a:cs typeface="Arial" pitchFamily="34" charset="0"/>
              </a:rPr>
              <a:t>a pas </a:t>
            </a:r>
            <a:r>
              <a:rPr lang="fr-FR" sz="2400" b="1" i="1" dirty="0">
                <a:solidFill>
                  <a:srgbClr val="0000FF"/>
                </a:solidFill>
                <a:latin typeface="Arial" pitchFamily="34" charset="0"/>
                <a:cs typeface="Arial" pitchFamily="34" charset="0"/>
              </a:rPr>
              <a:t>d'exemple d'ouverture de marché qui ait conduit au </a:t>
            </a:r>
            <a:endParaRPr lang="fr-FR" sz="2400" b="1" i="1" dirty="0" smtClean="0">
              <a:solidFill>
                <a:srgbClr val="0000FF"/>
              </a:solidFill>
              <a:latin typeface="Arial" pitchFamily="34" charset="0"/>
              <a:cs typeface="Arial" pitchFamily="34" charset="0"/>
            </a:endParaRPr>
          </a:p>
          <a:p>
            <a:pPr algn="ctr"/>
            <a:r>
              <a:rPr lang="fr-FR" sz="2400" b="1" i="1" dirty="0" smtClean="0">
                <a:solidFill>
                  <a:srgbClr val="0000FF"/>
                </a:solidFill>
                <a:latin typeface="Arial" pitchFamily="34" charset="0"/>
                <a:cs typeface="Arial" pitchFamily="34" charset="0"/>
              </a:rPr>
              <a:t>développement…</a:t>
            </a:r>
            <a:r>
              <a:rPr lang="fr-FR" sz="2400" b="1" dirty="0" smtClean="0">
                <a:solidFill>
                  <a:srgbClr val="0000FF"/>
                </a:solidFill>
                <a:latin typeface="Arial" pitchFamily="34" charset="0"/>
                <a:cs typeface="Arial" pitchFamily="34" charset="0"/>
              </a:rPr>
              <a:t> </a:t>
            </a:r>
            <a:r>
              <a:rPr lang="fr-FR" sz="2400" b="1" i="1" dirty="0" smtClean="0">
                <a:solidFill>
                  <a:srgbClr val="0000FF"/>
                </a:solidFill>
                <a:latin typeface="Arial" pitchFamily="34" charset="0"/>
                <a:cs typeface="Arial" pitchFamily="34" charset="0"/>
              </a:rPr>
              <a:t>L'UE devrait </a:t>
            </a:r>
            <a:r>
              <a:rPr lang="fr-FR" sz="2400" b="1" i="1" dirty="0">
                <a:solidFill>
                  <a:srgbClr val="0000FF"/>
                </a:solidFill>
                <a:latin typeface="Arial" pitchFamily="34" charset="0"/>
                <a:cs typeface="Arial" pitchFamily="34" charset="0"/>
              </a:rPr>
              <a:t>reconnaitre le droit des </a:t>
            </a:r>
            <a:r>
              <a:rPr lang="fr-FR" sz="2400" b="1" i="1" dirty="0" smtClean="0">
                <a:solidFill>
                  <a:srgbClr val="0000FF"/>
                </a:solidFill>
                <a:latin typeface="Arial" pitchFamily="34" charset="0"/>
                <a:cs typeface="Arial" pitchFamily="34" charset="0"/>
              </a:rPr>
              <a:t>pays</a:t>
            </a:r>
          </a:p>
          <a:p>
            <a:pPr algn="ctr"/>
            <a:r>
              <a:rPr lang="fr-FR" sz="2400" b="1" i="1" dirty="0" smtClean="0">
                <a:solidFill>
                  <a:srgbClr val="0000FF"/>
                </a:solidFill>
                <a:latin typeface="Arial" pitchFamily="34" charset="0"/>
                <a:cs typeface="Arial" pitchFamily="34" charset="0"/>
              </a:rPr>
              <a:t>pauvres à </a:t>
            </a:r>
            <a:r>
              <a:rPr lang="fr-FR" sz="2400" b="1" i="1" dirty="0">
                <a:solidFill>
                  <a:srgbClr val="0000FF"/>
                </a:solidFill>
                <a:latin typeface="Arial" pitchFamily="34" charset="0"/>
                <a:cs typeface="Arial" pitchFamily="34" charset="0"/>
              </a:rPr>
              <a:t>se nourrir </a:t>
            </a:r>
            <a:r>
              <a:rPr lang="fr-FR" sz="2400" b="1" i="1" dirty="0" smtClean="0">
                <a:solidFill>
                  <a:srgbClr val="0000FF"/>
                </a:solidFill>
                <a:latin typeface="Arial" pitchFamily="34" charset="0"/>
                <a:cs typeface="Arial" pitchFamily="34" charset="0"/>
              </a:rPr>
              <a:t>eux-mêmes </a:t>
            </a:r>
            <a:r>
              <a:rPr lang="fr-FR" sz="2400" b="1" i="1" dirty="0">
                <a:solidFill>
                  <a:srgbClr val="0000FF"/>
                </a:solidFill>
                <a:latin typeface="Arial" pitchFamily="34" charset="0"/>
                <a:cs typeface="Arial" pitchFamily="34" charset="0"/>
              </a:rPr>
              <a:t>en leur permettant </a:t>
            </a:r>
            <a:r>
              <a:rPr lang="fr-FR" sz="2400" b="1" i="1" dirty="0" smtClean="0">
                <a:solidFill>
                  <a:srgbClr val="0000FF"/>
                </a:solidFill>
                <a:latin typeface="Arial" pitchFamily="34" charset="0"/>
                <a:cs typeface="Arial" pitchFamily="34" charset="0"/>
              </a:rPr>
              <a:t> d'exclure</a:t>
            </a:r>
          </a:p>
          <a:p>
            <a:pPr algn="ctr"/>
            <a:r>
              <a:rPr lang="fr-FR" sz="2400" b="1" i="1" dirty="0" smtClean="0">
                <a:solidFill>
                  <a:srgbClr val="0000FF"/>
                </a:solidFill>
                <a:latin typeface="Arial" pitchFamily="34" charset="0"/>
                <a:cs typeface="Arial" pitchFamily="34" charset="0"/>
              </a:rPr>
              <a:t>les produits agricoles de </a:t>
            </a:r>
            <a:r>
              <a:rPr lang="fr-FR" sz="2400" b="1" i="1" dirty="0">
                <a:solidFill>
                  <a:srgbClr val="0000FF"/>
                </a:solidFill>
                <a:latin typeface="Arial" pitchFamily="34" charset="0"/>
                <a:cs typeface="Arial" pitchFamily="34" charset="0"/>
              </a:rPr>
              <a:t>la libéralisation commerciale</a:t>
            </a:r>
            <a:r>
              <a:rPr lang="fr-FR" sz="2400" b="1" dirty="0">
                <a:solidFill>
                  <a:srgbClr val="0000FF"/>
                </a:solidFill>
                <a:latin typeface="Arial" pitchFamily="34" charset="0"/>
                <a:cs typeface="Arial" pitchFamily="34" charset="0"/>
              </a:rPr>
              <a:t>"</a:t>
            </a:r>
            <a:r>
              <a:rPr lang="fr-FR" sz="2400" b="1" dirty="0" smtClean="0">
                <a:solidFill>
                  <a:srgbClr val="0000FF"/>
                </a:solidFill>
                <a:latin typeface="Arial" pitchFamily="34" charset="0"/>
                <a:cs typeface="Arial" pitchFamily="34" charset="0"/>
              </a:rPr>
              <a:t> </a:t>
            </a:r>
            <a:endParaRPr lang="fr-FR" sz="2400" b="1" dirty="0">
              <a:solidFill>
                <a:srgbClr val="0000FF"/>
              </a:solidFill>
              <a:latin typeface="Arial" pitchFamily="34" charset="0"/>
              <a:cs typeface="Arial" pitchFamily="34" charset="0"/>
            </a:endParaRPr>
          </a:p>
        </p:txBody>
      </p:sp>
      <p:sp>
        <p:nvSpPr>
          <p:cNvPr id="4" name="ZoneTexte 3"/>
          <p:cNvSpPr txBox="1"/>
          <p:nvPr/>
        </p:nvSpPr>
        <p:spPr>
          <a:xfrm>
            <a:off x="60834" y="4437112"/>
            <a:ext cx="9047670" cy="1200329"/>
          </a:xfrm>
          <a:prstGeom prst="rect">
            <a:avLst/>
          </a:prstGeom>
          <a:noFill/>
          <a:ln>
            <a:solidFill>
              <a:schemeClr val="tx1"/>
            </a:solidFill>
          </a:ln>
        </p:spPr>
        <p:txBody>
          <a:bodyPr wrap="none" rtlCol="0">
            <a:spAutoFit/>
          </a:bodyPr>
          <a:lstStyle/>
          <a:p>
            <a:pPr algn="ctr"/>
            <a:r>
              <a:rPr lang="fr-FR" sz="2400" b="1" dirty="0">
                <a:solidFill>
                  <a:srgbClr val="008000"/>
                </a:solidFill>
                <a:latin typeface="Arial" pitchFamily="34" charset="0"/>
                <a:cs typeface="Arial" pitchFamily="34" charset="0"/>
              </a:rPr>
              <a:t>Le 19 mars 2012, l'ancien Gouverneur de la Banque centrale </a:t>
            </a:r>
            <a:endParaRPr lang="fr-FR" sz="2400" b="1" dirty="0" smtClean="0">
              <a:solidFill>
                <a:srgbClr val="008000"/>
              </a:solidFill>
              <a:latin typeface="Arial" pitchFamily="34" charset="0"/>
              <a:cs typeface="Arial" pitchFamily="34" charset="0"/>
            </a:endParaRPr>
          </a:p>
          <a:p>
            <a:pPr algn="ctr"/>
            <a:r>
              <a:rPr lang="fr-FR" sz="2400" b="1" dirty="0" smtClean="0">
                <a:solidFill>
                  <a:srgbClr val="008000"/>
                </a:solidFill>
                <a:latin typeface="Arial" pitchFamily="34" charset="0"/>
                <a:cs typeface="Arial" pitchFamily="34" charset="0"/>
              </a:rPr>
              <a:t>du </a:t>
            </a:r>
            <a:r>
              <a:rPr lang="fr-FR" sz="2400" b="1" dirty="0">
                <a:solidFill>
                  <a:srgbClr val="008000"/>
                </a:solidFill>
                <a:latin typeface="Arial" pitchFamily="34" charset="0"/>
                <a:cs typeface="Arial" pitchFamily="34" charset="0"/>
              </a:rPr>
              <a:t>Nigeria, le </a:t>
            </a:r>
            <a:r>
              <a:rPr lang="fr-FR" sz="2400" b="1" dirty="0" smtClean="0">
                <a:solidFill>
                  <a:srgbClr val="008000"/>
                </a:solidFill>
                <a:latin typeface="Arial" pitchFamily="34" charset="0"/>
                <a:cs typeface="Arial" pitchFamily="34" charset="0"/>
              </a:rPr>
              <a:t>Pr </a:t>
            </a:r>
            <a:r>
              <a:rPr lang="fr-FR" sz="2400" b="1" dirty="0" err="1">
                <a:solidFill>
                  <a:srgbClr val="008000"/>
                </a:solidFill>
                <a:latin typeface="Arial" pitchFamily="34" charset="0"/>
                <a:cs typeface="Arial" pitchFamily="34" charset="0"/>
              </a:rPr>
              <a:t>Chukwuma</a:t>
            </a:r>
            <a:r>
              <a:rPr lang="fr-FR" sz="2400" b="1" dirty="0">
                <a:solidFill>
                  <a:srgbClr val="008000"/>
                </a:solidFill>
                <a:latin typeface="Arial" pitchFamily="34" charset="0"/>
                <a:cs typeface="Arial" pitchFamily="34" charset="0"/>
              </a:rPr>
              <a:t> </a:t>
            </a:r>
            <a:r>
              <a:rPr lang="fr-FR" sz="2400" b="1" dirty="0" err="1">
                <a:solidFill>
                  <a:srgbClr val="008000"/>
                </a:solidFill>
                <a:latin typeface="Arial" pitchFamily="34" charset="0"/>
                <a:cs typeface="Arial" pitchFamily="34" charset="0"/>
              </a:rPr>
              <a:t>Soludo</a:t>
            </a:r>
            <a:r>
              <a:rPr lang="fr-FR" sz="2400" b="1" dirty="0">
                <a:solidFill>
                  <a:srgbClr val="008000"/>
                </a:solidFill>
                <a:latin typeface="Arial" pitchFamily="34" charset="0"/>
                <a:cs typeface="Arial" pitchFamily="34" charset="0"/>
              </a:rPr>
              <a:t>, a averti que signer des </a:t>
            </a:r>
            <a:endParaRPr lang="fr-FR" sz="2400" b="1" dirty="0" smtClean="0">
              <a:solidFill>
                <a:srgbClr val="008000"/>
              </a:solidFill>
              <a:latin typeface="Arial" pitchFamily="34" charset="0"/>
              <a:cs typeface="Arial" pitchFamily="34" charset="0"/>
            </a:endParaRPr>
          </a:p>
          <a:p>
            <a:pPr algn="ctr"/>
            <a:r>
              <a:rPr lang="fr-FR" sz="2400" b="1" dirty="0" smtClean="0">
                <a:solidFill>
                  <a:srgbClr val="008000"/>
                </a:solidFill>
                <a:latin typeface="Arial" pitchFamily="34" charset="0"/>
                <a:cs typeface="Arial" pitchFamily="34" charset="0"/>
              </a:rPr>
              <a:t>APE </a:t>
            </a:r>
            <a:r>
              <a:rPr lang="fr-FR" sz="2400" b="1" dirty="0">
                <a:solidFill>
                  <a:srgbClr val="008000"/>
                </a:solidFill>
                <a:latin typeface="Arial" pitchFamily="34" charset="0"/>
                <a:cs typeface="Arial" pitchFamily="34" charset="0"/>
              </a:rPr>
              <a:t>conduirait à un "</a:t>
            </a:r>
            <a:r>
              <a:rPr lang="fr-FR" sz="2400" b="1" i="1" dirty="0">
                <a:solidFill>
                  <a:srgbClr val="008000"/>
                </a:solidFill>
                <a:latin typeface="Arial" pitchFamily="34" charset="0"/>
                <a:cs typeface="Arial" pitchFamily="34" charset="0"/>
              </a:rPr>
              <a:t>second </a:t>
            </a:r>
            <a:r>
              <a:rPr lang="fr-FR" sz="2400" b="1" i="1" dirty="0" smtClean="0">
                <a:solidFill>
                  <a:srgbClr val="008000"/>
                </a:solidFill>
                <a:latin typeface="Arial" pitchFamily="34" charset="0"/>
                <a:cs typeface="Arial" pitchFamily="34" charset="0"/>
              </a:rPr>
              <a:t>esclavage</a:t>
            </a:r>
            <a:r>
              <a:rPr lang="fr-FR" sz="2400" b="1" dirty="0" smtClean="0">
                <a:solidFill>
                  <a:srgbClr val="008000"/>
                </a:solidFill>
                <a:latin typeface="Arial" pitchFamily="34" charset="0"/>
                <a:cs typeface="Arial" pitchFamily="34" charset="0"/>
              </a:rPr>
              <a:t>".</a:t>
            </a:r>
            <a:endParaRPr lang="fr-FR" sz="2400" b="1" dirty="0">
              <a:solidFill>
                <a:srgbClr val="008000"/>
              </a:solidFill>
              <a:latin typeface="Arial" pitchFamily="34" charset="0"/>
              <a:cs typeface="Arial" pitchFamily="34" charset="0"/>
            </a:endParaRPr>
          </a:p>
        </p:txBody>
      </p:sp>
      <p:sp>
        <p:nvSpPr>
          <p:cNvPr id="5" name="ZoneTexte 4"/>
          <p:cNvSpPr txBox="1"/>
          <p:nvPr/>
        </p:nvSpPr>
        <p:spPr>
          <a:xfrm>
            <a:off x="251520" y="4941168"/>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012210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42784" y="3102059"/>
            <a:ext cx="8802410" cy="830997"/>
          </a:xfrm>
          <a:prstGeom prst="rect">
            <a:avLst/>
          </a:prstGeom>
          <a:noFill/>
          <a:ln>
            <a:solidFill>
              <a:schemeClr val="tx1"/>
            </a:solidFill>
          </a:ln>
        </p:spPr>
        <p:txBody>
          <a:bodyPr wrap="none" rtlCol="0">
            <a:spAutoFit/>
          </a:bodyPr>
          <a:lstStyle/>
          <a:p>
            <a:pPr algn="ctr"/>
            <a:r>
              <a:rPr lang="fr-FR" sz="2400" b="1" dirty="0">
                <a:solidFill>
                  <a:srgbClr val="008000"/>
                </a:solidFill>
                <a:latin typeface="Arial" pitchFamily="34" charset="0"/>
                <a:cs typeface="Arial" pitchFamily="34" charset="0"/>
              </a:rPr>
              <a:t>Les pays ACP ne devraient pas réduire leurs droits de </a:t>
            </a:r>
            <a:endParaRPr lang="fr-FR" sz="2400" b="1" dirty="0" smtClean="0">
              <a:solidFill>
                <a:srgbClr val="008000"/>
              </a:solidFill>
              <a:latin typeface="Arial" pitchFamily="34" charset="0"/>
              <a:cs typeface="Arial" pitchFamily="34" charset="0"/>
            </a:endParaRPr>
          </a:p>
          <a:p>
            <a:pPr algn="ctr"/>
            <a:r>
              <a:rPr lang="fr-FR" sz="2400" b="1" dirty="0" smtClean="0">
                <a:solidFill>
                  <a:srgbClr val="008000"/>
                </a:solidFill>
                <a:latin typeface="Arial" pitchFamily="34" charset="0"/>
                <a:cs typeface="Arial" pitchFamily="34" charset="0"/>
              </a:rPr>
              <a:t>douane </a:t>
            </a:r>
            <a:r>
              <a:rPr lang="fr-FR" sz="2400" b="1" dirty="0">
                <a:solidFill>
                  <a:srgbClr val="008000"/>
                </a:solidFill>
                <a:latin typeface="Arial" pitchFamily="34" charset="0"/>
                <a:cs typeface="Arial" pitchFamily="34" charset="0"/>
              </a:rPr>
              <a:t>plus que l'UE sur les produits alimentaires de base</a:t>
            </a:r>
            <a:endParaRPr lang="fr-FR" sz="2400" dirty="0">
              <a:solidFill>
                <a:srgbClr val="008000"/>
              </a:solidFill>
              <a:latin typeface="Arial" pitchFamily="34" charset="0"/>
              <a:cs typeface="Arial" pitchFamily="34" charset="0"/>
            </a:endParaRPr>
          </a:p>
        </p:txBody>
      </p:sp>
      <p:sp>
        <p:nvSpPr>
          <p:cNvPr id="3" name="ZoneTexte 2"/>
          <p:cNvSpPr txBox="1"/>
          <p:nvPr/>
        </p:nvSpPr>
        <p:spPr>
          <a:xfrm>
            <a:off x="142784" y="4523636"/>
            <a:ext cx="8715325" cy="1569660"/>
          </a:xfrm>
          <a:prstGeom prst="rect">
            <a:avLst/>
          </a:prstGeom>
          <a:noFill/>
          <a:ln>
            <a:solidFill>
              <a:schemeClr val="tx1"/>
            </a:solidFill>
          </a:ln>
        </p:spPr>
        <p:txBody>
          <a:bodyPr wrap="square" rtlCol="0">
            <a:spAutoFit/>
          </a:bodyPr>
          <a:lstStyle/>
          <a:p>
            <a:pPr algn="ctr"/>
            <a:r>
              <a:rPr lang="fr-FR" sz="2400" b="1" dirty="0" smtClean="0">
                <a:solidFill>
                  <a:srgbClr val="0000FF"/>
                </a:solidFill>
                <a:latin typeface="Arial" pitchFamily="34" charset="0"/>
                <a:cs typeface="Arial" pitchFamily="34" charset="0"/>
              </a:rPr>
              <a:t>Le texte </a:t>
            </a:r>
            <a:r>
              <a:rPr lang="fr-FR" sz="2400" b="1" dirty="0">
                <a:solidFill>
                  <a:srgbClr val="0000FF"/>
                </a:solidFill>
                <a:latin typeface="Arial" pitchFamily="34" charset="0"/>
                <a:cs typeface="Arial" pitchFamily="34" charset="0"/>
              </a:rPr>
              <a:t>d'APE </a:t>
            </a:r>
            <a:r>
              <a:rPr lang="fr-FR" sz="2400" b="1" dirty="0" smtClean="0">
                <a:solidFill>
                  <a:srgbClr val="0000FF"/>
                </a:solidFill>
                <a:latin typeface="Arial" pitchFamily="34" charset="0"/>
                <a:cs typeface="Arial" pitchFamily="34" charset="0"/>
              </a:rPr>
              <a:t>interdit </a:t>
            </a:r>
            <a:r>
              <a:rPr lang="fr-FR" sz="2400" b="1" dirty="0">
                <a:solidFill>
                  <a:srgbClr val="0000FF"/>
                </a:solidFill>
                <a:latin typeface="Arial" pitchFamily="34" charset="0"/>
                <a:cs typeface="Arial" pitchFamily="34" charset="0"/>
              </a:rPr>
              <a:t>les </a:t>
            </a:r>
            <a:r>
              <a:rPr lang="fr-FR" sz="2400" b="1" dirty="0" smtClean="0">
                <a:solidFill>
                  <a:srgbClr val="0000FF"/>
                </a:solidFill>
                <a:latin typeface="Arial" pitchFamily="34" charset="0"/>
                <a:cs typeface="Arial" pitchFamily="34" charset="0"/>
              </a:rPr>
              <a:t>restrictions quantitatives </a:t>
            </a:r>
            <a:r>
              <a:rPr lang="fr-FR" sz="2400" b="1" dirty="0">
                <a:solidFill>
                  <a:srgbClr val="0000FF"/>
                </a:solidFill>
                <a:latin typeface="Arial" pitchFamily="34" charset="0"/>
                <a:cs typeface="Arial" pitchFamily="34" charset="0"/>
              </a:rPr>
              <a:t>à l'importation, ce qui recouvre </a:t>
            </a:r>
            <a:r>
              <a:rPr lang="fr-FR" sz="2400" b="1" dirty="0" smtClean="0">
                <a:solidFill>
                  <a:srgbClr val="0000FF"/>
                </a:solidFill>
                <a:latin typeface="Arial" pitchFamily="34" charset="0"/>
                <a:cs typeface="Arial" pitchFamily="34" charset="0"/>
              </a:rPr>
              <a:t>les </a:t>
            </a:r>
            <a:r>
              <a:rPr lang="fr-FR" sz="2400" b="1" dirty="0">
                <a:solidFill>
                  <a:srgbClr val="0000FF"/>
                </a:solidFill>
                <a:latin typeface="Arial" pitchFamily="34" charset="0"/>
                <a:cs typeface="Arial" pitchFamily="34" charset="0"/>
              </a:rPr>
              <a:t>prélèvements variables, alors que l'UE en utilise </a:t>
            </a:r>
            <a:r>
              <a:rPr lang="fr-FR" sz="2400" b="1" dirty="0" smtClean="0">
                <a:solidFill>
                  <a:srgbClr val="0000FF"/>
                </a:solidFill>
                <a:latin typeface="Arial" pitchFamily="34" charset="0"/>
                <a:cs typeface="Arial" pitchFamily="34" charset="0"/>
              </a:rPr>
              <a:t>pour certaines </a:t>
            </a:r>
            <a:r>
              <a:rPr lang="fr-FR" sz="2400" b="1" dirty="0">
                <a:solidFill>
                  <a:srgbClr val="0000FF"/>
                </a:solidFill>
                <a:latin typeface="Arial" pitchFamily="34" charset="0"/>
                <a:cs typeface="Arial" pitchFamily="34" charset="0"/>
              </a:rPr>
              <a:t>céréales </a:t>
            </a:r>
            <a:endParaRPr lang="fr-FR" sz="2400" b="1" dirty="0" smtClean="0">
              <a:solidFill>
                <a:srgbClr val="0000FF"/>
              </a:solidFill>
              <a:latin typeface="Arial" pitchFamily="34" charset="0"/>
              <a:cs typeface="Arial" pitchFamily="34" charset="0"/>
            </a:endParaRPr>
          </a:p>
          <a:p>
            <a:pPr algn="ctr"/>
            <a:r>
              <a:rPr lang="fr-FR" sz="2400" b="1" dirty="0" smtClean="0">
                <a:solidFill>
                  <a:srgbClr val="0000FF"/>
                </a:solidFill>
                <a:latin typeface="Arial" pitchFamily="34" charset="0"/>
                <a:cs typeface="Arial" pitchFamily="34" charset="0"/>
              </a:rPr>
              <a:t>et </a:t>
            </a:r>
            <a:r>
              <a:rPr lang="fr-FR" sz="2400" b="1" dirty="0">
                <a:solidFill>
                  <a:srgbClr val="0000FF"/>
                </a:solidFill>
                <a:latin typeface="Arial" pitchFamily="34" charset="0"/>
                <a:cs typeface="Arial" pitchFamily="34" charset="0"/>
              </a:rPr>
              <a:t>certains fruits et légumes</a:t>
            </a:r>
          </a:p>
        </p:txBody>
      </p:sp>
      <p:sp>
        <p:nvSpPr>
          <p:cNvPr id="4" name="ZoneTexte 3"/>
          <p:cNvSpPr txBox="1"/>
          <p:nvPr/>
        </p:nvSpPr>
        <p:spPr>
          <a:xfrm>
            <a:off x="174878" y="1113862"/>
            <a:ext cx="8969122" cy="1569660"/>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itchFamily="34" charset="0"/>
                <a:cs typeface="Arial" pitchFamily="34" charset="0"/>
              </a:rPr>
              <a:t>P</a:t>
            </a:r>
            <a:r>
              <a:rPr lang="fr-FR" sz="2400" b="1" dirty="0" smtClean="0">
                <a:solidFill>
                  <a:srgbClr val="0000FF"/>
                </a:solidFill>
                <a:latin typeface="Arial" pitchFamily="34" charset="0"/>
                <a:cs typeface="Arial" pitchFamily="34" charset="0"/>
              </a:rPr>
              <a:t>uisque </a:t>
            </a:r>
            <a:r>
              <a:rPr lang="fr-FR" sz="2400" b="1" dirty="0">
                <a:solidFill>
                  <a:srgbClr val="0000FF"/>
                </a:solidFill>
                <a:latin typeface="Arial" pitchFamily="34" charset="0"/>
                <a:cs typeface="Arial" pitchFamily="34" charset="0"/>
              </a:rPr>
              <a:t>les </a:t>
            </a:r>
            <a:r>
              <a:rPr lang="fr-FR" sz="2400" b="1" dirty="0" smtClean="0">
                <a:solidFill>
                  <a:srgbClr val="0000FF"/>
                </a:solidFill>
                <a:latin typeface="Arial" pitchFamily="34" charset="0"/>
                <a:cs typeface="Arial" pitchFamily="34" charset="0"/>
              </a:rPr>
              <a:t>importations </a:t>
            </a:r>
            <a:r>
              <a:rPr lang="fr-FR" sz="2400" b="1" dirty="0">
                <a:solidFill>
                  <a:srgbClr val="0000FF"/>
                </a:solidFill>
                <a:latin typeface="Arial" pitchFamily="34" charset="0"/>
                <a:cs typeface="Arial" pitchFamily="34" charset="0"/>
              </a:rPr>
              <a:t>des 12 PMA d'AO représentent </a:t>
            </a:r>
            <a:endParaRPr lang="fr-FR" sz="2400" b="1" dirty="0" smtClean="0">
              <a:solidFill>
                <a:srgbClr val="0000FF"/>
              </a:solidFill>
              <a:latin typeface="Arial" pitchFamily="34" charset="0"/>
              <a:cs typeface="Arial" pitchFamily="34" charset="0"/>
            </a:endParaRPr>
          </a:p>
          <a:p>
            <a:pPr algn="ctr"/>
            <a:r>
              <a:rPr lang="fr-FR" sz="2400" b="1" dirty="0" smtClean="0">
                <a:solidFill>
                  <a:srgbClr val="0000FF"/>
                </a:solidFill>
                <a:latin typeface="Arial" pitchFamily="34" charset="0"/>
                <a:cs typeface="Arial" pitchFamily="34" charset="0"/>
              </a:rPr>
              <a:t>37,7% de leurs importations de l’UE et qu’ils sont </a:t>
            </a:r>
            <a:r>
              <a:rPr lang="fr-FR" sz="2400" b="1" dirty="0">
                <a:solidFill>
                  <a:srgbClr val="0000FF"/>
                </a:solidFill>
                <a:latin typeface="Arial" pitchFamily="34" charset="0"/>
                <a:cs typeface="Arial" pitchFamily="34" charset="0"/>
              </a:rPr>
              <a:t>exemptés </a:t>
            </a:r>
            <a:endParaRPr lang="fr-FR" sz="2400" b="1" dirty="0" smtClean="0">
              <a:solidFill>
                <a:srgbClr val="0000FF"/>
              </a:solidFill>
              <a:latin typeface="Arial" pitchFamily="34" charset="0"/>
              <a:cs typeface="Arial" pitchFamily="34" charset="0"/>
            </a:endParaRPr>
          </a:p>
          <a:p>
            <a:pPr algn="ctr"/>
            <a:r>
              <a:rPr lang="fr-FR" sz="2400" b="1" dirty="0" smtClean="0">
                <a:solidFill>
                  <a:srgbClr val="0000FF"/>
                </a:solidFill>
                <a:latin typeface="Arial" pitchFamily="34" charset="0"/>
                <a:cs typeface="Arial" pitchFamily="34" charset="0"/>
              </a:rPr>
              <a:t>de réduction de droits de douane</a:t>
            </a:r>
            <a:r>
              <a:rPr lang="fr-FR" sz="2400" b="1" dirty="0">
                <a:solidFill>
                  <a:srgbClr val="0000FF"/>
                </a:solidFill>
                <a:latin typeface="Arial" pitchFamily="34" charset="0"/>
                <a:cs typeface="Arial" pitchFamily="34" charset="0"/>
              </a:rPr>
              <a:t>, </a:t>
            </a:r>
            <a:r>
              <a:rPr lang="fr-FR" sz="2400" b="1" dirty="0" smtClean="0">
                <a:solidFill>
                  <a:srgbClr val="0000FF"/>
                </a:solidFill>
                <a:latin typeface="Arial" pitchFamily="34" charset="0"/>
                <a:cs typeface="Arial" pitchFamily="34" charset="0"/>
              </a:rPr>
              <a:t>l'AO </a:t>
            </a:r>
            <a:r>
              <a:rPr lang="fr-FR" sz="2400" b="1" dirty="0">
                <a:solidFill>
                  <a:srgbClr val="0000FF"/>
                </a:solidFill>
                <a:latin typeface="Arial" pitchFamily="34" charset="0"/>
                <a:cs typeface="Arial" pitchFamily="34" charset="0"/>
              </a:rPr>
              <a:t>ne devrait ouvrir </a:t>
            </a:r>
            <a:endParaRPr lang="fr-FR" sz="2400" b="1" dirty="0" smtClean="0">
              <a:solidFill>
                <a:srgbClr val="0000FF"/>
              </a:solidFill>
              <a:latin typeface="Arial" pitchFamily="34" charset="0"/>
              <a:cs typeface="Arial" pitchFamily="34" charset="0"/>
            </a:endParaRPr>
          </a:p>
          <a:p>
            <a:pPr algn="ctr"/>
            <a:r>
              <a:rPr lang="fr-FR" sz="2400" b="1" dirty="0">
                <a:solidFill>
                  <a:srgbClr val="0000FF"/>
                </a:solidFill>
                <a:latin typeface="Arial" pitchFamily="34" charset="0"/>
                <a:cs typeface="Arial" pitchFamily="34" charset="0"/>
              </a:rPr>
              <a:t>s</a:t>
            </a:r>
            <a:r>
              <a:rPr lang="fr-FR" sz="2400" b="1" dirty="0" smtClean="0">
                <a:solidFill>
                  <a:srgbClr val="0000FF"/>
                </a:solidFill>
                <a:latin typeface="Arial" pitchFamily="34" charset="0"/>
                <a:cs typeface="Arial" pitchFamily="34" charset="0"/>
              </a:rPr>
              <a:t>on marché qu'à 42,3</a:t>
            </a:r>
            <a:r>
              <a:rPr lang="fr-FR" sz="2400" b="1" dirty="0">
                <a:solidFill>
                  <a:srgbClr val="0000FF"/>
                </a:solidFill>
                <a:latin typeface="Arial" pitchFamily="34" charset="0"/>
                <a:cs typeface="Arial" pitchFamily="34" charset="0"/>
              </a:rPr>
              <a:t>% </a:t>
            </a:r>
            <a:r>
              <a:rPr lang="fr-FR" sz="2400" b="1" dirty="0" smtClean="0">
                <a:solidFill>
                  <a:srgbClr val="0000FF"/>
                </a:solidFill>
                <a:latin typeface="Arial" pitchFamily="34" charset="0"/>
                <a:cs typeface="Arial" pitchFamily="34" charset="0"/>
              </a:rPr>
              <a:t>de </a:t>
            </a:r>
            <a:r>
              <a:rPr lang="fr-FR" sz="2400" b="1" dirty="0">
                <a:solidFill>
                  <a:srgbClr val="0000FF"/>
                </a:solidFill>
                <a:latin typeface="Arial" pitchFamily="34" charset="0"/>
                <a:cs typeface="Arial" pitchFamily="34" charset="0"/>
              </a:rPr>
              <a:t>ses importations venant de l'UE </a:t>
            </a:r>
          </a:p>
        </p:txBody>
      </p:sp>
      <p:sp>
        <p:nvSpPr>
          <p:cNvPr id="5" name="ZoneTexte 4"/>
          <p:cNvSpPr txBox="1"/>
          <p:nvPr/>
        </p:nvSpPr>
        <p:spPr>
          <a:xfrm>
            <a:off x="1261421" y="241484"/>
            <a:ext cx="6660798" cy="523220"/>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Autres raisons de ne pas signer l'APE</a:t>
            </a:r>
            <a:endParaRPr lang="fr-FR"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854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1496462" y="188640"/>
            <a:ext cx="6171882" cy="523220"/>
          </a:xfrm>
          <a:prstGeom prst="rect">
            <a:avLst/>
          </a:prstGeom>
          <a:solidFill>
            <a:srgbClr val="FF0000"/>
          </a:solidFill>
          <a:ln>
            <a:solidFill>
              <a:schemeClr val="tx1"/>
            </a:solidFill>
          </a:ln>
        </p:spPr>
        <p:txBody>
          <a:bodyPr wrap="none" rtlCol="0">
            <a:spAutoFit/>
          </a:bodyPr>
          <a:lstStyle/>
          <a:p>
            <a:r>
              <a:rPr lang="fr-FR" sz="2800" b="1" dirty="0">
                <a:solidFill>
                  <a:schemeClr val="bg1"/>
                </a:solidFill>
                <a:effectLst>
                  <a:outerShdw blurRad="38100" dist="38100" dir="2700000" algn="tl">
                    <a:srgbClr val="000000">
                      <a:alpha val="43137"/>
                    </a:srgbClr>
                  </a:outerShdw>
                </a:effectLst>
                <a:latin typeface="Arial" pitchFamily="34" charset="0"/>
                <a:cs typeface="Arial" pitchFamily="34" charset="0"/>
              </a:rPr>
              <a:t>Fonds de Solidarité de la CEDEAO </a:t>
            </a:r>
          </a:p>
        </p:txBody>
      </p:sp>
      <p:sp>
        <p:nvSpPr>
          <p:cNvPr id="7" name="ZoneTexte 6"/>
          <p:cNvSpPr txBox="1"/>
          <p:nvPr/>
        </p:nvSpPr>
        <p:spPr>
          <a:xfrm>
            <a:off x="323528" y="1052736"/>
            <a:ext cx="184731" cy="369332"/>
          </a:xfrm>
          <a:prstGeom prst="rect">
            <a:avLst/>
          </a:prstGeom>
          <a:noFill/>
        </p:spPr>
        <p:txBody>
          <a:bodyPr wrap="none" rtlCol="0">
            <a:spAutoFit/>
          </a:bodyPr>
          <a:lstStyle/>
          <a:p>
            <a:endParaRPr lang="fr-FR" dirty="0"/>
          </a:p>
        </p:txBody>
      </p:sp>
      <p:sp>
        <p:nvSpPr>
          <p:cNvPr id="8" name="ZoneTexte 7"/>
          <p:cNvSpPr txBox="1"/>
          <p:nvPr/>
        </p:nvSpPr>
        <p:spPr>
          <a:xfrm>
            <a:off x="35496" y="1627141"/>
            <a:ext cx="9169498"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Les pertes pour les non-PMA d’AO (Ghana, Côte d’Ivoire, </a:t>
            </a:r>
          </a:p>
          <a:p>
            <a:pPr algn="ctr"/>
            <a:r>
              <a:rPr lang="fr-FR" sz="2400" b="1" dirty="0" smtClean="0">
                <a:solidFill>
                  <a:srgbClr val="0000FF"/>
                </a:solidFill>
                <a:latin typeface="Arial" pitchFamily="34" charset="0"/>
                <a:cs typeface="Arial" pitchFamily="34" charset="0"/>
              </a:rPr>
              <a:t>Cap-Vert) de la non ratification de leurs APE et leur statut de</a:t>
            </a:r>
          </a:p>
          <a:p>
            <a:pPr algn="ctr"/>
            <a:r>
              <a:rPr lang="fr-FR" sz="2400" b="1" dirty="0" smtClean="0">
                <a:solidFill>
                  <a:srgbClr val="0000FF"/>
                </a:solidFill>
                <a:latin typeface="Arial" pitchFamily="34" charset="0"/>
                <a:cs typeface="Arial" pitchFamily="34" charset="0"/>
              </a:rPr>
              <a:t>SPG sur le marché de l’UE seraient largement compensées </a:t>
            </a:r>
          </a:p>
          <a:p>
            <a:pPr algn="ctr"/>
            <a:r>
              <a:rPr lang="fr-FR" sz="2400" b="1" dirty="0" smtClean="0">
                <a:solidFill>
                  <a:srgbClr val="0000FF"/>
                </a:solidFill>
                <a:latin typeface="Arial" pitchFamily="34" charset="0"/>
                <a:cs typeface="Arial" pitchFamily="34" charset="0"/>
              </a:rPr>
              <a:t>par un Fonds de solidarité de la CEDEAO. Pour le seul Ghana</a:t>
            </a:r>
          </a:p>
          <a:p>
            <a:pPr algn="ctr"/>
            <a:r>
              <a:rPr lang="fr-FR" sz="2400" b="1" dirty="0" smtClean="0">
                <a:solidFill>
                  <a:srgbClr val="0000FF"/>
                </a:solidFill>
                <a:latin typeface="Arial" pitchFamily="34" charset="0"/>
                <a:cs typeface="Arial" pitchFamily="34" charset="0"/>
              </a:rPr>
              <a:t>pertes de recettes fiscales de 374 M$ s’il ratifie l’APE contre</a:t>
            </a:r>
          </a:p>
          <a:p>
            <a:pPr algn="ctr"/>
            <a:r>
              <a:rPr lang="fr-FR" sz="2400" b="1" dirty="0" smtClean="0">
                <a:solidFill>
                  <a:srgbClr val="0000FF"/>
                </a:solidFill>
                <a:latin typeface="Arial" pitchFamily="34" charset="0"/>
                <a:cs typeface="Arial" pitchFamily="34" charset="0"/>
              </a:rPr>
              <a:t>perte de 52 M$ avec le statut de SPG s’il ne ratifie pas.     </a:t>
            </a:r>
            <a:endParaRPr lang="fr-FR" sz="24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316388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27784" y="116632"/>
            <a:ext cx="3921266"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Conclusion sur l'APE</a:t>
            </a:r>
            <a:endParaRPr lang="fr-F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ZoneTexte 2"/>
          <p:cNvSpPr txBox="1"/>
          <p:nvPr/>
        </p:nvSpPr>
        <p:spPr>
          <a:xfrm>
            <a:off x="163808" y="788511"/>
            <a:ext cx="8728672" cy="1200329"/>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Les Etats de la CEDEAO doivent  faire preuve de </a:t>
            </a:r>
          </a:p>
          <a:p>
            <a:pPr algn="ctr"/>
            <a:r>
              <a:rPr lang="fr-FR" sz="2400" b="1" dirty="0" smtClean="0">
                <a:solidFill>
                  <a:srgbClr val="0000FF"/>
                </a:solidFill>
                <a:latin typeface="Arial" pitchFamily="34" charset="0"/>
                <a:cs typeface="Arial" pitchFamily="34" charset="0"/>
              </a:rPr>
              <a:t>volonté politique en refusant clairement et définitivement</a:t>
            </a:r>
          </a:p>
          <a:p>
            <a:pPr algn="ctr"/>
            <a:r>
              <a:rPr lang="fr-FR" sz="2400" b="1" dirty="0" smtClean="0">
                <a:solidFill>
                  <a:srgbClr val="0000FF"/>
                </a:solidFill>
                <a:latin typeface="Arial" pitchFamily="34" charset="0"/>
                <a:cs typeface="Arial" pitchFamily="34" charset="0"/>
              </a:rPr>
              <a:t> de négocier l’APE dans les termes soumis par l’UE. </a:t>
            </a:r>
            <a:endParaRPr lang="fr-FR" sz="2400" b="1" dirty="0">
              <a:solidFill>
                <a:srgbClr val="0000FF"/>
              </a:solidFill>
              <a:latin typeface="Arial" pitchFamily="34" charset="0"/>
              <a:cs typeface="Arial" pitchFamily="34" charset="0"/>
            </a:endParaRPr>
          </a:p>
        </p:txBody>
      </p:sp>
      <p:sp>
        <p:nvSpPr>
          <p:cNvPr id="4" name="ZoneTexte 3"/>
          <p:cNvSpPr txBox="1"/>
          <p:nvPr/>
        </p:nvSpPr>
        <p:spPr>
          <a:xfrm>
            <a:off x="59549" y="2204864"/>
            <a:ext cx="9031639" cy="2677656"/>
          </a:xfrm>
          <a:prstGeom prst="rect">
            <a:avLst/>
          </a:prstGeom>
          <a:noFill/>
          <a:ln>
            <a:solidFill>
              <a:schemeClr val="tx1"/>
            </a:solidFill>
          </a:ln>
        </p:spPr>
        <p:txBody>
          <a:bodyPr wrap="none" rtlCol="0">
            <a:spAutoFit/>
          </a:bodyPr>
          <a:lstStyle/>
          <a:p>
            <a:pPr algn="ctr"/>
            <a:r>
              <a:rPr lang="fr-FR" sz="2400" b="1" dirty="0" smtClean="0">
                <a:solidFill>
                  <a:srgbClr val="008000"/>
                </a:solidFill>
                <a:latin typeface="Arial" pitchFamily="34" charset="0"/>
                <a:cs typeface="Arial" pitchFamily="34" charset="0"/>
              </a:rPr>
              <a:t>Aucun Etat membre de l’OMC ne pourra politiquement </a:t>
            </a:r>
          </a:p>
          <a:p>
            <a:pPr algn="ctr"/>
            <a:r>
              <a:rPr lang="fr-FR" sz="2400" b="1" dirty="0" smtClean="0">
                <a:solidFill>
                  <a:srgbClr val="008000"/>
                </a:solidFill>
                <a:latin typeface="Arial" pitchFamily="34" charset="0"/>
                <a:cs typeface="Arial" pitchFamily="34" charset="0"/>
              </a:rPr>
              <a:t>poursuivre les pays ACP pour non ratification des APE, </a:t>
            </a:r>
          </a:p>
          <a:p>
            <a:pPr algn="ctr"/>
            <a:r>
              <a:rPr lang="fr-FR" sz="2400" b="1" dirty="0" smtClean="0">
                <a:solidFill>
                  <a:srgbClr val="008000"/>
                </a:solidFill>
                <a:latin typeface="Arial" pitchFamily="34" charset="0"/>
                <a:cs typeface="Arial" pitchFamily="34" charset="0"/>
              </a:rPr>
              <a:t>en particulier pas les pays d’Amérique centrale exportateurs</a:t>
            </a:r>
          </a:p>
          <a:p>
            <a:pPr algn="ctr"/>
            <a:r>
              <a:rPr lang="fr-FR" sz="2400" b="1" dirty="0" smtClean="0">
                <a:solidFill>
                  <a:srgbClr val="008000"/>
                </a:solidFill>
                <a:latin typeface="Arial" pitchFamily="34" charset="0"/>
                <a:cs typeface="Arial" pitchFamily="34" charset="0"/>
              </a:rPr>
              <a:t>de bananes qui avaient été à l’origine de la plainte à l’origine</a:t>
            </a:r>
          </a:p>
          <a:p>
            <a:pPr algn="ctr"/>
            <a:r>
              <a:rPr lang="fr-FR" sz="2400" b="1" dirty="0" smtClean="0">
                <a:solidFill>
                  <a:srgbClr val="008000"/>
                </a:solidFill>
                <a:latin typeface="Arial" pitchFamily="34" charset="0"/>
                <a:cs typeface="Arial" pitchFamily="34" charset="0"/>
              </a:rPr>
              <a:t>de la décision de l’UE d’imposer les APE dans l’Accord de</a:t>
            </a:r>
          </a:p>
          <a:p>
            <a:pPr algn="ctr"/>
            <a:r>
              <a:rPr lang="fr-FR" sz="2400" b="1" dirty="0" smtClean="0">
                <a:solidFill>
                  <a:srgbClr val="008000"/>
                </a:solidFill>
                <a:latin typeface="Arial" pitchFamily="34" charset="0"/>
                <a:cs typeface="Arial" pitchFamily="34" charset="0"/>
              </a:rPr>
              <a:t>Cotonou puisqu’un accord avec ces pays a été conclu </a:t>
            </a:r>
          </a:p>
          <a:p>
            <a:pPr algn="ctr"/>
            <a:r>
              <a:rPr lang="fr-FR" sz="2400" b="1" dirty="0">
                <a:solidFill>
                  <a:srgbClr val="008000"/>
                </a:solidFill>
                <a:latin typeface="Arial" pitchFamily="34" charset="0"/>
                <a:cs typeface="Arial" pitchFamily="34" charset="0"/>
              </a:rPr>
              <a:t>q</a:t>
            </a:r>
            <a:r>
              <a:rPr lang="fr-FR" sz="2400" b="1" dirty="0" smtClean="0">
                <a:solidFill>
                  <a:srgbClr val="008000"/>
                </a:solidFill>
                <a:latin typeface="Arial" pitchFamily="34" charset="0"/>
                <a:cs typeface="Arial" pitchFamily="34" charset="0"/>
              </a:rPr>
              <a:t>ui a réduit les droits de douane sur leurs bananes.</a:t>
            </a:r>
            <a:endParaRPr lang="fr-FR" sz="2400" b="1" dirty="0">
              <a:solidFill>
                <a:srgbClr val="008000"/>
              </a:solidFill>
              <a:latin typeface="Arial" pitchFamily="34" charset="0"/>
              <a:cs typeface="Arial" pitchFamily="34" charset="0"/>
            </a:endParaRPr>
          </a:p>
        </p:txBody>
      </p:sp>
      <p:sp>
        <p:nvSpPr>
          <p:cNvPr id="5" name="ZoneTexte 4"/>
          <p:cNvSpPr txBox="1"/>
          <p:nvPr/>
        </p:nvSpPr>
        <p:spPr>
          <a:xfrm>
            <a:off x="722167" y="5157192"/>
            <a:ext cx="7965642"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Par contre les Etats membres de la CEDEAO doivent </a:t>
            </a:r>
          </a:p>
          <a:p>
            <a:pPr algn="ctr"/>
            <a:r>
              <a:rPr lang="fr-FR" sz="2400" b="1" dirty="0" smtClean="0">
                <a:solidFill>
                  <a:srgbClr val="0000FF"/>
                </a:solidFill>
                <a:latin typeface="Arial" pitchFamily="34" charset="0"/>
                <a:cs typeface="Arial" pitchFamily="34" charset="0"/>
              </a:rPr>
              <a:t>menacer l’UE de poursuites à l’OMC pour dumping, </a:t>
            </a:r>
          </a:p>
          <a:p>
            <a:pPr algn="ctr"/>
            <a:r>
              <a:rPr lang="fr-FR" sz="2400" b="1" dirty="0" smtClean="0">
                <a:solidFill>
                  <a:srgbClr val="0000FF"/>
                </a:solidFill>
                <a:latin typeface="Arial" pitchFamily="34" charset="0"/>
                <a:cs typeface="Arial" pitchFamily="34" charset="0"/>
              </a:rPr>
              <a:t>notamment sur ses exportations de céréales,</a:t>
            </a:r>
          </a:p>
          <a:p>
            <a:pPr algn="ctr"/>
            <a:r>
              <a:rPr lang="fr-FR" sz="2400" b="1" dirty="0" smtClean="0">
                <a:solidFill>
                  <a:srgbClr val="0000FF"/>
                </a:solidFill>
                <a:latin typeface="Arial" pitchFamily="34" charset="0"/>
                <a:cs typeface="Arial" pitchFamily="34" charset="0"/>
              </a:rPr>
              <a:t>produits laitiers, sucre et viandes.   </a:t>
            </a:r>
            <a:endParaRPr lang="fr-FR" sz="24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4134878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2454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51520" y="169476"/>
            <a:ext cx="8721555"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rPr>
              <a:t>Le dumping de l'UE sur le coton exporté vers les pays ACP</a:t>
            </a:r>
            <a:endParaRPr lang="fr-FR" sz="2800" b="1" dirty="0">
              <a:solidFill>
                <a:schemeClr val="bg1"/>
              </a:solidFill>
              <a:effectLst>
                <a:outerShdw blurRad="38100" dist="38100" dir="2700000" algn="tl">
                  <a:srgbClr val="000000">
                    <a:alpha val="43137"/>
                  </a:srgbClr>
                </a:outerShdw>
              </a:effectLst>
            </a:endParaRPr>
          </a:p>
        </p:txBody>
      </p:sp>
      <p:sp>
        <p:nvSpPr>
          <p:cNvPr id="4" name="ZoneTexte 3"/>
          <p:cNvSpPr txBox="1"/>
          <p:nvPr/>
        </p:nvSpPr>
        <p:spPr>
          <a:xfrm>
            <a:off x="35496" y="2056780"/>
            <a:ext cx="9300944" cy="2308324"/>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anose="020B0604020202020204" pitchFamily="34" charset="0"/>
                <a:cs typeface="Arial" panose="020B0604020202020204" pitchFamily="34" charset="0"/>
              </a:rPr>
              <a:t>L'UE </a:t>
            </a:r>
            <a:r>
              <a:rPr lang="fr-FR" sz="2400" b="1" dirty="0" smtClean="0">
                <a:solidFill>
                  <a:srgbClr val="0000FF"/>
                </a:solidFill>
                <a:latin typeface="Arial" panose="020B0604020202020204" pitchFamily="34" charset="0"/>
                <a:cs typeface="Arial" panose="020B0604020202020204" pitchFamily="34" charset="0"/>
              </a:rPr>
              <a:t>champion du monde </a:t>
            </a:r>
            <a:r>
              <a:rPr lang="fr-FR" sz="2400" b="1" dirty="0">
                <a:solidFill>
                  <a:srgbClr val="0000FF"/>
                </a:solidFill>
                <a:latin typeface="Arial" panose="020B0604020202020204" pitchFamily="34" charset="0"/>
                <a:cs typeface="Arial" panose="020B0604020202020204" pitchFamily="34" charset="0"/>
              </a:rPr>
              <a:t>du taux de dumping sur le </a:t>
            </a:r>
            <a:r>
              <a:rPr lang="fr-FR" sz="2400" b="1" dirty="0" smtClean="0">
                <a:solidFill>
                  <a:srgbClr val="0000FF"/>
                </a:solidFill>
                <a:latin typeface="Arial" panose="020B0604020202020204" pitchFamily="34" charset="0"/>
                <a:cs typeface="Arial" panose="020B0604020202020204" pitchFamily="34" charset="0"/>
              </a:rPr>
              <a:t>coton :</a:t>
            </a:r>
          </a:p>
          <a:p>
            <a:pPr algn="ctr"/>
            <a:r>
              <a:rPr lang="fr-FR" sz="2400" b="1" dirty="0" smtClean="0">
                <a:solidFill>
                  <a:srgbClr val="0000FF"/>
                </a:solidFill>
                <a:latin typeface="Arial" panose="020B0604020202020204" pitchFamily="34" charset="0"/>
                <a:cs typeface="Arial" panose="020B0604020202020204" pitchFamily="34" charset="0"/>
              </a:rPr>
              <a:t>subvention/t double du </a:t>
            </a:r>
            <a:r>
              <a:rPr lang="fr-FR" sz="2400" b="1" dirty="0">
                <a:solidFill>
                  <a:srgbClr val="0000FF"/>
                </a:solidFill>
                <a:latin typeface="Arial" panose="020B0604020202020204" pitchFamily="34" charset="0"/>
                <a:cs typeface="Arial" panose="020B0604020202020204" pitchFamily="34" charset="0"/>
              </a:rPr>
              <a:t>prix FAB de 2006 à 2012 : 2 557 € </a:t>
            </a:r>
            <a:endParaRPr lang="fr-FR" sz="2400" b="1" dirty="0" smtClean="0">
              <a:solidFill>
                <a:srgbClr val="0000FF"/>
              </a:solidFill>
              <a:latin typeface="Arial" panose="020B0604020202020204" pitchFamily="34" charset="0"/>
              <a:cs typeface="Arial" panose="020B0604020202020204" pitchFamily="34" charset="0"/>
            </a:endParaRPr>
          </a:p>
          <a:p>
            <a:pPr algn="ctr"/>
            <a:r>
              <a:rPr lang="fr-FR" sz="2400" b="1" dirty="0" smtClean="0">
                <a:solidFill>
                  <a:srgbClr val="0000FF"/>
                </a:solidFill>
                <a:latin typeface="Arial" panose="020B0604020202020204" pitchFamily="34" charset="0"/>
                <a:cs typeface="Arial" panose="020B0604020202020204" pitchFamily="34" charset="0"/>
              </a:rPr>
              <a:t>contre </a:t>
            </a:r>
            <a:r>
              <a:rPr lang="fr-FR" sz="2400" b="1" dirty="0">
                <a:solidFill>
                  <a:srgbClr val="0000FF"/>
                </a:solidFill>
                <a:latin typeface="Arial" panose="020B0604020202020204" pitchFamily="34" charset="0"/>
                <a:cs typeface="Arial" panose="020B0604020202020204" pitchFamily="34" charset="0"/>
              </a:rPr>
              <a:t>1 234 </a:t>
            </a:r>
            <a:r>
              <a:rPr lang="fr-FR" sz="2400" b="1" dirty="0" smtClean="0">
                <a:solidFill>
                  <a:srgbClr val="0000FF"/>
                </a:solidFill>
                <a:latin typeface="Arial" panose="020B0604020202020204" pitchFamily="34" charset="0"/>
                <a:cs typeface="Arial" panose="020B0604020202020204" pitchFamily="34" charset="0"/>
              </a:rPr>
              <a:t>€, mais subvention/t tombée </a:t>
            </a:r>
            <a:r>
              <a:rPr lang="fr-FR" sz="2400" b="1" dirty="0">
                <a:solidFill>
                  <a:srgbClr val="0000FF"/>
                </a:solidFill>
                <a:latin typeface="Arial" panose="020B0604020202020204" pitchFamily="34" charset="0"/>
                <a:cs typeface="Arial" panose="020B0604020202020204" pitchFamily="34" charset="0"/>
              </a:rPr>
              <a:t>à 1 763 € </a:t>
            </a:r>
            <a:r>
              <a:rPr lang="fr-FR" sz="2400" b="1" dirty="0" smtClean="0">
                <a:solidFill>
                  <a:srgbClr val="0000FF"/>
                </a:solidFill>
                <a:latin typeface="Arial" panose="020B0604020202020204" pitchFamily="34" charset="0"/>
                <a:cs typeface="Arial" panose="020B0604020202020204" pitchFamily="34" charset="0"/>
              </a:rPr>
              <a:t>en 2012</a:t>
            </a:r>
          </a:p>
          <a:p>
            <a:pPr algn="ctr"/>
            <a:r>
              <a:rPr lang="fr-FR" sz="2400" b="1" dirty="0" smtClean="0">
                <a:solidFill>
                  <a:srgbClr val="0000FF"/>
                </a:solidFill>
                <a:latin typeface="Arial" panose="020B0604020202020204" pitchFamily="34" charset="0"/>
                <a:cs typeface="Arial" panose="020B0604020202020204" pitchFamily="34" charset="0"/>
              </a:rPr>
              <a:t>– car bond </a:t>
            </a:r>
            <a:r>
              <a:rPr lang="fr-FR" sz="2400" b="1" dirty="0">
                <a:solidFill>
                  <a:srgbClr val="0000FF"/>
                </a:solidFill>
                <a:latin typeface="Arial" panose="020B0604020202020204" pitchFamily="34" charset="0"/>
                <a:cs typeface="Arial" panose="020B0604020202020204" pitchFamily="34" charset="0"/>
              </a:rPr>
              <a:t>de la production de 291 000 t à 430 000 t –, </a:t>
            </a:r>
            <a:r>
              <a:rPr lang="fr-FR" sz="2400" b="1" dirty="0" smtClean="0">
                <a:solidFill>
                  <a:srgbClr val="0000FF"/>
                </a:solidFill>
                <a:latin typeface="Arial" panose="020B0604020202020204" pitchFamily="34" charset="0"/>
                <a:cs typeface="Arial" panose="020B0604020202020204" pitchFamily="34" charset="0"/>
              </a:rPr>
              <a:t>les</a:t>
            </a:r>
          </a:p>
          <a:p>
            <a:pPr algn="ctr"/>
            <a:r>
              <a:rPr lang="fr-FR" sz="2400" b="1" dirty="0" smtClean="0">
                <a:solidFill>
                  <a:srgbClr val="0000FF"/>
                </a:solidFill>
                <a:latin typeface="Arial" panose="020B0604020202020204" pitchFamily="34" charset="0"/>
                <a:cs typeface="Arial" panose="020B0604020202020204" pitchFamily="34" charset="0"/>
              </a:rPr>
              <a:t>342 </a:t>
            </a:r>
            <a:r>
              <a:rPr lang="fr-FR" sz="2400" b="1" dirty="0">
                <a:solidFill>
                  <a:srgbClr val="0000FF"/>
                </a:solidFill>
                <a:latin typeface="Arial" panose="020B0604020202020204" pitchFamily="34" charset="0"/>
                <a:cs typeface="Arial" panose="020B0604020202020204" pitchFamily="34" charset="0"/>
              </a:rPr>
              <a:t>800 </a:t>
            </a:r>
            <a:r>
              <a:rPr lang="fr-FR" sz="2400" b="1" dirty="0" smtClean="0">
                <a:solidFill>
                  <a:srgbClr val="0000FF"/>
                </a:solidFill>
                <a:latin typeface="Arial" panose="020B0604020202020204" pitchFamily="34" charset="0"/>
                <a:cs typeface="Arial" panose="020B0604020202020204" pitchFamily="34" charset="0"/>
              </a:rPr>
              <a:t>t </a:t>
            </a:r>
            <a:r>
              <a:rPr lang="fr-FR" sz="2400" b="1" dirty="0">
                <a:solidFill>
                  <a:srgbClr val="0000FF"/>
                </a:solidFill>
                <a:latin typeface="Arial" panose="020B0604020202020204" pitchFamily="34" charset="0"/>
                <a:cs typeface="Arial" panose="020B0604020202020204" pitchFamily="34" charset="0"/>
              </a:rPr>
              <a:t>exportées ont représenté 604 M€ de subventions</a:t>
            </a:r>
            <a:r>
              <a:rPr lang="fr-FR" sz="2400" b="1" dirty="0" smtClean="0">
                <a:solidFill>
                  <a:srgbClr val="0000FF"/>
                </a:solidFill>
                <a:latin typeface="Arial" panose="020B0604020202020204" pitchFamily="34" charset="0"/>
                <a:cs typeface="Arial" panose="020B0604020202020204" pitchFamily="34" charset="0"/>
              </a:rPr>
              <a:t>.</a:t>
            </a:r>
          </a:p>
          <a:p>
            <a:pPr algn="ctr"/>
            <a:r>
              <a:rPr lang="fr-FR" sz="2400" b="1" dirty="0" smtClean="0">
                <a:solidFill>
                  <a:srgbClr val="0000FF"/>
                </a:solidFill>
                <a:latin typeface="Arial" panose="020B0604020202020204" pitchFamily="34" charset="0"/>
                <a:cs typeface="Arial" panose="020B0604020202020204" pitchFamily="34" charset="0"/>
              </a:rPr>
              <a:t>L'UE </a:t>
            </a:r>
            <a:r>
              <a:rPr lang="fr-FR" sz="2400" b="1" dirty="0">
                <a:solidFill>
                  <a:srgbClr val="0000FF"/>
                </a:solidFill>
                <a:latin typeface="Arial" panose="020B0604020202020204" pitchFamily="34" charset="0"/>
                <a:cs typeface="Arial" panose="020B0604020202020204" pitchFamily="34" charset="0"/>
              </a:rPr>
              <a:t>a été exportatrice nette de 210 500 t de coton en 2012. </a:t>
            </a:r>
          </a:p>
        </p:txBody>
      </p:sp>
    </p:spTree>
    <p:extLst>
      <p:ext uri="{BB962C8B-B14F-4D97-AF65-F5344CB8AC3E}">
        <p14:creationId xmlns:p14="http://schemas.microsoft.com/office/powerpoint/2010/main" val="18380966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426" y="1587564"/>
            <a:ext cx="9163086" cy="3785652"/>
          </a:xfrm>
          <a:prstGeom prst="rect">
            <a:avLst/>
          </a:prstGeom>
          <a:noFill/>
          <a:ln>
            <a:solidFill>
              <a:schemeClr val="tx1"/>
            </a:solidFill>
          </a:ln>
        </p:spPr>
        <p:txBody>
          <a:bodyPr wrap="none" rtlCol="0">
            <a:spAutoFit/>
          </a:bodyPr>
          <a:lstStyle/>
          <a:p>
            <a:r>
              <a:rPr lang="en-IE" sz="2400" b="1" dirty="0" smtClean="0">
                <a:solidFill>
                  <a:srgbClr val="0000FF"/>
                </a:solidFill>
                <a:latin typeface="Arial" panose="020B0604020202020204" pitchFamily="34" charset="0"/>
                <a:cs typeface="Arial" panose="020B0604020202020204" pitchFamily="34" charset="0"/>
              </a:rPr>
              <a:t>L'UE </a:t>
            </a:r>
            <a:r>
              <a:rPr lang="en-IE" sz="2400" b="1" dirty="0" err="1">
                <a:solidFill>
                  <a:srgbClr val="0000FF"/>
                </a:solidFill>
                <a:latin typeface="Arial" panose="020B0604020202020204" pitchFamily="34" charset="0"/>
                <a:cs typeface="Arial" panose="020B0604020202020204" pitchFamily="34" charset="0"/>
              </a:rPr>
              <a:t>n'exporte</a:t>
            </a:r>
            <a:r>
              <a:rPr lang="en-IE" sz="2400" b="1" dirty="0">
                <a:solidFill>
                  <a:srgbClr val="0000FF"/>
                </a:solidFill>
                <a:latin typeface="Arial" panose="020B0604020202020204" pitchFamily="34" charset="0"/>
                <a:cs typeface="Arial" panose="020B0604020202020204" pitchFamily="34" charset="0"/>
              </a:rPr>
              <a:t> pas de </a:t>
            </a:r>
            <a:r>
              <a:rPr lang="en-IE" sz="2400" b="1" dirty="0" err="1">
                <a:solidFill>
                  <a:srgbClr val="0000FF"/>
                </a:solidFill>
                <a:latin typeface="Arial" panose="020B0604020202020204" pitchFamily="34" charset="0"/>
                <a:cs typeface="Arial" panose="020B0604020202020204" pitchFamily="34" charset="0"/>
              </a:rPr>
              <a:t>coton</a:t>
            </a:r>
            <a:r>
              <a:rPr lang="en-IE" sz="2400" b="1" dirty="0">
                <a:solidFill>
                  <a:srgbClr val="0000FF"/>
                </a:solidFill>
                <a:latin typeface="Arial" panose="020B0604020202020204" pitchFamily="34" charset="0"/>
                <a:cs typeface="Arial" panose="020B0604020202020204" pitchFamily="34" charset="0"/>
              </a:rPr>
              <a:t> brut </a:t>
            </a:r>
            <a:r>
              <a:rPr lang="en-IE" sz="2400" b="1" dirty="0" err="1">
                <a:solidFill>
                  <a:srgbClr val="0000FF"/>
                </a:solidFill>
                <a:latin typeface="Arial" panose="020B0604020202020204" pitchFamily="34" charset="0"/>
                <a:cs typeface="Arial" panose="020B0604020202020204" pitchFamily="34" charset="0"/>
              </a:rPr>
              <a:t>vers</a:t>
            </a:r>
            <a:r>
              <a:rPr lang="en-IE" sz="2400" b="1" dirty="0">
                <a:solidFill>
                  <a:srgbClr val="0000FF"/>
                </a:solidFill>
                <a:latin typeface="Arial" panose="020B0604020202020204" pitchFamily="34" charset="0"/>
                <a:cs typeface="Arial" panose="020B0604020202020204" pitchFamily="34" charset="0"/>
              </a:rPr>
              <a:t> les pays ACP (182 t </a:t>
            </a:r>
            <a:r>
              <a:rPr lang="en-IE" sz="2400" b="1" dirty="0" smtClean="0">
                <a:solidFill>
                  <a:srgbClr val="0000FF"/>
                </a:solidFill>
                <a:latin typeface="Arial" panose="020B0604020202020204" pitchFamily="34" charset="0"/>
                <a:cs typeface="Arial" panose="020B0604020202020204" pitchFamily="34" charset="0"/>
              </a:rPr>
              <a:t>en</a:t>
            </a:r>
          </a:p>
          <a:p>
            <a:r>
              <a:rPr lang="en-IE" sz="2400" b="1" dirty="0" smtClean="0">
                <a:solidFill>
                  <a:srgbClr val="0000FF"/>
                </a:solidFill>
                <a:latin typeface="Arial" panose="020B0604020202020204" pitchFamily="34" charset="0"/>
                <a:cs typeface="Arial" panose="020B0604020202020204" pitchFamily="34" charset="0"/>
              </a:rPr>
              <a:t>2012</a:t>
            </a:r>
            <a:r>
              <a:rPr lang="en-IE" sz="2400" b="1" dirty="0">
                <a:solidFill>
                  <a:srgbClr val="0000FF"/>
                </a:solidFill>
                <a:latin typeface="Arial" panose="020B0604020202020204" pitchFamily="34" charset="0"/>
                <a:cs typeface="Arial" panose="020B0604020202020204" pitchFamily="34" charset="0"/>
              </a:rPr>
              <a:t>) </a:t>
            </a:r>
            <a:r>
              <a:rPr lang="en-IE" sz="2400" b="1" dirty="0" err="1">
                <a:solidFill>
                  <a:srgbClr val="0000FF"/>
                </a:solidFill>
                <a:latin typeface="Arial" panose="020B0604020202020204" pitchFamily="34" charset="0"/>
                <a:cs typeface="Arial" panose="020B0604020202020204" pitchFamily="34" charset="0"/>
              </a:rPr>
              <a:t>mais</a:t>
            </a:r>
            <a:r>
              <a:rPr lang="en-IE" sz="2400" b="1" dirty="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importatrice</a:t>
            </a:r>
            <a:r>
              <a:rPr lang="en-IE" sz="2400" b="1" dirty="0" smtClean="0">
                <a:solidFill>
                  <a:srgbClr val="0000FF"/>
                </a:solidFill>
                <a:latin typeface="Arial" panose="020B0604020202020204" pitchFamily="34" charset="0"/>
                <a:cs typeface="Arial" panose="020B0604020202020204" pitchFamily="34" charset="0"/>
              </a:rPr>
              <a:t> </a:t>
            </a:r>
            <a:r>
              <a:rPr lang="en-IE" sz="2400" b="1" dirty="0" err="1">
                <a:solidFill>
                  <a:srgbClr val="0000FF"/>
                </a:solidFill>
                <a:latin typeface="Arial" panose="020B0604020202020204" pitchFamily="34" charset="0"/>
                <a:cs typeface="Arial" panose="020B0604020202020204" pitchFamily="34" charset="0"/>
              </a:rPr>
              <a:t>nette</a:t>
            </a:r>
            <a:r>
              <a:rPr lang="en-IE" sz="2400" b="1" dirty="0">
                <a:solidFill>
                  <a:srgbClr val="0000FF"/>
                </a:solidFill>
                <a:latin typeface="Arial" panose="020B0604020202020204" pitchFamily="34" charset="0"/>
                <a:cs typeface="Arial" panose="020B0604020202020204" pitchFamily="34" charset="0"/>
              </a:rPr>
              <a:t> de 30 156 t pour 52 M</a:t>
            </a:r>
            <a:r>
              <a:rPr lang="en-IE" sz="2400" b="1" dirty="0" smtClean="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Mais</a:t>
            </a:r>
            <a:r>
              <a:rPr lang="en-IE" sz="2400" b="1" dirty="0" smtClean="0">
                <a:solidFill>
                  <a:srgbClr val="0000FF"/>
                </a:solidFill>
                <a:latin typeface="Arial" panose="020B0604020202020204" pitchFamily="34" charset="0"/>
                <a:cs typeface="Arial" panose="020B0604020202020204" pitchFamily="34" charset="0"/>
              </a:rPr>
              <a:t> </a:t>
            </a:r>
          </a:p>
          <a:p>
            <a:r>
              <a:rPr lang="en-IE" sz="2400" b="1" dirty="0" err="1" smtClean="0">
                <a:solidFill>
                  <a:srgbClr val="0000FF"/>
                </a:solidFill>
                <a:latin typeface="Arial" panose="020B0604020202020204" pitchFamily="34" charset="0"/>
                <a:cs typeface="Arial" panose="020B0604020202020204" pitchFamily="34" charset="0"/>
              </a:rPr>
              <a:t>excédent</a:t>
            </a:r>
            <a:r>
              <a:rPr lang="en-IE" sz="2400" b="1" dirty="0" smtClean="0">
                <a:solidFill>
                  <a:srgbClr val="0000FF"/>
                </a:solidFill>
                <a:latin typeface="Arial" panose="020B0604020202020204" pitchFamily="34" charset="0"/>
                <a:cs typeface="Arial" panose="020B0604020202020204" pitchFamily="34" charset="0"/>
              </a:rPr>
              <a:t> </a:t>
            </a:r>
            <a:r>
              <a:rPr lang="en-IE" sz="2400" b="1" dirty="0">
                <a:solidFill>
                  <a:srgbClr val="0000FF"/>
                </a:solidFill>
                <a:latin typeface="Arial" panose="020B0604020202020204" pitchFamily="34" charset="0"/>
                <a:cs typeface="Arial" panose="020B0604020202020204" pitchFamily="34" charset="0"/>
              </a:rPr>
              <a:t>de 286,8 M€ </a:t>
            </a:r>
            <a:r>
              <a:rPr lang="en-IE" sz="2400" b="1" dirty="0" err="1">
                <a:solidFill>
                  <a:srgbClr val="0000FF"/>
                </a:solidFill>
                <a:latin typeface="Arial" panose="020B0604020202020204" pitchFamily="34" charset="0"/>
                <a:cs typeface="Arial" panose="020B0604020202020204" pitchFamily="34" charset="0"/>
              </a:rPr>
              <a:t>sur</a:t>
            </a:r>
            <a:r>
              <a:rPr lang="en-IE" sz="2400" b="1" dirty="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filés</a:t>
            </a:r>
            <a:r>
              <a:rPr lang="en-IE" sz="2400" b="1" dirty="0" smtClean="0">
                <a:solidFill>
                  <a:srgbClr val="0000FF"/>
                </a:solidFill>
                <a:latin typeface="Arial" panose="020B0604020202020204" pitchFamily="34" charset="0"/>
                <a:cs typeface="Arial" panose="020B0604020202020204" pitchFamily="34" charset="0"/>
              </a:rPr>
              <a:t> </a:t>
            </a:r>
            <a:r>
              <a:rPr lang="en-IE" sz="2400" b="1" dirty="0">
                <a:solidFill>
                  <a:srgbClr val="0000FF"/>
                </a:solidFill>
                <a:latin typeface="Arial" panose="020B0604020202020204" pitchFamily="34" charset="0"/>
                <a:cs typeface="Arial" panose="020B0604020202020204" pitchFamily="34" charset="0"/>
              </a:rPr>
              <a:t>et </a:t>
            </a:r>
            <a:r>
              <a:rPr lang="en-IE" sz="2400" b="1" dirty="0" err="1">
                <a:solidFill>
                  <a:srgbClr val="0000FF"/>
                </a:solidFill>
                <a:latin typeface="Arial" panose="020B0604020202020204" pitchFamily="34" charset="0"/>
                <a:cs typeface="Arial" panose="020B0604020202020204" pitchFamily="34" charset="0"/>
              </a:rPr>
              <a:t>tissus</a:t>
            </a:r>
            <a:r>
              <a:rPr lang="en-IE" sz="2400" b="1" dirty="0">
                <a:solidFill>
                  <a:srgbClr val="0000FF"/>
                </a:solidFill>
                <a:latin typeface="Arial" panose="020B0604020202020204" pitchFamily="34" charset="0"/>
                <a:cs typeface="Arial" panose="020B0604020202020204" pitchFamily="34" charset="0"/>
              </a:rPr>
              <a:t> de </a:t>
            </a:r>
            <a:r>
              <a:rPr lang="en-IE" sz="2400" b="1" dirty="0" err="1">
                <a:solidFill>
                  <a:srgbClr val="0000FF"/>
                </a:solidFill>
                <a:latin typeface="Arial" panose="020B0604020202020204" pitchFamily="34" charset="0"/>
                <a:cs typeface="Arial" panose="020B0604020202020204" pitchFamily="34" charset="0"/>
              </a:rPr>
              <a:t>coton</a:t>
            </a:r>
            <a:r>
              <a:rPr lang="en-IE" sz="2400" b="1" dirty="0">
                <a:solidFill>
                  <a:srgbClr val="0000FF"/>
                </a:solidFill>
                <a:latin typeface="Arial" panose="020B0604020202020204" pitchFamily="34" charset="0"/>
                <a:cs typeface="Arial" panose="020B0604020202020204" pitchFamily="34" charset="0"/>
              </a:rPr>
              <a:t> et 28,1 M€ </a:t>
            </a:r>
            <a:endParaRPr lang="en-IE" sz="2400" b="1" dirty="0" smtClean="0">
              <a:solidFill>
                <a:srgbClr val="0000FF"/>
              </a:solidFill>
              <a:latin typeface="Arial" panose="020B0604020202020204" pitchFamily="34" charset="0"/>
              <a:cs typeface="Arial" panose="020B0604020202020204" pitchFamily="34" charset="0"/>
            </a:endParaRPr>
          </a:p>
          <a:p>
            <a:r>
              <a:rPr lang="en-IE" sz="2400" b="1" dirty="0" err="1" smtClean="0">
                <a:solidFill>
                  <a:srgbClr val="0000FF"/>
                </a:solidFill>
                <a:latin typeface="Arial" panose="020B0604020202020204" pitchFamily="34" charset="0"/>
                <a:cs typeface="Arial" panose="020B0604020202020204" pitchFamily="34" charset="0"/>
              </a:rPr>
              <a:t>sur</a:t>
            </a:r>
            <a:r>
              <a:rPr lang="en-IE" sz="2400" b="1" dirty="0" smtClean="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vêtements</a:t>
            </a:r>
            <a:r>
              <a:rPr lang="en-IE" sz="2400" b="1" dirty="0" smtClean="0">
                <a:solidFill>
                  <a:srgbClr val="0000FF"/>
                </a:solidFill>
                <a:latin typeface="Arial" panose="020B0604020202020204" pitchFamily="34" charset="0"/>
                <a:cs typeface="Arial" panose="020B0604020202020204" pitchFamily="34" charset="0"/>
              </a:rPr>
              <a:t> </a:t>
            </a:r>
            <a:r>
              <a:rPr lang="en-IE" sz="2400" b="1" dirty="0">
                <a:solidFill>
                  <a:srgbClr val="0000FF"/>
                </a:solidFill>
                <a:latin typeface="Arial" panose="020B0604020202020204" pitchFamily="34" charset="0"/>
                <a:cs typeface="Arial" panose="020B0604020202020204" pitchFamily="34" charset="0"/>
              </a:rPr>
              <a:t>et </a:t>
            </a:r>
            <a:r>
              <a:rPr lang="en-IE" sz="2400" b="1" dirty="0" err="1">
                <a:solidFill>
                  <a:srgbClr val="0000FF"/>
                </a:solidFill>
                <a:latin typeface="Arial" panose="020B0604020202020204" pitchFamily="34" charset="0"/>
                <a:cs typeface="Arial" panose="020B0604020202020204" pitchFamily="34" charset="0"/>
              </a:rPr>
              <a:t>linges</a:t>
            </a:r>
            <a:r>
              <a:rPr lang="en-IE" sz="2400" b="1" dirty="0">
                <a:solidFill>
                  <a:srgbClr val="0000FF"/>
                </a:solidFill>
                <a:latin typeface="Arial" panose="020B0604020202020204" pitchFamily="34" charset="0"/>
                <a:cs typeface="Arial" panose="020B0604020202020204" pitchFamily="34" charset="0"/>
              </a:rPr>
              <a:t> de </a:t>
            </a:r>
            <a:r>
              <a:rPr lang="en-IE" sz="2400" b="1" dirty="0" err="1">
                <a:solidFill>
                  <a:srgbClr val="0000FF"/>
                </a:solidFill>
                <a:latin typeface="Arial" panose="020B0604020202020204" pitchFamily="34" charset="0"/>
                <a:cs typeface="Arial" panose="020B0604020202020204" pitchFamily="34" charset="0"/>
              </a:rPr>
              <a:t>coton</a:t>
            </a:r>
            <a:r>
              <a:rPr lang="en-IE" sz="2400" b="1" dirty="0">
                <a:solidFill>
                  <a:srgbClr val="0000FF"/>
                </a:solidFill>
                <a:latin typeface="Arial" panose="020B0604020202020204" pitchFamily="34" charset="0"/>
                <a:cs typeface="Arial" panose="020B0604020202020204" pitchFamily="34" charset="0"/>
              </a:rPr>
              <a:t>. </a:t>
            </a:r>
            <a:r>
              <a:rPr lang="en-IE" sz="2400" b="1" dirty="0" err="1">
                <a:solidFill>
                  <a:srgbClr val="0000FF"/>
                </a:solidFill>
                <a:latin typeface="Arial" panose="020B0604020202020204" pitchFamily="34" charset="0"/>
                <a:cs typeface="Arial" panose="020B0604020202020204" pitchFamily="34" charset="0"/>
              </a:rPr>
              <a:t>Donc</a:t>
            </a:r>
            <a:r>
              <a:rPr lang="en-IE" sz="2400" b="1" dirty="0">
                <a:solidFill>
                  <a:srgbClr val="0000FF"/>
                </a:solidFill>
                <a:latin typeface="Arial" panose="020B0604020202020204" pitchFamily="34" charset="0"/>
                <a:cs typeface="Arial" panose="020B0604020202020204" pitchFamily="34" charset="0"/>
              </a:rPr>
              <a:t> </a:t>
            </a:r>
            <a:r>
              <a:rPr lang="en-IE" sz="2400" b="1" dirty="0" err="1">
                <a:solidFill>
                  <a:srgbClr val="0000FF"/>
                </a:solidFill>
                <a:latin typeface="Arial" panose="020B0604020202020204" pitchFamily="34" charset="0"/>
                <a:cs typeface="Arial" panose="020B0604020202020204" pitchFamily="34" charset="0"/>
              </a:rPr>
              <a:t>solde</a:t>
            </a:r>
            <a:r>
              <a:rPr lang="en-IE" sz="2400" b="1" dirty="0">
                <a:solidFill>
                  <a:srgbClr val="0000FF"/>
                </a:solidFill>
                <a:latin typeface="Arial" panose="020B0604020202020204" pitchFamily="34" charset="0"/>
                <a:cs typeface="Arial" panose="020B0604020202020204" pitchFamily="34" charset="0"/>
              </a:rPr>
              <a:t> net </a:t>
            </a:r>
            <a:r>
              <a:rPr lang="en-IE" sz="2400" b="1" dirty="0" smtClean="0">
                <a:solidFill>
                  <a:srgbClr val="0000FF"/>
                </a:solidFill>
                <a:latin typeface="Arial" panose="020B0604020202020204" pitchFamily="34" charset="0"/>
                <a:cs typeface="Arial" panose="020B0604020202020204" pitchFamily="34" charset="0"/>
              </a:rPr>
              <a:t>de </a:t>
            </a:r>
            <a:r>
              <a:rPr lang="en-IE" sz="2400" b="1" dirty="0">
                <a:solidFill>
                  <a:srgbClr val="0000FF"/>
                </a:solidFill>
                <a:latin typeface="Arial" panose="020B0604020202020204" pitchFamily="34" charset="0"/>
                <a:cs typeface="Arial" panose="020B0604020202020204" pitchFamily="34" charset="0"/>
              </a:rPr>
              <a:t>260 M</a:t>
            </a:r>
            <a:r>
              <a:rPr lang="en-IE" sz="2400" b="1" dirty="0" smtClean="0">
                <a:solidFill>
                  <a:srgbClr val="0000FF"/>
                </a:solidFill>
                <a:latin typeface="Arial" panose="020B0604020202020204" pitchFamily="34" charset="0"/>
                <a:cs typeface="Arial" panose="020B0604020202020204" pitchFamily="34" charset="0"/>
              </a:rPr>
              <a:t>€.</a:t>
            </a:r>
          </a:p>
          <a:p>
            <a:r>
              <a:rPr lang="en-IE" sz="2400" b="1" dirty="0" smtClean="0">
                <a:solidFill>
                  <a:srgbClr val="0000FF"/>
                </a:solidFill>
                <a:latin typeface="Arial" panose="020B0604020202020204" pitchFamily="34" charset="0"/>
                <a:cs typeface="Arial" panose="020B0604020202020204" pitchFamily="34" charset="0"/>
              </a:rPr>
              <a:t>A</a:t>
            </a:r>
            <a:r>
              <a:rPr lang="fr-FR" sz="2400" b="1" dirty="0">
                <a:solidFill>
                  <a:srgbClr val="0000FF"/>
                </a:solidFill>
                <a:latin typeface="Arial" panose="020B0604020202020204" pitchFamily="34" charset="0"/>
                <a:cs typeface="Arial" panose="020B0604020202020204" pitchFamily="34" charset="0"/>
              </a:rPr>
              <a:t>près conversion des échanges de filés, tissus et vêtements </a:t>
            </a:r>
            <a:endParaRPr lang="fr-FR" sz="2400" b="1" dirty="0" smtClean="0">
              <a:solidFill>
                <a:srgbClr val="0000FF"/>
              </a:solidFill>
              <a:latin typeface="Arial" panose="020B0604020202020204" pitchFamily="34" charset="0"/>
              <a:cs typeface="Arial" panose="020B0604020202020204" pitchFamily="34" charset="0"/>
            </a:endParaRPr>
          </a:p>
          <a:p>
            <a:r>
              <a:rPr lang="fr-FR" sz="2400" b="1" dirty="0" smtClean="0">
                <a:solidFill>
                  <a:srgbClr val="0000FF"/>
                </a:solidFill>
                <a:latin typeface="Arial" panose="020B0604020202020204" pitchFamily="34" charset="0"/>
                <a:cs typeface="Arial" panose="020B0604020202020204" pitchFamily="34" charset="0"/>
              </a:rPr>
              <a:t>en </a:t>
            </a:r>
            <a:r>
              <a:rPr lang="fr-FR" sz="2400" b="1" dirty="0">
                <a:solidFill>
                  <a:srgbClr val="0000FF"/>
                </a:solidFill>
                <a:latin typeface="Arial" panose="020B0604020202020204" pitchFamily="34" charset="0"/>
                <a:cs typeface="Arial" panose="020B0604020202020204" pitchFamily="34" charset="0"/>
              </a:rPr>
              <a:t>équivalent coton fibre l'excédent net a été de 195,4 M€. </a:t>
            </a:r>
            <a:endParaRPr lang="fr-FR" sz="2400" b="1" dirty="0" smtClean="0">
              <a:solidFill>
                <a:srgbClr val="0000FF"/>
              </a:solidFill>
              <a:latin typeface="Arial" panose="020B0604020202020204" pitchFamily="34" charset="0"/>
              <a:cs typeface="Arial" panose="020B0604020202020204" pitchFamily="34" charset="0"/>
            </a:endParaRPr>
          </a:p>
          <a:p>
            <a:r>
              <a:rPr lang="fr-FR" sz="2400" b="1" dirty="0" smtClean="0">
                <a:solidFill>
                  <a:srgbClr val="0000FF"/>
                </a:solidFill>
                <a:latin typeface="Arial" panose="020B0604020202020204" pitchFamily="34" charset="0"/>
                <a:cs typeface="Arial" panose="020B0604020202020204" pitchFamily="34" charset="0"/>
              </a:rPr>
              <a:t>Puisque </a:t>
            </a:r>
            <a:r>
              <a:rPr lang="fr-FR" sz="2400" b="1" dirty="0">
                <a:solidFill>
                  <a:srgbClr val="0000FF"/>
                </a:solidFill>
                <a:latin typeface="Arial" panose="020B0604020202020204" pitchFamily="34" charset="0"/>
                <a:cs typeface="Arial" panose="020B0604020202020204" pitchFamily="34" charset="0"/>
              </a:rPr>
              <a:t>l'UE a exporté 17 141 t d'équivalent coton fibre, la </a:t>
            </a:r>
            <a:endParaRPr lang="fr-FR" sz="2400" b="1" dirty="0" smtClean="0">
              <a:solidFill>
                <a:srgbClr val="0000FF"/>
              </a:solidFill>
              <a:latin typeface="Arial" panose="020B0604020202020204" pitchFamily="34" charset="0"/>
              <a:cs typeface="Arial" panose="020B0604020202020204" pitchFamily="34" charset="0"/>
            </a:endParaRPr>
          </a:p>
          <a:p>
            <a:r>
              <a:rPr lang="fr-FR" sz="2400" b="1" dirty="0" smtClean="0">
                <a:solidFill>
                  <a:srgbClr val="0000FF"/>
                </a:solidFill>
                <a:latin typeface="Arial" panose="020B0604020202020204" pitchFamily="34" charset="0"/>
                <a:cs typeface="Arial" panose="020B0604020202020204" pitchFamily="34" charset="0"/>
              </a:rPr>
              <a:t>subvention </a:t>
            </a:r>
            <a:r>
              <a:rPr lang="fr-FR" sz="2400" b="1" dirty="0">
                <a:solidFill>
                  <a:srgbClr val="0000FF"/>
                </a:solidFill>
                <a:latin typeface="Arial" panose="020B0604020202020204" pitchFamily="34" charset="0"/>
                <a:cs typeface="Arial" panose="020B0604020202020204" pitchFamily="34" charset="0"/>
              </a:rPr>
              <a:t>totale à ces exportations a été de 30,2 M€. C</a:t>
            </a:r>
            <a:r>
              <a:rPr lang="en-IE" sz="2400" b="1" dirty="0" err="1" smtClean="0">
                <a:solidFill>
                  <a:srgbClr val="0000FF"/>
                </a:solidFill>
                <a:latin typeface="Arial" panose="020B0604020202020204" pitchFamily="34" charset="0"/>
                <a:cs typeface="Arial" panose="020B0604020202020204" pitchFamily="34" charset="0"/>
              </a:rPr>
              <a:t>es</a:t>
            </a:r>
            <a:endParaRPr lang="en-IE" sz="2400" b="1" dirty="0" smtClean="0">
              <a:solidFill>
                <a:srgbClr val="0000FF"/>
              </a:solidFill>
              <a:latin typeface="Arial" panose="020B0604020202020204" pitchFamily="34" charset="0"/>
              <a:cs typeface="Arial" panose="020B0604020202020204" pitchFamily="34" charset="0"/>
            </a:endParaRPr>
          </a:p>
          <a:p>
            <a:r>
              <a:rPr lang="en-IE" sz="2400" b="1" dirty="0" smtClean="0">
                <a:solidFill>
                  <a:srgbClr val="0000FF"/>
                </a:solidFill>
                <a:latin typeface="Arial" panose="020B0604020202020204" pitchFamily="34" charset="0"/>
                <a:cs typeface="Arial" panose="020B0604020202020204" pitchFamily="34" charset="0"/>
              </a:rPr>
              <a:t>30 </a:t>
            </a:r>
            <a:r>
              <a:rPr lang="en-IE" sz="2400" b="1" dirty="0">
                <a:solidFill>
                  <a:srgbClr val="0000FF"/>
                </a:solidFill>
                <a:latin typeface="Arial" panose="020B0604020202020204" pitchFamily="34" charset="0"/>
                <a:cs typeface="Arial" panose="020B0604020202020204" pitchFamily="34" charset="0"/>
              </a:rPr>
              <a:t>M€ </a:t>
            </a:r>
            <a:r>
              <a:rPr lang="en-IE" sz="2400" b="1" dirty="0" err="1" smtClean="0">
                <a:solidFill>
                  <a:srgbClr val="0000FF"/>
                </a:solidFill>
                <a:latin typeface="Arial" panose="020B0604020202020204" pitchFamily="34" charset="0"/>
                <a:cs typeface="Arial" panose="020B0604020202020204" pitchFamily="34" charset="0"/>
              </a:rPr>
              <a:t>égalent</a:t>
            </a:r>
            <a:r>
              <a:rPr lang="en-IE" sz="2400" b="1" dirty="0" smtClean="0">
                <a:solidFill>
                  <a:srgbClr val="0000FF"/>
                </a:solidFill>
                <a:latin typeface="Arial" panose="020B0604020202020204" pitchFamily="34" charset="0"/>
                <a:cs typeface="Arial" panose="020B0604020202020204" pitchFamily="34" charset="0"/>
              </a:rPr>
              <a:t> 53,6</a:t>
            </a:r>
            <a:r>
              <a:rPr lang="en-IE" sz="2400" b="1" dirty="0">
                <a:solidFill>
                  <a:srgbClr val="0000FF"/>
                </a:solidFill>
                <a:latin typeface="Arial" panose="020B0604020202020204" pitchFamily="34" charset="0"/>
                <a:cs typeface="Arial" panose="020B0604020202020204" pitchFamily="34" charset="0"/>
              </a:rPr>
              <a:t>% des exportations de </a:t>
            </a:r>
            <a:r>
              <a:rPr lang="en-IE" sz="2400" b="1" dirty="0" err="1">
                <a:solidFill>
                  <a:srgbClr val="0000FF"/>
                </a:solidFill>
                <a:latin typeface="Arial" panose="020B0604020202020204" pitchFamily="34" charset="0"/>
                <a:cs typeface="Arial" panose="020B0604020202020204" pitchFamily="34" charset="0"/>
              </a:rPr>
              <a:t>coton</a:t>
            </a:r>
            <a:r>
              <a:rPr lang="en-IE" sz="2400" b="1" dirty="0">
                <a:solidFill>
                  <a:srgbClr val="0000FF"/>
                </a:solidFill>
                <a:latin typeface="Arial" panose="020B0604020202020204" pitchFamily="34" charset="0"/>
                <a:cs typeface="Arial" panose="020B0604020202020204" pitchFamily="34" charset="0"/>
              </a:rPr>
              <a:t> </a:t>
            </a:r>
            <a:r>
              <a:rPr lang="en-IE" sz="2400" b="1" dirty="0" smtClean="0">
                <a:solidFill>
                  <a:srgbClr val="0000FF"/>
                </a:solidFill>
                <a:latin typeface="Arial" panose="020B0604020202020204" pitchFamily="34" charset="0"/>
                <a:cs typeface="Arial" panose="020B0604020202020204" pitchFamily="34" charset="0"/>
              </a:rPr>
              <a:t>(brut, </a:t>
            </a:r>
            <a:r>
              <a:rPr lang="en-IE" sz="2400" b="1" dirty="0" err="1" smtClean="0">
                <a:solidFill>
                  <a:srgbClr val="0000FF"/>
                </a:solidFill>
                <a:latin typeface="Arial" panose="020B0604020202020204" pitchFamily="34" charset="0"/>
                <a:cs typeface="Arial" panose="020B0604020202020204" pitchFamily="34" charset="0"/>
              </a:rPr>
              <a:t>cardé</a:t>
            </a:r>
            <a:endParaRPr lang="en-IE" sz="2400" b="1" dirty="0" smtClean="0">
              <a:solidFill>
                <a:srgbClr val="0000FF"/>
              </a:solidFill>
              <a:latin typeface="Arial" panose="020B0604020202020204" pitchFamily="34" charset="0"/>
              <a:cs typeface="Arial" panose="020B0604020202020204" pitchFamily="34" charset="0"/>
            </a:endParaRPr>
          </a:p>
          <a:p>
            <a:r>
              <a:rPr lang="en-IE" sz="2400" b="1" dirty="0" err="1" smtClean="0">
                <a:solidFill>
                  <a:srgbClr val="0000FF"/>
                </a:solidFill>
                <a:latin typeface="Arial" panose="020B0604020202020204" pitchFamily="34" charset="0"/>
                <a:cs typeface="Arial" panose="020B0604020202020204" pitchFamily="34" charset="0"/>
              </a:rPr>
              <a:t>ou</a:t>
            </a:r>
            <a:r>
              <a:rPr lang="en-IE" sz="2400" b="1" dirty="0" smtClean="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peigné</a:t>
            </a:r>
            <a:r>
              <a:rPr lang="en-IE" sz="2400" b="1" dirty="0" smtClean="0">
                <a:solidFill>
                  <a:srgbClr val="0000FF"/>
                </a:solidFill>
                <a:latin typeface="Arial" panose="020B0604020202020204" pitchFamily="34" charset="0"/>
                <a:cs typeface="Arial" panose="020B0604020202020204" pitchFamily="34" charset="0"/>
              </a:rPr>
              <a:t>, </a:t>
            </a:r>
            <a:r>
              <a:rPr lang="en-IE" sz="2400" b="1" dirty="0" err="1" smtClean="0">
                <a:solidFill>
                  <a:srgbClr val="0000FF"/>
                </a:solidFill>
                <a:latin typeface="Arial" panose="020B0604020202020204" pitchFamily="34" charset="0"/>
                <a:cs typeface="Arial" panose="020B0604020202020204" pitchFamily="34" charset="0"/>
              </a:rPr>
              <a:t>déchets</a:t>
            </a:r>
            <a:r>
              <a:rPr lang="en-IE" sz="2400" b="1" dirty="0" smtClean="0">
                <a:solidFill>
                  <a:srgbClr val="0000FF"/>
                </a:solidFill>
                <a:latin typeface="Arial" panose="020B0604020202020204" pitchFamily="34" charset="0"/>
                <a:cs typeface="Arial" panose="020B0604020202020204" pitchFamily="34" charset="0"/>
              </a:rPr>
              <a:t>) </a:t>
            </a:r>
            <a:r>
              <a:rPr lang="en-IE" sz="2400" b="1" dirty="0">
                <a:solidFill>
                  <a:srgbClr val="0000FF"/>
                </a:solidFill>
                <a:latin typeface="Arial" panose="020B0604020202020204" pitchFamily="34" charset="0"/>
                <a:cs typeface="Arial" panose="020B0604020202020204" pitchFamily="34" charset="0"/>
              </a:rPr>
              <a:t>des pays ACP </a:t>
            </a:r>
            <a:r>
              <a:rPr lang="en-IE" sz="2400" b="1" dirty="0" err="1">
                <a:solidFill>
                  <a:srgbClr val="0000FF"/>
                </a:solidFill>
                <a:latin typeface="Arial" panose="020B0604020202020204" pitchFamily="34" charset="0"/>
                <a:cs typeface="Arial" panose="020B0604020202020204" pitchFamily="34" charset="0"/>
              </a:rPr>
              <a:t>vers</a:t>
            </a:r>
            <a:r>
              <a:rPr lang="en-IE" sz="2400" b="1" dirty="0">
                <a:solidFill>
                  <a:srgbClr val="0000FF"/>
                </a:solidFill>
                <a:latin typeface="Arial" panose="020B0604020202020204" pitchFamily="34" charset="0"/>
                <a:cs typeface="Arial" panose="020B0604020202020204" pitchFamily="34" charset="0"/>
              </a:rPr>
              <a:t> </a:t>
            </a:r>
            <a:r>
              <a:rPr lang="en-IE" sz="2400" b="1" dirty="0" err="1">
                <a:solidFill>
                  <a:srgbClr val="0000FF"/>
                </a:solidFill>
                <a:latin typeface="Arial" panose="020B0604020202020204" pitchFamily="34" charset="0"/>
                <a:cs typeface="Arial" panose="020B0604020202020204" pitchFamily="34" charset="0"/>
              </a:rPr>
              <a:t>l'UE</a:t>
            </a:r>
            <a:r>
              <a:rPr lang="en-IE" sz="2400" b="1" dirty="0">
                <a:solidFill>
                  <a:srgbClr val="0000FF"/>
                </a:solidFill>
                <a:latin typeface="Arial" panose="020B0604020202020204" pitchFamily="34" charset="0"/>
                <a:cs typeface="Arial" panose="020B0604020202020204" pitchFamily="34" charset="0"/>
              </a:rPr>
              <a:t> en 2012. </a:t>
            </a:r>
            <a:endParaRPr lang="fr-FR" sz="2400" b="1" dirty="0">
              <a:solidFill>
                <a:srgbClr val="0000FF"/>
              </a:solidFill>
              <a:latin typeface="Arial" panose="020B0604020202020204" pitchFamily="34" charset="0"/>
              <a:cs typeface="Arial" panose="020B0604020202020204" pitchFamily="34" charset="0"/>
            </a:endParaRPr>
          </a:p>
        </p:txBody>
      </p:sp>
      <p:sp>
        <p:nvSpPr>
          <p:cNvPr id="3" name="ZoneTexte 2"/>
          <p:cNvSpPr txBox="1"/>
          <p:nvPr/>
        </p:nvSpPr>
        <p:spPr>
          <a:xfrm>
            <a:off x="251520" y="169476"/>
            <a:ext cx="8721555"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rPr>
              <a:t>Le dumping de l'UE sur le coton exporté vers les pays ACP</a:t>
            </a:r>
            <a:endParaRPr lang="fr-FR" sz="2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77987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075" y="2334359"/>
            <a:ext cx="9217588" cy="2246769"/>
          </a:xfrm>
          <a:prstGeom prst="rect">
            <a:avLst/>
          </a:prstGeom>
          <a:noFill/>
          <a:ln>
            <a:solidFill>
              <a:schemeClr val="tx1"/>
            </a:solidFill>
          </a:ln>
        </p:spPr>
        <p:txBody>
          <a:bodyPr wrap="none" rtlCol="0">
            <a:spAutoFit/>
          </a:bodyPr>
          <a:lstStyle/>
          <a:p>
            <a:pPr algn="ctr"/>
            <a:r>
              <a:rPr lang="fr-FR" sz="2800" b="1" dirty="0" smtClean="0">
                <a:solidFill>
                  <a:srgbClr val="0000CC"/>
                </a:solidFill>
                <a:latin typeface="Arial" panose="020B0604020202020204" pitchFamily="34" charset="0"/>
                <a:cs typeface="Arial" panose="020B0604020202020204" pitchFamily="34" charset="0"/>
              </a:rPr>
              <a:t>Face aux formidables défis démographique, des</a:t>
            </a:r>
          </a:p>
          <a:p>
            <a:pPr algn="ctr"/>
            <a:r>
              <a:rPr lang="fr-FR" sz="2800" b="1" dirty="0" smtClean="0">
                <a:solidFill>
                  <a:srgbClr val="0000CC"/>
                </a:solidFill>
                <a:latin typeface="Arial" panose="020B0604020202020204" pitchFamily="34" charset="0"/>
                <a:cs typeface="Arial" panose="020B0604020202020204" pitchFamily="34" charset="0"/>
              </a:rPr>
              <a:t>déficits alimentaires, du réchauffement climatique,</a:t>
            </a:r>
          </a:p>
          <a:p>
            <a:pPr algn="ctr"/>
            <a:r>
              <a:rPr lang="fr-FR" sz="2800" b="1" dirty="0" smtClean="0">
                <a:solidFill>
                  <a:srgbClr val="0000CC"/>
                </a:solidFill>
                <a:latin typeface="Arial" panose="020B0604020202020204" pitchFamily="34" charset="0"/>
                <a:cs typeface="Arial" panose="020B0604020202020204" pitchFamily="34" charset="0"/>
              </a:rPr>
              <a:t>de l’accaparement des terres et de l’APE, il faut </a:t>
            </a:r>
          </a:p>
          <a:p>
            <a:pPr algn="ctr"/>
            <a:r>
              <a:rPr lang="fr-FR" sz="2800" b="1" dirty="0" smtClean="0">
                <a:solidFill>
                  <a:srgbClr val="0000CC"/>
                </a:solidFill>
                <a:latin typeface="Arial" panose="020B0604020202020204" pitchFamily="34" charset="0"/>
                <a:cs typeface="Arial" panose="020B0604020202020204" pitchFamily="34" charset="0"/>
              </a:rPr>
              <a:t>assurer </a:t>
            </a:r>
            <a:r>
              <a:rPr lang="fr-FR" sz="2800" b="1" dirty="0">
                <a:solidFill>
                  <a:srgbClr val="0000CC"/>
                </a:solidFill>
                <a:latin typeface="Arial" panose="020B0604020202020204" pitchFamily="34" charset="0"/>
                <a:cs typeface="Arial" panose="020B0604020202020204" pitchFamily="34" charset="0"/>
              </a:rPr>
              <a:t>des prix agricoles </a:t>
            </a:r>
            <a:r>
              <a:rPr lang="fr-FR" sz="2800" b="1" dirty="0" smtClean="0">
                <a:solidFill>
                  <a:srgbClr val="0000CC"/>
                </a:solidFill>
                <a:latin typeface="Arial" panose="020B0604020202020204" pitchFamily="34" charset="0"/>
                <a:cs typeface="Arial" panose="020B0604020202020204" pitchFamily="34" charset="0"/>
              </a:rPr>
              <a:t>rémunérateurs et stables, </a:t>
            </a:r>
          </a:p>
          <a:p>
            <a:pPr algn="ctr"/>
            <a:r>
              <a:rPr lang="fr-FR" sz="2800" b="1" dirty="0" smtClean="0">
                <a:solidFill>
                  <a:srgbClr val="0000CC"/>
                </a:solidFill>
                <a:latin typeface="Arial" panose="020B0604020202020204" pitchFamily="34" charset="0"/>
                <a:cs typeface="Arial" panose="020B0604020202020204" pitchFamily="34" charset="0"/>
              </a:rPr>
              <a:t>permettant les investissements des exploitations.</a:t>
            </a:r>
            <a:endParaRPr lang="fr-FR" sz="2800" b="1" dirty="0">
              <a:solidFill>
                <a:srgbClr val="0000CC"/>
              </a:solidFill>
              <a:latin typeface="Arial" panose="020B0604020202020204" pitchFamily="34" charset="0"/>
              <a:cs typeface="Arial" panose="020B0604020202020204" pitchFamily="34" charset="0"/>
            </a:endParaRPr>
          </a:p>
        </p:txBody>
      </p:sp>
      <p:sp>
        <p:nvSpPr>
          <p:cNvPr id="3" name="ZoneTexte 2"/>
          <p:cNvSpPr txBox="1"/>
          <p:nvPr/>
        </p:nvSpPr>
        <p:spPr>
          <a:xfrm>
            <a:off x="996692" y="188640"/>
            <a:ext cx="7858241"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Adopter enfin les mesures nécessaires pour </a:t>
            </a:r>
          </a:p>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souveraineté alimentaire de l’ECOWAP</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60489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0657" y="116632"/>
            <a:ext cx="9333004"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nécessaire protection à l’importation pour garantir</a:t>
            </a:r>
          </a:p>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 prix stables et rémunérateurs aux agriculteurs </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58043" y="1220559"/>
            <a:ext cx="9068508"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Tous les pays industrialisés, y compris émergents, le sont</a:t>
            </a:r>
          </a:p>
          <a:p>
            <a:pPr algn="ctr"/>
            <a:r>
              <a:rPr lang="fr-FR" sz="2400" b="1" dirty="0" smtClean="0">
                <a:solidFill>
                  <a:srgbClr val="0000FF"/>
                </a:solidFill>
                <a:latin typeface="Arial" panose="020B0604020202020204" pitchFamily="34" charset="0"/>
                <a:cs typeface="Arial" panose="020B0604020202020204" pitchFamily="34" charset="0"/>
              </a:rPr>
              <a:t>devenus par une forte protection agricole, qui persiste </a:t>
            </a:r>
          </a:p>
          <a:p>
            <a:pPr algn="ctr"/>
            <a:r>
              <a:rPr lang="fr-FR" sz="2400" b="1" dirty="0" smtClean="0">
                <a:solidFill>
                  <a:srgbClr val="0000FF"/>
                </a:solidFill>
                <a:latin typeface="Arial" panose="020B0604020202020204" pitchFamily="34" charset="0"/>
                <a:cs typeface="Arial" panose="020B0604020202020204" pitchFamily="34" charset="0"/>
              </a:rPr>
              <a:t>aujourd’hui sur leurs produits alimentaires de base. De plus </a:t>
            </a:r>
          </a:p>
          <a:p>
            <a:pPr algn="ctr"/>
            <a:r>
              <a:rPr lang="fr-FR" sz="2400" b="1" dirty="0" smtClean="0">
                <a:solidFill>
                  <a:srgbClr val="0000FF"/>
                </a:solidFill>
                <a:latin typeface="Arial" panose="020B0604020202020204" pitchFamily="34" charset="0"/>
                <a:cs typeface="Arial" panose="020B0604020202020204" pitchFamily="34" charset="0"/>
              </a:rPr>
              <a:t>leurs fortes subventions ont un fort effet de protection.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15592" y="3429000"/>
            <a:ext cx="9065302" cy="2677656"/>
          </a:xfrm>
          <a:prstGeom prst="rect">
            <a:avLst/>
          </a:prstGeom>
          <a:noFill/>
          <a:ln>
            <a:solidFill>
              <a:schemeClr val="tx1"/>
            </a:solidFill>
          </a:ln>
        </p:spPr>
        <p:txBody>
          <a:bodyPr wrap="none" rtlCol="0">
            <a:spAutoFit/>
          </a:bodyPr>
          <a:lstStyle/>
          <a:p>
            <a:pPr algn="ctr"/>
            <a:r>
              <a:rPr lang="fr-FR" sz="2400" b="1" dirty="0" smtClean="0">
                <a:solidFill>
                  <a:srgbClr val="008000"/>
                </a:solidFill>
                <a:latin typeface="Arial" panose="020B0604020202020204" pitchFamily="34" charset="0"/>
                <a:cs typeface="Arial" panose="020B0604020202020204" pitchFamily="34" charset="0"/>
              </a:rPr>
              <a:t>Les négociations à l’OMC portent sur les DD consolidés, </a:t>
            </a:r>
          </a:p>
          <a:p>
            <a:pPr algn="ctr"/>
            <a:r>
              <a:rPr lang="fr-FR" sz="2400" b="1" dirty="0" smtClean="0">
                <a:solidFill>
                  <a:srgbClr val="008000"/>
                </a:solidFill>
                <a:latin typeface="Arial" panose="020B0604020202020204" pitchFamily="34" charset="0"/>
                <a:cs typeface="Arial" panose="020B0604020202020204" pitchFamily="34" charset="0"/>
              </a:rPr>
              <a:t>niveaux maxima que peuvent atteindre les DD appliqués.</a:t>
            </a:r>
          </a:p>
          <a:p>
            <a:pPr algn="ctr"/>
            <a:r>
              <a:rPr lang="fr-FR" sz="2400" b="1" dirty="0" smtClean="0">
                <a:solidFill>
                  <a:srgbClr val="008000"/>
                </a:solidFill>
                <a:latin typeface="Arial" panose="020B0604020202020204" pitchFamily="34" charset="0"/>
                <a:cs typeface="Arial" panose="020B0604020202020204" pitchFamily="34" charset="0"/>
              </a:rPr>
              <a:t>Mais la CEDEAO n’est pas Membre de l’OMC et n’a pas de</a:t>
            </a:r>
          </a:p>
          <a:p>
            <a:pPr algn="ctr"/>
            <a:r>
              <a:rPr lang="fr-FR" sz="2400" b="1" dirty="0" smtClean="0">
                <a:solidFill>
                  <a:srgbClr val="008000"/>
                </a:solidFill>
                <a:latin typeface="Arial" panose="020B0604020202020204" pitchFamily="34" charset="0"/>
                <a:cs typeface="Arial" panose="020B0604020202020204" pitchFamily="34" charset="0"/>
              </a:rPr>
              <a:t> DD consolidés et ses DD communs (TEC) sont des DD</a:t>
            </a:r>
          </a:p>
          <a:p>
            <a:pPr algn="ctr"/>
            <a:r>
              <a:rPr lang="fr-FR" sz="2400" b="1" dirty="0" smtClean="0">
                <a:solidFill>
                  <a:srgbClr val="008000"/>
                </a:solidFill>
                <a:latin typeface="Arial" panose="020B0604020202020204" pitchFamily="34" charset="0"/>
                <a:cs typeface="Arial" panose="020B0604020202020204" pitchFamily="34" charset="0"/>
              </a:rPr>
              <a:t>appliqués très bas : 5% sur les céréales et la poudre de lait. </a:t>
            </a:r>
          </a:p>
          <a:p>
            <a:pPr algn="ctr"/>
            <a:r>
              <a:rPr lang="fr-FR" sz="2400" b="1" dirty="0" smtClean="0">
                <a:solidFill>
                  <a:srgbClr val="008000"/>
                </a:solidFill>
                <a:latin typeface="Arial" panose="020B0604020202020204" pitchFamily="34" charset="0"/>
                <a:cs typeface="Arial" panose="020B0604020202020204" pitchFamily="34" charset="0"/>
              </a:rPr>
              <a:t>Et les APE interdisent aux  pays ACP de relever les DD</a:t>
            </a:r>
          </a:p>
          <a:p>
            <a:pPr algn="ctr"/>
            <a:r>
              <a:rPr lang="fr-FR" sz="2400" b="1" dirty="0" smtClean="0">
                <a:solidFill>
                  <a:srgbClr val="008000"/>
                </a:solidFill>
                <a:latin typeface="Arial" panose="020B0604020202020204" pitchFamily="34" charset="0"/>
                <a:cs typeface="Arial" panose="020B0604020202020204" pitchFamily="34" charset="0"/>
              </a:rPr>
              <a:t> appliqués, y compris sur les produits non libérés pour l’UE. </a:t>
            </a:r>
            <a:endParaRPr lang="fr-FR" sz="2400" b="1" dirty="0">
              <a:solidFill>
                <a:srgbClr val="008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713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91796"/>
            <a:ext cx="9144000" cy="543354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39688" y="2733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ZoneTexte 3"/>
          <p:cNvSpPr txBox="1"/>
          <p:nvPr/>
        </p:nvSpPr>
        <p:spPr>
          <a:xfrm>
            <a:off x="953060" y="65681"/>
            <a:ext cx="7237879"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Répartition des lignes tarifaires agricoles</a:t>
            </a:r>
          </a:p>
          <a:p>
            <a:pPr algn="ct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 la CEDEAO dans les 5 bandes</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ZoneTexte 4"/>
          <p:cNvSpPr txBox="1"/>
          <p:nvPr/>
        </p:nvSpPr>
        <p:spPr>
          <a:xfrm>
            <a:off x="323528" y="6525344"/>
            <a:ext cx="2142253" cy="369332"/>
          </a:xfrm>
          <a:prstGeom prst="rect">
            <a:avLst/>
          </a:prstGeom>
          <a:noFill/>
        </p:spPr>
        <p:txBody>
          <a:bodyPr wrap="none" rtlCol="0">
            <a:spAutoFit/>
          </a:bodyPr>
          <a:lstStyle/>
          <a:p>
            <a:r>
              <a:rPr lang="fr-FR" dirty="0" smtClean="0"/>
              <a:t>Source  ECDPM 2014</a:t>
            </a:r>
            <a:endParaRPr lang="fr-FR" dirty="0"/>
          </a:p>
        </p:txBody>
      </p:sp>
    </p:spTree>
    <p:extLst>
      <p:ext uri="{BB962C8B-B14F-4D97-AF65-F5344CB8AC3E}">
        <p14:creationId xmlns:p14="http://schemas.microsoft.com/office/powerpoint/2010/main" val="1021448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462284" y="2492896"/>
            <a:ext cx="8358188"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GB" altLang="fr-FR" sz="2400" b="1" dirty="0">
                <a:solidFill>
                  <a:srgbClr val="008000"/>
                </a:solidFill>
                <a:latin typeface="Arial" panose="020B0604020202020204" pitchFamily="34" charset="0"/>
                <a:cs typeface="Arial" panose="020B0604020202020204" pitchFamily="34" charset="0"/>
              </a:rPr>
              <a:t>C</a:t>
            </a:r>
            <a:r>
              <a:rPr lang="fr-FR" altLang="fr-FR" sz="2400" b="1" dirty="0" err="1">
                <a:solidFill>
                  <a:srgbClr val="008000"/>
                </a:solidFill>
                <a:latin typeface="Arial" panose="020B0604020202020204" pitchFamily="34" charset="0"/>
                <a:cs typeface="Arial" panose="020B0604020202020204" pitchFamily="34" charset="0"/>
              </a:rPr>
              <a:t>alamité</a:t>
            </a:r>
            <a:r>
              <a:rPr lang="fr-FR" altLang="fr-FR" sz="2400" b="1" dirty="0">
                <a:solidFill>
                  <a:srgbClr val="008000"/>
                </a:solidFill>
                <a:latin typeface="Arial" panose="020B0604020202020204" pitchFamily="34" charset="0"/>
                <a:cs typeface="Arial" panose="020B0604020202020204" pitchFamily="34" charset="0"/>
              </a:rPr>
              <a:t> pour les exploitants familiaux du monde : </a:t>
            </a:r>
          </a:p>
          <a:p>
            <a:pPr algn="ctr" eaLnBrk="1" hangingPunct="1"/>
            <a:r>
              <a:rPr lang="fr-FR" altLang="fr-FR" sz="2400" b="1" dirty="0">
                <a:solidFill>
                  <a:srgbClr val="008000"/>
                </a:solidFill>
                <a:latin typeface="Arial" panose="020B0604020202020204" pitchFamily="34" charset="0"/>
                <a:cs typeface="Arial" panose="020B0604020202020204" pitchFamily="34" charset="0"/>
              </a:rPr>
              <a:t>Produits agricoles : pas des marchandises ordinaires</a:t>
            </a:r>
          </a:p>
          <a:p>
            <a:pPr algn="ctr" eaLnBrk="1" hangingPunct="1"/>
            <a:r>
              <a:rPr lang="fr-FR" altLang="fr-FR" sz="2400" b="1" dirty="0">
                <a:solidFill>
                  <a:srgbClr val="008000"/>
                </a:solidFill>
                <a:latin typeface="Arial" panose="020B0604020202020204" pitchFamily="34" charset="0"/>
                <a:cs typeface="Arial" panose="020B0604020202020204" pitchFamily="34" charset="0"/>
              </a:rPr>
              <a:t>Marchés agricoles : ne s'autorégulent pas </a:t>
            </a:r>
          </a:p>
        </p:txBody>
      </p:sp>
      <p:sp>
        <p:nvSpPr>
          <p:cNvPr id="5" name="Rectangle 6"/>
          <p:cNvSpPr>
            <a:spLocks noChangeArrowheads="1"/>
          </p:cNvSpPr>
          <p:nvPr/>
        </p:nvSpPr>
        <p:spPr bwMode="auto">
          <a:xfrm>
            <a:off x="214313" y="4149080"/>
            <a:ext cx="8643938" cy="1938992"/>
          </a:xfrm>
          <a:prstGeom prst="rect">
            <a:avLst/>
          </a:prstGeom>
          <a:noFill/>
          <a:ln w="9525">
            <a:solidFill>
              <a:schemeClr val="tx1"/>
            </a:solidFill>
            <a:miter lim="800000"/>
            <a:headEnd/>
            <a:tailEnd/>
          </a:ln>
          <a:effectLst/>
        </p:spPr>
        <p:txBody>
          <a:bodyPr wrap="square">
            <a:spAutoFit/>
          </a:bodyPr>
          <a:lstStyle/>
          <a:p>
            <a:pPr algn="ctr" fontAlgn="auto">
              <a:spcBef>
                <a:spcPts val="0"/>
              </a:spcBef>
              <a:spcAft>
                <a:spcPts val="0"/>
              </a:spcAft>
              <a:defRPr/>
            </a:pPr>
            <a:r>
              <a:rPr lang="en-GB" sz="2400" b="1" dirty="0">
                <a:solidFill>
                  <a:srgbClr val="0000FF"/>
                </a:solidFill>
                <a:latin typeface="Arial" panose="020B0604020202020204" pitchFamily="34" charset="0"/>
                <a:cs typeface="Arial" panose="020B0604020202020204" pitchFamily="34" charset="0"/>
              </a:rPr>
              <a:t>Face à </a:t>
            </a:r>
            <a:r>
              <a:rPr lang="en-GB" sz="2400" b="1" dirty="0" err="1">
                <a:solidFill>
                  <a:srgbClr val="0000FF"/>
                </a:solidFill>
                <a:latin typeface="Arial" panose="020B0604020202020204" pitchFamily="34" charset="0"/>
                <a:cs typeface="Arial" panose="020B0604020202020204" pitchFamily="34" charset="0"/>
              </a:rPr>
              <a:t>demande</a:t>
            </a:r>
            <a:r>
              <a:rPr lang="en-GB" sz="2400" b="1" dirty="0">
                <a:solidFill>
                  <a:srgbClr val="0000FF"/>
                </a:solidFill>
                <a:latin typeface="Arial" panose="020B0604020202020204" pitchFamily="34" charset="0"/>
                <a:cs typeface="Arial" panose="020B0604020202020204" pitchFamily="34" charset="0"/>
              </a:rPr>
              <a:t> stable à court </a:t>
            </a:r>
            <a:r>
              <a:rPr lang="en-GB" sz="2400" b="1" dirty="0" err="1">
                <a:solidFill>
                  <a:srgbClr val="0000FF"/>
                </a:solidFill>
                <a:latin typeface="Arial" panose="020B0604020202020204" pitchFamily="34" charset="0"/>
                <a:cs typeface="Arial" panose="020B0604020202020204" pitchFamily="34" charset="0"/>
              </a:rPr>
              <a:t>terme</a:t>
            </a:r>
            <a:r>
              <a:rPr lang="en-GB" sz="2400" b="1" dirty="0">
                <a:solidFill>
                  <a:srgbClr val="0000FF"/>
                </a:solidFill>
                <a:latin typeface="Arial" panose="020B0604020202020204" pitchFamily="34" charset="0"/>
                <a:cs typeface="Arial" panose="020B0604020202020204" pitchFamily="34" charset="0"/>
              </a:rPr>
              <a:t>, p</a:t>
            </a:r>
            <a:r>
              <a:rPr lang="fr-FR" sz="2400" b="1" dirty="0" err="1">
                <a:solidFill>
                  <a:srgbClr val="0000FF"/>
                </a:solidFill>
                <a:latin typeface="Arial" panose="020B0604020202020204" pitchFamily="34" charset="0"/>
                <a:cs typeface="Arial" panose="020B0604020202020204" pitchFamily="34" charset="0"/>
              </a:rPr>
              <a:t>roduction</a:t>
            </a:r>
            <a:r>
              <a:rPr lang="fr-FR" sz="2400" b="1" dirty="0">
                <a:solidFill>
                  <a:srgbClr val="0000FF"/>
                </a:solidFill>
                <a:latin typeface="Arial" panose="020B0604020202020204" pitchFamily="34" charset="0"/>
                <a:cs typeface="Arial" panose="020B0604020202020204" pitchFamily="34" charset="0"/>
              </a:rPr>
              <a:t> </a:t>
            </a:r>
            <a:r>
              <a:rPr lang="en-GB" sz="2400" b="1" dirty="0" err="1">
                <a:solidFill>
                  <a:srgbClr val="0000FF"/>
                </a:solidFill>
                <a:latin typeface="Arial" panose="020B0604020202020204" pitchFamily="34" charset="0"/>
                <a:cs typeface="Arial" panose="020B0604020202020204" pitchFamily="34" charset="0"/>
              </a:rPr>
              <a:t>fluctue</a:t>
            </a:r>
            <a:r>
              <a:rPr lang="en-GB" sz="2400" b="1" dirty="0">
                <a:solidFill>
                  <a:srgbClr val="0000FF"/>
                </a:solidFill>
                <a:latin typeface="Arial" panose="020B0604020202020204" pitchFamily="34" charset="0"/>
                <a:cs typeface="Arial" panose="020B0604020202020204" pitchFamily="34" charset="0"/>
              </a:rPr>
              <a:t> avec le</a:t>
            </a:r>
            <a:r>
              <a:rPr lang="fr-FR" sz="2400" b="1" dirty="0">
                <a:solidFill>
                  <a:srgbClr val="0000FF"/>
                </a:solidFill>
                <a:latin typeface="Arial" panose="020B0604020202020204" pitchFamily="34" charset="0"/>
                <a:cs typeface="Arial" panose="020B0604020202020204" pitchFamily="34" charset="0"/>
              </a:rPr>
              <a:t> climat, encore plus les prix et revenus agricoles et les prix au consommateur. Tous les pays depuis les Pharaons ont régulé les prix agricoles par taxes à l'importation et politique de stockage. </a:t>
            </a:r>
          </a:p>
        </p:txBody>
      </p:sp>
      <p:sp>
        <p:nvSpPr>
          <p:cNvPr id="7" name="Text Box 6"/>
          <p:cNvSpPr txBox="1">
            <a:spLocks noChangeArrowheads="1"/>
          </p:cNvSpPr>
          <p:nvPr/>
        </p:nvSpPr>
        <p:spPr bwMode="auto">
          <a:xfrm>
            <a:off x="214312" y="1340768"/>
            <a:ext cx="8822183" cy="830997"/>
          </a:xfrm>
          <a:prstGeom prst="rect">
            <a:avLst/>
          </a:prstGeom>
          <a:noFill/>
          <a:ln w="9525">
            <a:solidFill>
              <a:schemeClr val="tx1"/>
            </a:solidFill>
            <a:miter lim="800000"/>
            <a:headEnd/>
            <a:tailEnd/>
          </a:ln>
          <a:effectLst/>
        </p:spPr>
        <p:txBody>
          <a:bodyPr wrap="square">
            <a:spAutoFit/>
          </a:bodyPr>
          <a:lstStyle/>
          <a:p>
            <a:pPr algn="ctr" fontAlgn="auto">
              <a:spcBef>
                <a:spcPts val="0"/>
              </a:spcBef>
              <a:spcAft>
                <a:spcPts val="0"/>
              </a:spcAft>
              <a:defRPr/>
            </a:pPr>
            <a:r>
              <a:rPr lang="en-GB" sz="2400" b="1" dirty="0" err="1" smtClean="0">
                <a:solidFill>
                  <a:srgbClr val="0000FF"/>
                </a:solidFill>
                <a:latin typeface="Arial" panose="020B0604020202020204" pitchFamily="34" charset="0"/>
                <a:cs typeface="Arial" panose="020B0604020202020204" pitchFamily="34" charset="0"/>
              </a:rPr>
              <a:t>Effondrement</a:t>
            </a:r>
            <a:r>
              <a:rPr lang="en-GB" sz="2400" b="1" dirty="0" smtClean="0">
                <a:solidFill>
                  <a:srgbClr val="0000FF"/>
                </a:solidFill>
                <a:latin typeface="Arial" panose="020B0604020202020204" pitchFamily="34" charset="0"/>
                <a:cs typeface="Arial" panose="020B0604020202020204" pitchFamily="34" charset="0"/>
              </a:rPr>
              <a:t> des </a:t>
            </a:r>
            <a:r>
              <a:rPr lang="en-GB" sz="2400" b="1" dirty="0">
                <a:solidFill>
                  <a:srgbClr val="0000FF"/>
                </a:solidFill>
                <a:latin typeface="Arial" panose="020B0604020202020204" pitchFamily="34" charset="0"/>
                <a:cs typeface="Arial" panose="020B0604020202020204" pitchFamily="34" charset="0"/>
              </a:rPr>
              <a:t>prix </a:t>
            </a:r>
            <a:r>
              <a:rPr lang="en-GB" sz="2400" b="1" dirty="0" err="1" smtClean="0">
                <a:solidFill>
                  <a:srgbClr val="0000FF"/>
                </a:solidFill>
                <a:latin typeface="Arial" panose="020B0604020202020204" pitchFamily="34" charset="0"/>
                <a:cs typeface="Arial" panose="020B0604020202020204" pitchFamily="34" charset="0"/>
              </a:rPr>
              <a:t>agricoles</a:t>
            </a:r>
            <a:r>
              <a:rPr lang="en-GB" sz="2400" b="1" dirty="0" smtClean="0">
                <a:solidFill>
                  <a:srgbClr val="0000FF"/>
                </a:solidFill>
                <a:latin typeface="Arial" panose="020B0604020202020204" pitchFamily="34" charset="0"/>
                <a:cs typeface="Arial" panose="020B0604020202020204" pitchFamily="34" charset="0"/>
              </a:rPr>
              <a:t>, </a:t>
            </a:r>
            <a:r>
              <a:rPr lang="en-GB" sz="2400" b="1" dirty="0">
                <a:solidFill>
                  <a:srgbClr val="0000FF"/>
                </a:solidFill>
                <a:latin typeface="Arial" panose="020B0604020202020204" pitchFamily="34" charset="0"/>
                <a:cs typeface="Arial" panose="020B0604020202020204" pitchFamily="34" charset="0"/>
              </a:rPr>
              <a:t>pas </a:t>
            </a:r>
            <a:r>
              <a:rPr lang="en-GB" sz="2400" b="1" dirty="0" smtClean="0">
                <a:solidFill>
                  <a:srgbClr val="0000FF"/>
                </a:solidFill>
                <a:latin typeface="Arial" panose="020B0604020202020204" pitchFamily="34" charset="0"/>
                <a:cs typeface="Arial" panose="020B0604020202020204" pitchFamily="34" charset="0"/>
              </a:rPr>
              <a:t>des prix aux </a:t>
            </a:r>
            <a:r>
              <a:rPr lang="en-GB" sz="2400" b="1" dirty="0" err="1" smtClean="0">
                <a:solidFill>
                  <a:srgbClr val="0000FF"/>
                </a:solidFill>
                <a:latin typeface="Arial" panose="020B0604020202020204" pitchFamily="34" charset="0"/>
                <a:cs typeface="Arial" panose="020B0604020202020204" pitchFamily="34" charset="0"/>
              </a:rPr>
              <a:t>consom</a:t>
            </a:r>
            <a:r>
              <a:rPr lang="en-GB" sz="2400" b="1" dirty="0" smtClean="0">
                <a:solidFill>
                  <a:srgbClr val="0000FF"/>
                </a:solidFill>
                <a:latin typeface="Arial" panose="020B0604020202020204" pitchFamily="34" charset="0"/>
                <a:cs typeface="Arial" panose="020B0604020202020204" pitchFamily="34" charset="0"/>
              </a:rPr>
              <a:t>-</a:t>
            </a:r>
            <a:r>
              <a:rPr lang="fr-FR" sz="2400" b="1" dirty="0" smtClean="0">
                <a:solidFill>
                  <a:srgbClr val="0000FF"/>
                </a:solidFill>
                <a:latin typeface="Arial" panose="020B0604020202020204" pitchFamily="34" charset="0"/>
                <a:cs typeface="Arial" panose="020B0604020202020204" pitchFamily="34" charset="0"/>
              </a:rPr>
              <a:t>mateurs : envolée des </a:t>
            </a:r>
            <a:r>
              <a:rPr lang="fr-FR" sz="2400" b="1" dirty="0">
                <a:solidFill>
                  <a:srgbClr val="0000FF"/>
                </a:solidFill>
                <a:latin typeface="Arial" panose="020B0604020202020204" pitchFamily="34" charset="0"/>
                <a:cs typeface="Arial" panose="020B0604020202020204" pitchFamily="34" charset="0"/>
              </a:rPr>
              <a:t>profits des firmes agroalimentaires  </a:t>
            </a:r>
          </a:p>
        </p:txBody>
      </p:sp>
      <p:sp>
        <p:nvSpPr>
          <p:cNvPr id="8" name="Text Box 6"/>
          <p:cNvSpPr txBox="1">
            <a:spLocks noChangeArrowheads="1"/>
          </p:cNvSpPr>
          <p:nvPr/>
        </p:nvSpPr>
        <p:spPr bwMode="auto">
          <a:xfrm>
            <a:off x="1341438" y="98649"/>
            <a:ext cx="6416675" cy="954087"/>
          </a:xfrm>
          <a:prstGeom prst="rect">
            <a:avLst/>
          </a:prstGeom>
          <a:solidFill>
            <a:srgbClr val="FF0000"/>
          </a:solidFill>
          <a:ln w="9525">
            <a:solidFill>
              <a:schemeClr val="tx1"/>
            </a:solidFill>
            <a:miter lim="800000"/>
            <a:headEnd/>
            <a:tailEnd/>
          </a:ln>
          <a:effectLst/>
        </p:spPr>
        <p:txBody>
          <a:bodyPr wrap="none">
            <a:spAutoFit/>
          </a:bodyPr>
          <a:lstStyle/>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Origine et causes de la libéralisation</a:t>
            </a:r>
          </a:p>
          <a:p>
            <a:pPr algn="ctr" fontAlgn="auto">
              <a:spcBef>
                <a:spcPts val="0"/>
              </a:spcBef>
              <a:spcAft>
                <a:spcPts val="0"/>
              </a:spcAft>
              <a:defRPr/>
            </a:pPr>
            <a:r>
              <a:rPr lang="fr-FR" sz="2800" b="1" dirty="0">
                <a:solidFill>
                  <a:schemeClr val="bg1"/>
                </a:solidFill>
                <a:effectLst>
                  <a:outerShdw blurRad="38100" dist="38100" dir="2700000" algn="tl">
                    <a:srgbClr val="000000"/>
                  </a:outerShdw>
                </a:effectLst>
                <a:latin typeface="Arial" pitchFamily="34" charset="0"/>
                <a:cs typeface="Arial" pitchFamily="34" charset="0"/>
              </a:rPr>
              <a:t> des politiques agricoles</a:t>
            </a:r>
          </a:p>
        </p:txBody>
      </p:sp>
    </p:spTree>
    <p:extLst>
      <p:ext uri="{BB962C8B-B14F-4D97-AF65-F5344CB8AC3E}">
        <p14:creationId xmlns:p14="http://schemas.microsoft.com/office/powerpoint/2010/main" val="40001979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3933370482"/>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714565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phique 1"/>
          <p:cNvGraphicFramePr>
            <a:graphicFrameLocks/>
          </p:cNvGraphicFramePr>
          <p:nvPr>
            <p:extLst>
              <p:ext uri="{D42A27DB-BD31-4B8C-83A1-F6EECF244321}">
                <p14:modId xmlns:p14="http://schemas.microsoft.com/office/powerpoint/2010/main" val="939196023"/>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107095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60348" y="313492"/>
            <a:ext cx="8876148"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La vache qui rit (Kenya) et la vache qui pleure (AO)</a:t>
            </a:r>
            <a:endParaRPr lang="fr-F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ZoneTexte 2"/>
          <p:cNvSpPr txBox="1"/>
          <p:nvPr/>
        </p:nvSpPr>
        <p:spPr>
          <a:xfrm>
            <a:off x="-40820" y="1408708"/>
            <a:ext cx="9191939"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Le Kenya a relevé son droit de douane sur la poudre de lait</a:t>
            </a:r>
          </a:p>
          <a:p>
            <a:pPr algn="ctr"/>
            <a:r>
              <a:rPr lang="fr-FR" sz="2400" b="1" dirty="0" smtClean="0">
                <a:solidFill>
                  <a:srgbClr val="0000FF"/>
                </a:solidFill>
                <a:latin typeface="Arial" pitchFamily="34" charset="0"/>
                <a:cs typeface="Arial" pitchFamily="34" charset="0"/>
              </a:rPr>
              <a:t>de 25% en 1999 à 40% en 2002 et 60% en 2004 et est devenu</a:t>
            </a:r>
          </a:p>
          <a:p>
            <a:pPr algn="ctr"/>
            <a:r>
              <a:rPr lang="fr-FR" sz="2400" b="1" dirty="0" smtClean="0">
                <a:solidFill>
                  <a:srgbClr val="0000FF"/>
                </a:solidFill>
                <a:latin typeface="Arial" pitchFamily="34" charset="0"/>
                <a:cs typeface="Arial" pitchFamily="34" charset="0"/>
              </a:rPr>
              <a:t>depuis exportateur net de produits laitiers, avec une </a:t>
            </a:r>
            <a:r>
              <a:rPr lang="fr-FR" sz="2400" b="1" dirty="0" err="1" smtClean="0">
                <a:solidFill>
                  <a:srgbClr val="0000FF"/>
                </a:solidFill>
                <a:latin typeface="Arial" pitchFamily="34" charset="0"/>
                <a:cs typeface="Arial" pitchFamily="34" charset="0"/>
              </a:rPr>
              <a:t>consom</a:t>
            </a:r>
            <a:r>
              <a:rPr lang="fr-FR" sz="2400" b="1" dirty="0" smtClean="0">
                <a:solidFill>
                  <a:srgbClr val="0000FF"/>
                </a:solidFill>
                <a:latin typeface="Arial" pitchFamily="34" charset="0"/>
                <a:cs typeface="Arial" pitchFamily="34" charset="0"/>
              </a:rPr>
              <a:t>-</a:t>
            </a:r>
          </a:p>
          <a:p>
            <a:pPr algn="ctr"/>
            <a:r>
              <a:rPr lang="fr-FR" sz="2400" b="1" dirty="0" err="1" smtClean="0">
                <a:solidFill>
                  <a:srgbClr val="0000FF"/>
                </a:solidFill>
                <a:latin typeface="Arial" pitchFamily="34" charset="0"/>
                <a:cs typeface="Arial" pitchFamily="34" charset="0"/>
              </a:rPr>
              <a:t>mation</a:t>
            </a:r>
            <a:r>
              <a:rPr lang="fr-FR" sz="2400" b="1" dirty="0" smtClean="0">
                <a:solidFill>
                  <a:srgbClr val="0000FF"/>
                </a:solidFill>
                <a:latin typeface="Arial" pitchFamily="34" charset="0"/>
                <a:cs typeface="Arial" pitchFamily="34" charset="0"/>
              </a:rPr>
              <a:t> de 108 l/tête en 2009 contre 16,6 l/tête en AO où</a:t>
            </a:r>
          </a:p>
          <a:p>
            <a:pPr algn="ctr"/>
            <a:r>
              <a:rPr lang="fr-FR" sz="2400" b="1" dirty="0" smtClean="0">
                <a:solidFill>
                  <a:srgbClr val="0000FF"/>
                </a:solidFill>
                <a:latin typeface="Arial" pitchFamily="34" charset="0"/>
                <a:cs typeface="Arial" pitchFamily="34" charset="0"/>
              </a:rPr>
              <a:t>les importations représentent 65% de la production </a:t>
            </a:r>
          </a:p>
          <a:p>
            <a:pPr algn="ctr"/>
            <a:r>
              <a:rPr lang="fr-FR" sz="2400" b="1" dirty="0" smtClean="0">
                <a:solidFill>
                  <a:srgbClr val="0000FF"/>
                </a:solidFill>
                <a:latin typeface="Arial" pitchFamily="34" charset="0"/>
                <a:cs typeface="Arial" pitchFamily="34" charset="0"/>
              </a:rPr>
              <a:t>régionale parce que le droit de douane n’est que de 5%. </a:t>
            </a:r>
            <a:endParaRPr lang="fr-FR" sz="2400" b="1" dirty="0">
              <a:solidFill>
                <a:srgbClr val="0000FF"/>
              </a:solidFill>
              <a:latin typeface="Arial" pitchFamily="34" charset="0"/>
              <a:cs typeface="Arial" pitchFamily="34" charset="0"/>
            </a:endParaRPr>
          </a:p>
        </p:txBody>
      </p:sp>
      <p:sp>
        <p:nvSpPr>
          <p:cNvPr id="4" name="ZoneTexte 3"/>
          <p:cNvSpPr txBox="1"/>
          <p:nvPr/>
        </p:nvSpPr>
        <p:spPr>
          <a:xfrm>
            <a:off x="251520" y="4149080"/>
            <a:ext cx="8722260" cy="2308324"/>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Bien que les droits consolidés à l'OMC du  Burundi et du </a:t>
            </a:r>
          </a:p>
          <a:p>
            <a:pPr algn="ctr"/>
            <a:r>
              <a:rPr lang="fr-FR" sz="2400" b="1" dirty="0" smtClean="0">
                <a:solidFill>
                  <a:srgbClr val="009900"/>
                </a:solidFill>
                <a:latin typeface="Arial" panose="020B0604020202020204" pitchFamily="34" charset="0"/>
                <a:cs typeface="Arial" panose="020B0604020202020204" pitchFamily="34" charset="0"/>
              </a:rPr>
              <a:t>Rwanda soient nuls sur la poudre de lait, ils appliquent </a:t>
            </a:r>
          </a:p>
          <a:p>
            <a:pPr algn="ctr"/>
            <a:r>
              <a:rPr lang="fr-FR" sz="2400" b="1" dirty="0" smtClean="0">
                <a:solidFill>
                  <a:srgbClr val="009900"/>
                </a:solidFill>
                <a:latin typeface="Arial" panose="020B0604020202020204" pitchFamily="34" charset="0"/>
                <a:cs typeface="Arial" panose="020B0604020202020204" pitchFamily="34" charset="0"/>
              </a:rPr>
              <a:t>néanmoins le même DD de 60% que le reste de l'EAC. Les </a:t>
            </a:r>
          </a:p>
          <a:p>
            <a:pPr algn="ctr"/>
            <a:r>
              <a:rPr lang="fr-FR" sz="2400" b="1" dirty="0" smtClean="0">
                <a:solidFill>
                  <a:srgbClr val="009900"/>
                </a:solidFill>
                <a:latin typeface="Arial" panose="020B0604020202020204" pitchFamily="34" charset="0"/>
                <a:cs typeface="Arial" panose="020B0604020202020204" pitchFamily="34" charset="0"/>
              </a:rPr>
              <a:t>responsables de la CEDEAO devraient avoir la même</a:t>
            </a:r>
          </a:p>
          <a:p>
            <a:pPr algn="ctr"/>
            <a:r>
              <a:rPr lang="fr-FR" sz="2400" b="1" dirty="0" smtClean="0">
                <a:solidFill>
                  <a:srgbClr val="009900"/>
                </a:solidFill>
                <a:latin typeface="Arial" panose="020B0604020202020204" pitchFamily="34" charset="0"/>
                <a:cs typeface="Arial" panose="020B0604020202020204" pitchFamily="34" charset="0"/>
              </a:rPr>
              <a:t>volonté politique, d'autant que l'UE et le EU trichent bien</a:t>
            </a:r>
          </a:p>
          <a:p>
            <a:pPr algn="ctr"/>
            <a:r>
              <a:rPr lang="fr-FR" sz="2400" b="1" dirty="0" smtClean="0">
                <a:solidFill>
                  <a:srgbClr val="009900"/>
                </a:solidFill>
                <a:latin typeface="Arial" panose="020B0604020202020204" pitchFamily="34" charset="0"/>
                <a:cs typeface="Arial" panose="020B0604020202020204" pitchFamily="34" charset="0"/>
              </a:rPr>
              <a:t>plus avec les règles de l'OMC par leur dumping massif.</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605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7284" y="142852"/>
            <a:ext cx="7712368"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CEDEAO doit disposer de DD consolidés</a:t>
            </a:r>
          </a:p>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communs et devenir Membre de l'OMC.</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71406" y="1214422"/>
            <a:ext cx="8977138"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Pour avoir des DD consolidés et parler au nom des 15 Etats</a:t>
            </a:r>
          </a:p>
          <a:p>
            <a:pPr algn="ctr"/>
            <a:r>
              <a:rPr lang="fr-FR" sz="2400" b="1" dirty="0" smtClean="0">
                <a:solidFill>
                  <a:srgbClr val="0000FF"/>
                </a:solidFill>
                <a:latin typeface="Arial" panose="020B0604020202020204" pitchFamily="34" charset="0"/>
                <a:cs typeface="Arial" panose="020B0604020202020204" pitchFamily="34" charset="0"/>
              </a:rPr>
              <a:t>membres la CEDEAO doit devenir Membre de l'OMC et donc</a:t>
            </a:r>
          </a:p>
          <a:p>
            <a:pPr algn="ctr"/>
            <a:r>
              <a:rPr lang="fr-FR" sz="2400" b="1" dirty="0" smtClean="0">
                <a:solidFill>
                  <a:srgbClr val="0000FF"/>
                </a:solidFill>
                <a:latin typeface="Arial" panose="020B0604020202020204" pitchFamily="34" charset="0"/>
                <a:cs typeface="Arial" panose="020B0604020202020204" pitchFamily="34" charset="0"/>
              </a:rPr>
              <a:t>commencer tout de suite le processus d'adhésion, même </a:t>
            </a:r>
          </a:p>
          <a:p>
            <a:pPr algn="ctr"/>
            <a:r>
              <a:rPr lang="fr-FR" sz="2400" b="1" dirty="0" smtClean="0">
                <a:solidFill>
                  <a:srgbClr val="0000FF"/>
                </a:solidFill>
                <a:latin typeface="Arial" panose="020B0604020202020204" pitchFamily="34" charset="0"/>
                <a:cs typeface="Arial" panose="020B0604020202020204" pitchFamily="34" charset="0"/>
              </a:rPr>
              <a:t>s'il est long (4-5 ans souvent). Mais pour cela il faut déjà se</a:t>
            </a:r>
          </a:p>
          <a:p>
            <a:pPr algn="ctr"/>
            <a:r>
              <a:rPr lang="fr-FR" sz="2400" b="1" dirty="0" smtClean="0">
                <a:solidFill>
                  <a:srgbClr val="0000FF"/>
                </a:solidFill>
                <a:latin typeface="Arial" panose="020B0604020202020204" pitchFamily="34" charset="0"/>
                <a:cs typeface="Arial" panose="020B0604020202020204" pitchFamily="34" charset="0"/>
              </a:rPr>
              <a:t>mettre d'accord entre les 15 sur 2 TEC consolidés, pour les</a:t>
            </a:r>
          </a:p>
          <a:p>
            <a:pPr algn="ctr"/>
            <a:r>
              <a:rPr lang="fr-FR" sz="2400" b="1" dirty="0" smtClean="0">
                <a:solidFill>
                  <a:srgbClr val="0000FF"/>
                </a:solidFill>
                <a:latin typeface="Arial" panose="020B0604020202020204" pitchFamily="34" charset="0"/>
                <a:cs typeface="Arial" panose="020B0604020202020204" pitchFamily="34" charset="0"/>
              </a:rPr>
              <a:t>produits agricoles et pour les autres produits.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43952" y="3643314"/>
            <a:ext cx="8885766" cy="1200329"/>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anose="020B0604020202020204" pitchFamily="34" charset="0"/>
                <a:cs typeface="Arial" panose="020B0604020202020204" pitchFamily="34" charset="0"/>
              </a:rPr>
              <a:t>L'OMC donne la procédure pour le DD consolidé : moyenne</a:t>
            </a:r>
          </a:p>
          <a:p>
            <a:pPr algn="ctr"/>
            <a:r>
              <a:rPr lang="fr-FR" sz="2400" b="1" dirty="0" smtClean="0">
                <a:solidFill>
                  <a:srgbClr val="006600"/>
                </a:solidFill>
                <a:latin typeface="Arial" panose="020B0604020202020204" pitchFamily="34" charset="0"/>
                <a:cs typeface="Arial" panose="020B0604020202020204" pitchFamily="34" charset="0"/>
              </a:rPr>
              <a:t>des DD consolidés nationaux pondérée par le poids de</a:t>
            </a:r>
          </a:p>
          <a:p>
            <a:pPr algn="ctr"/>
            <a:r>
              <a:rPr lang="fr-FR" sz="2400" b="1" dirty="0" smtClean="0">
                <a:solidFill>
                  <a:srgbClr val="006600"/>
                </a:solidFill>
                <a:latin typeface="Arial" panose="020B0604020202020204" pitchFamily="34" charset="0"/>
                <a:cs typeface="Arial" panose="020B0604020202020204" pitchFamily="34" charset="0"/>
              </a:rPr>
              <a:t>chaque Etat dans les importations de la CEDEAO.</a:t>
            </a:r>
            <a:endParaRPr lang="fr-FR" sz="2400" b="1" dirty="0">
              <a:solidFill>
                <a:srgbClr val="006600"/>
              </a:solidFill>
              <a:latin typeface="Arial" panose="020B0604020202020204" pitchFamily="34" charset="0"/>
              <a:cs typeface="Arial" panose="020B0604020202020204" pitchFamily="34" charset="0"/>
            </a:endParaRPr>
          </a:p>
        </p:txBody>
      </p:sp>
      <p:sp>
        <p:nvSpPr>
          <p:cNvPr id="5" name="ZoneTexte 4"/>
          <p:cNvSpPr txBox="1"/>
          <p:nvPr/>
        </p:nvSpPr>
        <p:spPr>
          <a:xfrm>
            <a:off x="30430" y="5000636"/>
            <a:ext cx="8927444"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Ne pas oublier de tenir compte des "autres droits et </a:t>
            </a:r>
            <a:r>
              <a:rPr lang="fr-FR" sz="2400" b="1" dirty="0" err="1" smtClean="0">
                <a:solidFill>
                  <a:srgbClr val="0000FF"/>
                </a:solidFill>
                <a:latin typeface="Arial" panose="020B0604020202020204" pitchFamily="34" charset="0"/>
                <a:cs typeface="Arial" panose="020B0604020202020204" pitchFamily="34" charset="0"/>
              </a:rPr>
              <a:t>impo</a:t>
            </a:r>
            <a:r>
              <a:rPr lang="fr-FR" sz="2400" b="1" dirty="0" smtClean="0">
                <a:solidFill>
                  <a:srgbClr val="0000FF"/>
                </a:solidFill>
                <a:latin typeface="Arial" panose="020B0604020202020204" pitchFamily="34" charset="0"/>
                <a:cs typeface="Arial" panose="020B0604020202020204" pitchFamily="34" charset="0"/>
              </a:rPr>
              <a:t>-</a:t>
            </a:r>
          </a:p>
          <a:p>
            <a:pPr algn="ctr"/>
            <a:r>
              <a:rPr lang="fr-FR" sz="2400" b="1" dirty="0" err="1" smtClean="0">
                <a:solidFill>
                  <a:srgbClr val="0000FF"/>
                </a:solidFill>
                <a:latin typeface="Arial" panose="020B0604020202020204" pitchFamily="34" charset="0"/>
                <a:cs typeface="Arial" panose="020B0604020202020204" pitchFamily="34" charset="0"/>
              </a:rPr>
              <a:t>sitions</a:t>
            </a:r>
            <a:r>
              <a:rPr lang="fr-FR" sz="2400" b="1" dirty="0" smtClean="0">
                <a:solidFill>
                  <a:srgbClr val="0000FF"/>
                </a:solidFill>
                <a:latin typeface="Arial" panose="020B0604020202020204" pitchFamily="34" charset="0"/>
                <a:cs typeface="Arial" panose="020B0604020202020204" pitchFamily="34" charset="0"/>
              </a:rPr>
              <a:t>" (ADI) qui sont aussi consolidés en l'absence de</a:t>
            </a:r>
          </a:p>
          <a:p>
            <a:pPr algn="ctr"/>
            <a:r>
              <a:rPr lang="fr-FR" sz="2400" b="1" dirty="0" smtClean="0">
                <a:solidFill>
                  <a:srgbClr val="0000FF"/>
                </a:solidFill>
                <a:latin typeface="Arial" panose="020B0604020202020204" pitchFamily="34" charset="0"/>
                <a:cs typeface="Arial" panose="020B0604020202020204" pitchFamily="34" charset="0"/>
              </a:rPr>
              <a:t>contestation des Membres de l'OMC dans les 3 ans. Cela</a:t>
            </a:r>
          </a:p>
          <a:p>
            <a:pPr algn="ctr"/>
            <a:r>
              <a:rPr lang="fr-FR" sz="2400" b="1" dirty="0" smtClean="0">
                <a:solidFill>
                  <a:srgbClr val="0000FF"/>
                </a:solidFill>
                <a:latin typeface="Arial" panose="020B0604020202020204" pitchFamily="34" charset="0"/>
                <a:cs typeface="Arial" panose="020B0604020202020204" pitchFamily="34" charset="0"/>
              </a:rPr>
              <a:t>donne un TEC agricole consolidé à 105,8%.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29102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48020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5832" y="116632"/>
            <a:ext cx="7926608" cy="954107"/>
          </a:xfrm>
          <a:prstGeom prst="rect">
            <a:avLst/>
          </a:prstGeom>
          <a:solidFill>
            <a:srgbClr val="FF0000"/>
          </a:solidFill>
          <a:ln>
            <a:solidFill>
              <a:schemeClr val="tx1"/>
            </a:solidFill>
          </a:ln>
        </p:spPr>
        <p:txBody>
          <a:bodyPr wrap="square">
            <a:spAutoFit/>
          </a:bodyPr>
          <a:lstStyle/>
          <a:p>
            <a:pPr algn="ct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itchFamily="34" charset="0"/>
              </a:rPr>
              <a:t>Refonder la protection </a:t>
            </a:r>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agricole à </a:t>
            </a:r>
          </a:p>
          <a:p>
            <a:pPr algn="ctr"/>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l'importation sur </a:t>
            </a:r>
            <a:r>
              <a:rPr lang="fr-FR" sz="2800" b="1" dirty="0">
                <a:solidFill>
                  <a:schemeClr val="bg1"/>
                </a:solidFill>
                <a:effectLst>
                  <a:outerShdw blurRad="38100" dist="38100" dir="2700000" algn="tl">
                    <a:srgbClr val="000000">
                      <a:alpha val="43137"/>
                    </a:srgbClr>
                  </a:outerShdw>
                </a:effectLst>
                <a:latin typeface="Arial" pitchFamily="34" charset="0"/>
                <a:cs typeface="Arial" pitchFamily="34" charset="0"/>
              </a:rPr>
              <a:t>des prélèvements </a:t>
            </a:r>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variables</a:t>
            </a:r>
            <a:endParaRPr lang="fr-FR" sz="28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ZoneTexte 2"/>
          <p:cNvSpPr txBox="1"/>
          <p:nvPr/>
        </p:nvSpPr>
        <p:spPr>
          <a:xfrm>
            <a:off x="373737" y="1196752"/>
            <a:ext cx="8353569" cy="1938992"/>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anose="020B0604020202020204" pitchFamily="34" charset="0"/>
                <a:cs typeface="Arial" panose="020B0604020202020204" pitchFamily="34" charset="0"/>
              </a:rPr>
              <a:t>L</a:t>
            </a:r>
            <a:r>
              <a:rPr lang="fr-FR" sz="2400" b="1" dirty="0" smtClean="0">
                <a:solidFill>
                  <a:srgbClr val="0000FF"/>
                </a:solidFill>
                <a:latin typeface="Arial" panose="020B0604020202020204" pitchFamily="34" charset="0"/>
                <a:cs typeface="Arial" panose="020B0604020202020204" pitchFamily="34" charset="0"/>
              </a:rPr>
              <a:t>e </a:t>
            </a:r>
            <a:r>
              <a:rPr lang="fr-FR" sz="2400" b="1" dirty="0">
                <a:solidFill>
                  <a:srgbClr val="0000FF"/>
                </a:solidFill>
                <a:latin typeface="Arial" panose="020B0604020202020204" pitchFamily="34" charset="0"/>
                <a:cs typeface="Arial" panose="020B0604020202020204" pitchFamily="34" charset="0"/>
              </a:rPr>
              <a:t>seul outil efficace </a:t>
            </a:r>
            <a:r>
              <a:rPr lang="fr-FR" sz="2400" b="1" dirty="0" smtClean="0">
                <a:solidFill>
                  <a:srgbClr val="0000FF"/>
                </a:solidFill>
                <a:latin typeface="Arial" panose="020B0604020202020204" pitchFamily="34" charset="0"/>
                <a:cs typeface="Arial" panose="020B0604020202020204" pitchFamily="34" charset="0"/>
              </a:rPr>
              <a:t>contre la forte volatilité récente </a:t>
            </a:r>
          </a:p>
          <a:p>
            <a:pPr algn="ctr"/>
            <a:r>
              <a:rPr lang="fr-FR" sz="2400" b="1" dirty="0" smtClean="0">
                <a:solidFill>
                  <a:srgbClr val="0000FF"/>
                </a:solidFill>
                <a:latin typeface="Arial" panose="020B0604020202020204" pitchFamily="34" charset="0"/>
                <a:cs typeface="Arial" panose="020B0604020202020204" pitchFamily="34" charset="0"/>
              </a:rPr>
              <a:t>des prix mondiaux en dollars et des taux de change est </a:t>
            </a:r>
          </a:p>
          <a:p>
            <a:pPr algn="ctr"/>
            <a:r>
              <a:rPr lang="fr-FR" sz="2400" b="1" dirty="0" smtClean="0">
                <a:solidFill>
                  <a:srgbClr val="0000FF"/>
                </a:solidFill>
                <a:latin typeface="Arial" panose="020B0604020202020204" pitchFamily="34" charset="0"/>
                <a:cs typeface="Arial" panose="020B0604020202020204" pitchFamily="34" charset="0"/>
              </a:rPr>
              <a:t>le prélèvement variable (PV) à l'importation pour</a:t>
            </a:r>
          </a:p>
          <a:p>
            <a:pPr algn="ctr"/>
            <a:r>
              <a:rPr lang="fr-FR" sz="2400" b="1" dirty="0" smtClean="0">
                <a:solidFill>
                  <a:srgbClr val="0000FF"/>
                </a:solidFill>
                <a:latin typeface="Arial" panose="020B0604020202020204" pitchFamily="34" charset="0"/>
                <a:cs typeface="Arial" panose="020B0604020202020204" pitchFamily="34" charset="0"/>
              </a:rPr>
              <a:t>stabiliser le prix d'entrée des produits importés en</a:t>
            </a:r>
          </a:p>
          <a:p>
            <a:pPr algn="ctr"/>
            <a:r>
              <a:rPr lang="fr-FR" sz="2400" b="1" dirty="0" smtClean="0">
                <a:solidFill>
                  <a:srgbClr val="0000FF"/>
                </a:solidFill>
                <a:latin typeface="Arial" panose="020B0604020202020204" pitchFamily="34" charset="0"/>
                <a:cs typeface="Arial" panose="020B0604020202020204" pitchFamily="34" charset="0"/>
              </a:rPr>
              <a:t>monnaie nationale à un niveau rémunérateur. </a:t>
            </a:r>
            <a:endParaRPr lang="fr-FR" sz="2400" b="1" dirty="0">
              <a:solidFill>
                <a:srgbClr val="0000FF"/>
              </a:solidFill>
              <a:latin typeface="Arial" panose="020B0604020202020204" pitchFamily="34" charset="0"/>
              <a:cs typeface="Arial" panose="020B0604020202020204" pitchFamily="34" charset="0"/>
            </a:endParaRPr>
          </a:p>
        </p:txBody>
      </p:sp>
      <p:sp>
        <p:nvSpPr>
          <p:cNvPr id="4" name="Rectangle 3"/>
          <p:cNvSpPr/>
          <p:nvPr/>
        </p:nvSpPr>
        <p:spPr>
          <a:xfrm>
            <a:off x="179512" y="3284984"/>
            <a:ext cx="8712968" cy="1569660"/>
          </a:xfrm>
          <a:prstGeom prst="rect">
            <a:avLst/>
          </a:prstGeom>
          <a:ln>
            <a:solidFill>
              <a:schemeClr val="tx1"/>
            </a:solidFill>
          </a:ln>
        </p:spPr>
        <p:txBody>
          <a:bodyPr wrap="square">
            <a:spAutoFit/>
          </a:bodyPr>
          <a:lstStyle/>
          <a:p>
            <a:pPr algn="ctr"/>
            <a:r>
              <a:rPr lang="fr-FR" sz="2400" b="1" dirty="0" smtClean="0">
                <a:solidFill>
                  <a:srgbClr val="008000"/>
                </a:solidFill>
                <a:latin typeface="Arial" panose="020B0604020202020204" pitchFamily="34" charset="0"/>
                <a:cs typeface="Arial" panose="020B0604020202020204" pitchFamily="34" charset="0"/>
              </a:rPr>
              <a:t>Même si les prix CAF en dollars des produits importés reflètent un dumping monétaire, les produits ne rentrent pas à moins de x FCFA/t. Alors qu'un DD </a:t>
            </a:r>
            <a:r>
              <a:rPr lang="fr-FR" sz="2400" b="1" i="1" dirty="0" smtClean="0">
                <a:solidFill>
                  <a:srgbClr val="008000"/>
                </a:solidFill>
                <a:latin typeface="Arial" panose="020B0604020202020204" pitchFamily="34" charset="0"/>
                <a:cs typeface="Arial" panose="020B0604020202020204" pitchFamily="34" charset="0"/>
              </a:rPr>
              <a:t>ad valorem</a:t>
            </a:r>
            <a:r>
              <a:rPr lang="fr-FR" sz="2400" b="1" dirty="0" smtClean="0">
                <a:solidFill>
                  <a:srgbClr val="008000"/>
                </a:solidFill>
                <a:latin typeface="Arial" panose="020B0604020202020204" pitchFamily="34" charset="0"/>
                <a:cs typeface="Arial" panose="020B0604020202020204" pitchFamily="34" charset="0"/>
              </a:rPr>
              <a:t>  répercute le dumping monétaire dans les importations. </a:t>
            </a:r>
            <a:endParaRPr lang="fr-FR" sz="2400" b="1" dirty="0">
              <a:solidFill>
                <a:srgbClr val="008000"/>
              </a:solidFill>
              <a:latin typeface="Arial" panose="020B0604020202020204" pitchFamily="34" charset="0"/>
              <a:cs typeface="Arial" panose="020B0604020202020204" pitchFamily="34" charset="0"/>
            </a:endParaRPr>
          </a:p>
        </p:txBody>
      </p:sp>
      <p:sp>
        <p:nvSpPr>
          <p:cNvPr id="5" name="ZoneTexte 4"/>
          <p:cNvSpPr txBox="1"/>
          <p:nvPr/>
        </p:nvSpPr>
        <p:spPr>
          <a:xfrm>
            <a:off x="323528" y="5085184"/>
            <a:ext cx="8568952" cy="1569660"/>
          </a:xfrm>
          <a:prstGeom prst="rect">
            <a:avLst/>
          </a:prstGeom>
          <a:noFill/>
          <a:ln>
            <a:solidFill>
              <a:schemeClr val="tx1"/>
            </a:solidFill>
          </a:ln>
        </p:spPr>
        <p:txBody>
          <a:bodyPr wrap="squar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La </a:t>
            </a:r>
            <a:r>
              <a:rPr lang="fr-FR" sz="2400" b="1" dirty="0">
                <a:solidFill>
                  <a:srgbClr val="0000FF"/>
                </a:solidFill>
                <a:latin typeface="Arial" panose="020B0604020202020204" pitchFamily="34" charset="0"/>
                <a:cs typeface="Arial" panose="020B0604020202020204" pitchFamily="34" charset="0"/>
              </a:rPr>
              <a:t>fixité des prix agricoles est la condition </a:t>
            </a:r>
            <a:r>
              <a:rPr lang="fr-FR" sz="2400" b="1" i="1" dirty="0">
                <a:solidFill>
                  <a:srgbClr val="0000FF"/>
                </a:solidFill>
                <a:latin typeface="Arial" panose="020B0604020202020204" pitchFamily="34" charset="0"/>
                <a:cs typeface="Arial" panose="020B0604020202020204" pitchFamily="34" charset="0"/>
              </a:rPr>
              <a:t>sine qua non</a:t>
            </a:r>
            <a:r>
              <a:rPr lang="fr-FR" sz="2400" b="1" dirty="0">
                <a:solidFill>
                  <a:srgbClr val="0000FF"/>
                </a:solidFill>
                <a:latin typeface="Arial" panose="020B0604020202020204" pitchFamily="34" charset="0"/>
                <a:cs typeface="Arial" panose="020B0604020202020204" pitchFamily="34" charset="0"/>
              </a:rPr>
              <a:t> pour que les </a:t>
            </a:r>
            <a:r>
              <a:rPr lang="fr-FR" sz="2400" b="1" dirty="0" smtClean="0">
                <a:solidFill>
                  <a:srgbClr val="0000FF"/>
                </a:solidFill>
                <a:latin typeface="Arial" panose="020B0604020202020204" pitchFamily="34" charset="0"/>
                <a:cs typeface="Arial" panose="020B0604020202020204" pitchFamily="34" charset="0"/>
              </a:rPr>
              <a:t>agriculteurs </a:t>
            </a:r>
            <a:r>
              <a:rPr lang="fr-FR" sz="2400" b="1" dirty="0">
                <a:solidFill>
                  <a:srgbClr val="0000FF"/>
                </a:solidFill>
                <a:latin typeface="Arial" panose="020B0604020202020204" pitchFamily="34" charset="0"/>
                <a:cs typeface="Arial" panose="020B0604020202020204" pitchFamily="34" charset="0"/>
              </a:rPr>
              <a:t>soient assurés de la rentabilité de leurs investissements </a:t>
            </a:r>
            <a:r>
              <a:rPr lang="fr-FR" sz="2400" b="1" dirty="0" smtClean="0">
                <a:solidFill>
                  <a:srgbClr val="0000FF"/>
                </a:solidFill>
                <a:latin typeface="Arial" panose="020B0604020202020204" pitchFamily="34" charset="0"/>
                <a:cs typeface="Arial" panose="020B0604020202020204" pitchFamily="34" charset="0"/>
              </a:rPr>
              <a:t>et que les banques soient assurées d’être remboursées pou les crédits agricoles .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13954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116632"/>
            <a:ext cx="7416824" cy="523220"/>
          </a:xfrm>
          <a:prstGeom prst="rect">
            <a:avLst/>
          </a:prstGeom>
          <a:solidFill>
            <a:srgbClr val="FF0000"/>
          </a:solidFill>
          <a:ln>
            <a:solidFill>
              <a:schemeClr val="tx1"/>
            </a:solidFill>
          </a:ln>
        </p:spPr>
        <p:txBody>
          <a:bodyPr wrap="square">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Les </a:t>
            </a: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PV </a:t>
            </a: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sont plus transparents que les DD</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125362" y="908720"/>
            <a:ext cx="8872942" cy="1938992"/>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Le PV est transparent puisque le prix d'entrée est fixe pour </a:t>
            </a:r>
          </a:p>
          <a:p>
            <a:pPr algn="ctr"/>
            <a:r>
              <a:rPr lang="fr-FR" sz="2400" b="1" dirty="0" smtClean="0">
                <a:solidFill>
                  <a:srgbClr val="0000FF"/>
                </a:solidFill>
                <a:latin typeface="Arial" panose="020B0604020202020204" pitchFamily="34" charset="0"/>
                <a:cs typeface="Arial" panose="020B0604020202020204" pitchFamily="34" charset="0"/>
              </a:rPr>
              <a:t>une campagne agricole et l'importateur peut calculer </a:t>
            </a:r>
            <a:endParaRPr lang="fr-FR" sz="2400" b="1" dirty="0">
              <a:solidFill>
                <a:srgbClr val="0000FF"/>
              </a:solidFill>
              <a:latin typeface="Arial" panose="020B0604020202020204" pitchFamily="34" charset="0"/>
              <a:cs typeface="Arial" panose="020B0604020202020204" pitchFamily="34" charset="0"/>
            </a:endParaRPr>
          </a:p>
          <a:p>
            <a:pPr algn="ctr"/>
            <a:r>
              <a:rPr lang="fr-FR" sz="2400" b="1" dirty="0" smtClean="0">
                <a:solidFill>
                  <a:srgbClr val="0000FF"/>
                </a:solidFill>
                <a:latin typeface="Arial" panose="020B0604020202020204" pitchFamily="34" charset="0"/>
                <a:cs typeface="Arial" panose="020B0604020202020204" pitchFamily="34" charset="0"/>
              </a:rPr>
              <a:t>le PV à payer compte tenu de son prix CAF. </a:t>
            </a:r>
          </a:p>
          <a:p>
            <a:pPr algn="ctr"/>
            <a:r>
              <a:rPr lang="fr-FR" sz="2400" b="1" dirty="0" smtClean="0">
                <a:solidFill>
                  <a:srgbClr val="0000FF"/>
                </a:solidFill>
                <a:latin typeface="Arial" panose="020B0604020202020204" pitchFamily="34" charset="0"/>
                <a:cs typeface="Arial" panose="020B0604020202020204" pitchFamily="34" charset="0"/>
              </a:rPr>
              <a:t>Et le douanier n'a à faire qu'une soustraction au lieu</a:t>
            </a:r>
          </a:p>
          <a:p>
            <a:pPr algn="ctr"/>
            <a:r>
              <a:rPr lang="fr-FR" sz="2400" b="1" dirty="0" smtClean="0">
                <a:solidFill>
                  <a:srgbClr val="0000FF"/>
                </a:solidFill>
                <a:latin typeface="Arial" panose="020B0604020202020204" pitchFamily="34" charset="0"/>
                <a:cs typeface="Arial" panose="020B0604020202020204" pitchFamily="34" charset="0"/>
              </a:rPr>
              <a:t> d'une multiplication pour un DD ad valorem.</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116846" y="3068960"/>
            <a:ext cx="9337813" cy="1569660"/>
          </a:xfrm>
          <a:prstGeom prst="rect">
            <a:avLst/>
          </a:prstGeom>
          <a:noFill/>
          <a:ln>
            <a:solidFill>
              <a:schemeClr val="tx1"/>
            </a:solidFill>
          </a:ln>
        </p:spPr>
        <p:txBody>
          <a:bodyPr wrap="none" rtlCol="0">
            <a:spAutoFit/>
          </a:bodyPr>
          <a:lstStyle/>
          <a:p>
            <a:pPr algn="ctr"/>
            <a:r>
              <a:rPr lang="fr-FR" sz="2400" b="1" dirty="0" smtClean="0">
                <a:solidFill>
                  <a:srgbClr val="008000"/>
                </a:solidFill>
                <a:latin typeface="Arial" panose="020B0604020202020204" pitchFamily="34" charset="0"/>
                <a:cs typeface="Arial" panose="020B0604020202020204" pitchFamily="34" charset="0"/>
              </a:rPr>
              <a:t>Pour </a:t>
            </a:r>
            <a:r>
              <a:rPr lang="fr-FR" sz="2400" b="1" dirty="0">
                <a:solidFill>
                  <a:srgbClr val="008000"/>
                </a:solidFill>
                <a:latin typeface="Arial" panose="020B0604020202020204" pitchFamily="34" charset="0"/>
                <a:cs typeface="Arial" panose="020B0604020202020204" pitchFamily="34" charset="0"/>
              </a:rPr>
              <a:t>l'exportateur le PV peut être plus intéressant qu'un DD </a:t>
            </a:r>
            <a:endParaRPr lang="fr-FR" sz="2400" b="1" dirty="0" smtClean="0">
              <a:solidFill>
                <a:srgbClr val="008000"/>
              </a:solidFill>
              <a:latin typeface="Arial" panose="020B0604020202020204" pitchFamily="34" charset="0"/>
              <a:cs typeface="Arial" panose="020B0604020202020204" pitchFamily="34" charset="0"/>
            </a:endParaRPr>
          </a:p>
          <a:p>
            <a:pPr algn="ctr"/>
            <a:r>
              <a:rPr lang="fr-FR" sz="2400" b="1" i="1" dirty="0">
                <a:solidFill>
                  <a:srgbClr val="008000"/>
                </a:solidFill>
                <a:latin typeface="Arial" panose="020B0604020202020204" pitchFamily="34" charset="0"/>
                <a:cs typeface="Arial" panose="020B0604020202020204" pitchFamily="34" charset="0"/>
              </a:rPr>
              <a:t>a</a:t>
            </a:r>
            <a:r>
              <a:rPr lang="fr-FR" sz="2400" b="1" i="1" dirty="0" smtClean="0">
                <a:solidFill>
                  <a:srgbClr val="008000"/>
                </a:solidFill>
                <a:latin typeface="Arial" panose="020B0604020202020204" pitchFamily="34" charset="0"/>
                <a:cs typeface="Arial" panose="020B0604020202020204" pitchFamily="34" charset="0"/>
              </a:rPr>
              <a:t>d valorem </a:t>
            </a:r>
            <a:r>
              <a:rPr lang="fr-FR" sz="2400" b="1" dirty="0" smtClean="0">
                <a:solidFill>
                  <a:srgbClr val="008000"/>
                </a:solidFill>
                <a:latin typeface="Arial" panose="020B0604020202020204" pitchFamily="34" charset="0"/>
                <a:cs typeface="Arial" panose="020B0604020202020204" pitchFamily="34" charset="0"/>
              </a:rPr>
              <a:t>car il </a:t>
            </a:r>
            <a:r>
              <a:rPr lang="fr-FR" sz="2400" b="1" dirty="0">
                <a:solidFill>
                  <a:srgbClr val="008000"/>
                </a:solidFill>
                <a:latin typeface="Arial" panose="020B0604020202020204" pitchFamily="34" charset="0"/>
                <a:cs typeface="Arial" panose="020B0604020202020204" pitchFamily="34" charset="0"/>
              </a:rPr>
              <a:t>peut lui être inférieur et </a:t>
            </a:r>
            <a:r>
              <a:rPr lang="fr-FR" sz="2400" b="1" dirty="0" smtClean="0">
                <a:solidFill>
                  <a:srgbClr val="008000"/>
                </a:solidFill>
                <a:latin typeface="Arial" panose="020B0604020202020204" pitchFamily="34" charset="0"/>
                <a:cs typeface="Arial" panose="020B0604020202020204" pitchFamily="34" charset="0"/>
              </a:rPr>
              <a:t>son </a:t>
            </a:r>
            <a:r>
              <a:rPr lang="fr-FR" sz="2400" b="1" dirty="0">
                <a:solidFill>
                  <a:srgbClr val="008000"/>
                </a:solidFill>
                <a:latin typeface="Arial" panose="020B0604020202020204" pitchFamily="34" charset="0"/>
                <a:cs typeface="Arial" panose="020B0604020202020204" pitchFamily="34" charset="0"/>
              </a:rPr>
              <a:t>montant </a:t>
            </a:r>
            <a:r>
              <a:rPr lang="fr-FR" sz="2400" b="1" dirty="0" smtClean="0">
                <a:solidFill>
                  <a:srgbClr val="008000"/>
                </a:solidFill>
                <a:latin typeface="Arial" panose="020B0604020202020204" pitchFamily="34" charset="0"/>
                <a:cs typeface="Arial" panose="020B0604020202020204" pitchFamily="34" charset="0"/>
              </a:rPr>
              <a:t>est</a:t>
            </a:r>
          </a:p>
          <a:p>
            <a:pPr algn="ctr"/>
            <a:r>
              <a:rPr lang="fr-FR" sz="2400" b="1" dirty="0" smtClean="0">
                <a:solidFill>
                  <a:srgbClr val="008000"/>
                </a:solidFill>
                <a:latin typeface="Arial" panose="020B0604020202020204" pitchFamily="34" charset="0"/>
                <a:cs typeface="Arial" panose="020B0604020202020204" pitchFamily="34" charset="0"/>
              </a:rPr>
              <a:t>moins fluctuant : si </a:t>
            </a:r>
            <a:r>
              <a:rPr lang="fr-FR" sz="2400" b="1" dirty="0">
                <a:solidFill>
                  <a:srgbClr val="008000"/>
                </a:solidFill>
                <a:latin typeface="Arial" panose="020B0604020202020204" pitchFamily="34" charset="0"/>
                <a:cs typeface="Arial" panose="020B0604020202020204" pitchFamily="34" charset="0"/>
              </a:rPr>
              <a:t>le </a:t>
            </a:r>
            <a:r>
              <a:rPr lang="fr-FR" sz="2400" b="1" dirty="0" smtClean="0">
                <a:solidFill>
                  <a:srgbClr val="008000"/>
                </a:solidFill>
                <a:latin typeface="Arial" panose="020B0604020202020204" pitchFamily="34" charset="0"/>
                <a:cs typeface="Arial" panose="020B0604020202020204" pitchFamily="34" charset="0"/>
              </a:rPr>
              <a:t>droit à </a:t>
            </a:r>
            <a:r>
              <a:rPr lang="fr-FR" sz="2400" b="1" dirty="0">
                <a:solidFill>
                  <a:srgbClr val="008000"/>
                </a:solidFill>
                <a:latin typeface="Arial" panose="020B0604020202020204" pitchFamily="34" charset="0"/>
                <a:cs typeface="Arial" panose="020B0604020202020204" pitchFamily="34" charset="0"/>
              </a:rPr>
              <a:t>payer pour le DD </a:t>
            </a:r>
            <a:r>
              <a:rPr lang="fr-FR" sz="2400" b="1" dirty="0" smtClean="0">
                <a:solidFill>
                  <a:srgbClr val="008000"/>
                </a:solidFill>
                <a:latin typeface="Arial" panose="020B0604020202020204" pitchFamily="34" charset="0"/>
                <a:cs typeface="Arial" panose="020B0604020202020204" pitchFamily="34" charset="0"/>
              </a:rPr>
              <a:t>augmente avec</a:t>
            </a:r>
          </a:p>
          <a:p>
            <a:pPr algn="ctr"/>
            <a:r>
              <a:rPr lang="fr-FR" sz="2400" b="1" dirty="0" smtClean="0">
                <a:solidFill>
                  <a:srgbClr val="008000"/>
                </a:solidFill>
                <a:latin typeface="Arial" panose="020B0604020202020204" pitchFamily="34" charset="0"/>
                <a:cs typeface="Arial" panose="020B0604020202020204" pitchFamily="34" charset="0"/>
              </a:rPr>
              <a:t>le </a:t>
            </a:r>
            <a:r>
              <a:rPr lang="fr-FR" sz="2400" b="1" dirty="0">
                <a:solidFill>
                  <a:srgbClr val="008000"/>
                </a:solidFill>
                <a:latin typeface="Arial" panose="020B0604020202020204" pitchFamily="34" charset="0"/>
                <a:cs typeface="Arial" panose="020B0604020202020204" pitchFamily="34" charset="0"/>
              </a:rPr>
              <a:t>prix </a:t>
            </a:r>
            <a:r>
              <a:rPr lang="fr-FR" sz="2400" b="1" dirty="0" smtClean="0">
                <a:solidFill>
                  <a:srgbClr val="008000"/>
                </a:solidFill>
                <a:latin typeface="Arial" panose="020B0604020202020204" pitchFamily="34" charset="0"/>
                <a:cs typeface="Arial" panose="020B0604020202020204" pitchFamily="34" charset="0"/>
              </a:rPr>
              <a:t>mondial, celui du </a:t>
            </a:r>
            <a:r>
              <a:rPr lang="fr-FR" sz="2400" b="1" dirty="0">
                <a:solidFill>
                  <a:srgbClr val="008000"/>
                </a:solidFill>
                <a:latin typeface="Arial" panose="020B0604020202020204" pitchFamily="34" charset="0"/>
                <a:cs typeface="Arial" panose="020B0604020202020204" pitchFamily="34" charset="0"/>
              </a:rPr>
              <a:t>PV baisse </a:t>
            </a:r>
            <a:r>
              <a:rPr lang="fr-FR" sz="2400" b="1" dirty="0" smtClean="0">
                <a:solidFill>
                  <a:srgbClr val="008000"/>
                </a:solidFill>
                <a:latin typeface="Arial" panose="020B0604020202020204" pitchFamily="34" charset="0"/>
                <a:cs typeface="Arial" panose="020B0604020202020204" pitchFamily="34" charset="0"/>
              </a:rPr>
              <a:t>si </a:t>
            </a:r>
            <a:r>
              <a:rPr lang="fr-FR" sz="2400" b="1" dirty="0">
                <a:solidFill>
                  <a:srgbClr val="008000"/>
                </a:solidFill>
                <a:latin typeface="Arial" panose="020B0604020202020204" pitchFamily="34" charset="0"/>
                <a:cs typeface="Arial" panose="020B0604020202020204" pitchFamily="34" charset="0"/>
              </a:rPr>
              <a:t>hausse du prix mondial. </a:t>
            </a:r>
          </a:p>
        </p:txBody>
      </p:sp>
      <p:sp>
        <p:nvSpPr>
          <p:cNvPr id="5" name="ZoneTexte 4"/>
          <p:cNvSpPr txBox="1"/>
          <p:nvPr/>
        </p:nvSpPr>
        <p:spPr>
          <a:xfrm>
            <a:off x="-404584" y="4869160"/>
            <a:ext cx="9930925" cy="1569660"/>
          </a:xfrm>
          <a:prstGeom prst="rect">
            <a:avLst/>
          </a:prstGeom>
          <a:noFill/>
          <a:ln>
            <a:solidFill>
              <a:schemeClr val="tx1"/>
            </a:solidFill>
          </a:ln>
        </p:spPr>
        <p:txBody>
          <a:bodyPr wrap="none" rtlCol="0">
            <a:spAutoFit/>
          </a:bodyPr>
          <a:lstStyle/>
          <a:p>
            <a:pPr algn="ctr"/>
            <a:r>
              <a:rPr lang="fr-FR" sz="2400" b="1" dirty="0">
                <a:solidFill>
                  <a:srgbClr val="0000FF"/>
                </a:solidFill>
                <a:latin typeface="Arial" panose="020B0604020202020204" pitchFamily="34" charset="0"/>
                <a:cs typeface="Arial" panose="020B0604020202020204" pitchFamily="34" charset="0"/>
              </a:rPr>
              <a:t>Faute </a:t>
            </a:r>
            <a:r>
              <a:rPr lang="fr-FR" sz="2400" b="1" dirty="0" smtClean="0">
                <a:solidFill>
                  <a:srgbClr val="0000FF"/>
                </a:solidFill>
                <a:latin typeface="Arial" panose="020B0604020202020204" pitchFamily="34" charset="0"/>
                <a:cs typeface="Arial" panose="020B0604020202020204" pitchFamily="34" charset="0"/>
              </a:rPr>
              <a:t>de </a:t>
            </a:r>
            <a:r>
              <a:rPr lang="fr-FR" sz="2400" b="1" dirty="0">
                <a:solidFill>
                  <a:srgbClr val="0000FF"/>
                </a:solidFill>
                <a:latin typeface="Arial" panose="020B0604020202020204" pitchFamily="34" charset="0"/>
                <a:cs typeface="Arial" panose="020B0604020202020204" pitchFamily="34" charset="0"/>
              </a:rPr>
              <a:t>PV, </a:t>
            </a:r>
            <a:r>
              <a:rPr lang="fr-FR" sz="2400" b="1" dirty="0" smtClean="0">
                <a:solidFill>
                  <a:srgbClr val="0000FF"/>
                </a:solidFill>
                <a:latin typeface="Arial" panose="020B0604020202020204" pitchFamily="34" charset="0"/>
                <a:cs typeface="Arial" panose="020B0604020202020204" pitchFamily="34" charset="0"/>
              </a:rPr>
              <a:t>durant la </a:t>
            </a:r>
            <a:r>
              <a:rPr lang="fr-FR" sz="2400" b="1" dirty="0">
                <a:solidFill>
                  <a:srgbClr val="0000FF"/>
                </a:solidFill>
                <a:latin typeface="Arial" panose="020B0604020202020204" pitchFamily="34" charset="0"/>
                <a:cs typeface="Arial" panose="020B0604020202020204" pitchFamily="34" charset="0"/>
              </a:rPr>
              <a:t>flambée des prix </a:t>
            </a:r>
            <a:r>
              <a:rPr lang="fr-FR" sz="2400" b="1" dirty="0" smtClean="0">
                <a:solidFill>
                  <a:srgbClr val="0000FF"/>
                </a:solidFill>
                <a:latin typeface="Arial" panose="020B0604020202020204" pitchFamily="34" charset="0"/>
                <a:cs typeface="Arial" panose="020B0604020202020204" pitchFamily="34" charset="0"/>
              </a:rPr>
              <a:t>de 2008, </a:t>
            </a:r>
            <a:r>
              <a:rPr lang="fr-FR" sz="2400" b="1" dirty="0">
                <a:solidFill>
                  <a:srgbClr val="0000FF"/>
                </a:solidFill>
                <a:latin typeface="Arial" panose="020B0604020202020204" pitchFamily="34" charset="0"/>
                <a:cs typeface="Arial" panose="020B0604020202020204" pitchFamily="34" charset="0"/>
              </a:rPr>
              <a:t>de </a:t>
            </a:r>
            <a:r>
              <a:rPr lang="fr-FR" sz="2400" b="1" dirty="0" smtClean="0">
                <a:solidFill>
                  <a:srgbClr val="0000FF"/>
                </a:solidFill>
                <a:latin typeface="Arial" panose="020B0604020202020204" pitchFamily="34" charset="0"/>
                <a:cs typeface="Arial" panose="020B0604020202020204" pitchFamily="34" charset="0"/>
              </a:rPr>
              <a:t>nombreux</a:t>
            </a:r>
          </a:p>
          <a:p>
            <a:pPr algn="ctr"/>
            <a:r>
              <a:rPr lang="fr-FR" sz="2400" b="1" dirty="0" smtClean="0">
                <a:solidFill>
                  <a:srgbClr val="0000FF"/>
                </a:solidFill>
                <a:latin typeface="Arial" panose="020B0604020202020204" pitchFamily="34" charset="0"/>
                <a:cs typeface="Arial" panose="020B0604020202020204" pitchFamily="34" charset="0"/>
              </a:rPr>
              <a:t>PED </a:t>
            </a:r>
            <a:r>
              <a:rPr lang="fr-FR" sz="2400" b="1" dirty="0">
                <a:solidFill>
                  <a:srgbClr val="0000FF"/>
                </a:solidFill>
                <a:latin typeface="Arial" panose="020B0604020202020204" pitchFamily="34" charset="0"/>
                <a:cs typeface="Arial" panose="020B0604020202020204" pitchFamily="34" charset="0"/>
              </a:rPr>
              <a:t>ont </a:t>
            </a:r>
            <a:r>
              <a:rPr lang="fr-FR" sz="2400" b="1" dirty="0" smtClean="0">
                <a:solidFill>
                  <a:srgbClr val="0000FF"/>
                </a:solidFill>
                <a:latin typeface="Arial" panose="020B0604020202020204" pitchFamily="34" charset="0"/>
                <a:cs typeface="Arial" panose="020B0604020202020204" pitchFamily="34" charset="0"/>
              </a:rPr>
              <a:t>réduit ou supprimé les </a:t>
            </a:r>
            <a:r>
              <a:rPr lang="fr-FR" sz="2400" b="1" dirty="0">
                <a:solidFill>
                  <a:srgbClr val="0000FF"/>
                </a:solidFill>
                <a:latin typeface="Arial" panose="020B0604020202020204" pitchFamily="34" charset="0"/>
                <a:cs typeface="Arial" panose="020B0604020202020204" pitchFamily="34" charset="0"/>
              </a:rPr>
              <a:t>DD </a:t>
            </a:r>
            <a:r>
              <a:rPr lang="fr-FR" sz="2400" b="1" dirty="0" smtClean="0">
                <a:solidFill>
                  <a:srgbClr val="0000FF"/>
                </a:solidFill>
                <a:latin typeface="Arial" panose="020B0604020202020204" pitchFamily="34" charset="0"/>
                <a:cs typeface="Arial" panose="020B0604020202020204" pitchFamily="34" charset="0"/>
              </a:rPr>
              <a:t>dans </a:t>
            </a:r>
            <a:r>
              <a:rPr lang="fr-FR" sz="2400" b="1" dirty="0">
                <a:solidFill>
                  <a:srgbClr val="0000FF"/>
                </a:solidFill>
                <a:latin typeface="Arial" panose="020B0604020202020204" pitchFamily="34" charset="0"/>
                <a:cs typeface="Arial" panose="020B0604020202020204" pitchFamily="34" charset="0"/>
              </a:rPr>
              <a:t>l'intérêt immédiat des </a:t>
            </a:r>
            <a:endParaRPr lang="fr-FR" sz="2400" b="1" dirty="0" smtClean="0">
              <a:solidFill>
                <a:srgbClr val="0000FF"/>
              </a:solidFill>
              <a:latin typeface="Arial" panose="020B0604020202020204" pitchFamily="34" charset="0"/>
              <a:cs typeface="Arial" panose="020B0604020202020204" pitchFamily="34" charset="0"/>
            </a:endParaRPr>
          </a:p>
          <a:p>
            <a:pPr algn="ctr"/>
            <a:r>
              <a:rPr lang="fr-FR" sz="2400" b="1" dirty="0" smtClean="0">
                <a:solidFill>
                  <a:srgbClr val="0000FF"/>
                </a:solidFill>
                <a:latin typeface="Arial" panose="020B0604020202020204" pitchFamily="34" charset="0"/>
                <a:cs typeface="Arial" panose="020B0604020202020204" pitchFamily="34" charset="0"/>
              </a:rPr>
              <a:t>consommateurs</a:t>
            </a:r>
            <a:r>
              <a:rPr lang="fr-FR" sz="2400" b="1" dirty="0">
                <a:solidFill>
                  <a:srgbClr val="0000FF"/>
                </a:solidFill>
                <a:latin typeface="Arial" panose="020B0604020202020204" pitchFamily="34" charset="0"/>
                <a:cs typeface="Arial" panose="020B0604020202020204" pitchFamily="34" charset="0"/>
              </a:rPr>
              <a:t>, </a:t>
            </a:r>
            <a:r>
              <a:rPr lang="fr-FR" sz="2400" b="1" dirty="0" smtClean="0">
                <a:solidFill>
                  <a:srgbClr val="0000FF"/>
                </a:solidFill>
                <a:latin typeface="Arial" panose="020B0604020202020204" pitchFamily="34" charset="0"/>
                <a:cs typeface="Arial" panose="020B0604020202020204" pitchFamily="34" charset="0"/>
              </a:rPr>
              <a:t>et les </a:t>
            </a:r>
            <a:r>
              <a:rPr lang="fr-FR" sz="2400" b="1" dirty="0">
                <a:solidFill>
                  <a:srgbClr val="0000FF"/>
                </a:solidFill>
                <a:latin typeface="Arial" panose="020B0604020202020204" pitchFamily="34" charset="0"/>
                <a:cs typeface="Arial" panose="020B0604020202020204" pitchFamily="34" charset="0"/>
              </a:rPr>
              <a:t>agriculteurs </a:t>
            </a:r>
            <a:r>
              <a:rPr lang="fr-FR" sz="2400" b="1" dirty="0" smtClean="0">
                <a:solidFill>
                  <a:srgbClr val="0000FF"/>
                </a:solidFill>
                <a:latin typeface="Arial" panose="020B0604020202020204" pitchFamily="34" charset="0"/>
                <a:cs typeface="Arial" panose="020B0604020202020204" pitchFamily="34" charset="0"/>
              </a:rPr>
              <a:t>ont </a:t>
            </a:r>
            <a:r>
              <a:rPr lang="fr-FR" sz="2400" b="1" dirty="0">
                <a:solidFill>
                  <a:srgbClr val="0000FF"/>
                </a:solidFill>
                <a:latin typeface="Arial" panose="020B0604020202020204" pitchFamily="34" charset="0"/>
                <a:cs typeface="Arial" panose="020B0604020202020204" pitchFamily="34" charset="0"/>
              </a:rPr>
              <a:t>pu renoncer à </a:t>
            </a:r>
            <a:r>
              <a:rPr lang="fr-FR" sz="2400" b="1" dirty="0" smtClean="0">
                <a:solidFill>
                  <a:srgbClr val="0000FF"/>
                </a:solidFill>
                <a:latin typeface="Arial" panose="020B0604020202020204" pitchFamily="34" charset="0"/>
                <a:cs typeface="Arial" panose="020B0604020202020204" pitchFamily="34" charset="0"/>
              </a:rPr>
              <a:t>investir</a:t>
            </a:r>
          </a:p>
          <a:p>
            <a:pPr algn="ctr"/>
            <a:r>
              <a:rPr lang="fr-FR" sz="2400" b="1" dirty="0" smtClean="0">
                <a:solidFill>
                  <a:srgbClr val="0000FF"/>
                </a:solidFill>
                <a:latin typeface="Arial" panose="020B0604020202020204" pitchFamily="34" charset="0"/>
                <a:cs typeface="Arial" panose="020B0604020202020204" pitchFamily="34" charset="0"/>
              </a:rPr>
              <a:t>sans garantie du </a:t>
            </a:r>
            <a:r>
              <a:rPr lang="fr-FR" sz="2400" b="1" dirty="0">
                <a:solidFill>
                  <a:srgbClr val="0000FF"/>
                </a:solidFill>
                <a:latin typeface="Arial" panose="020B0604020202020204" pitchFamily="34" charset="0"/>
                <a:cs typeface="Arial" panose="020B0604020202020204" pitchFamily="34" charset="0"/>
              </a:rPr>
              <a:t>retour des DD après le reflux des </a:t>
            </a:r>
            <a:r>
              <a:rPr lang="fr-FR" sz="2400" b="1" dirty="0" smtClean="0">
                <a:solidFill>
                  <a:srgbClr val="0000FF"/>
                </a:solidFill>
                <a:latin typeface="Arial" panose="020B0604020202020204" pitchFamily="34" charset="0"/>
                <a:cs typeface="Arial" panose="020B0604020202020204" pitchFamily="34" charset="0"/>
              </a:rPr>
              <a:t>prix en </a:t>
            </a:r>
            <a:r>
              <a:rPr lang="fr-FR" sz="2400" b="1" dirty="0">
                <a:solidFill>
                  <a:srgbClr val="0000FF"/>
                </a:solidFill>
                <a:latin typeface="Arial" panose="020B0604020202020204" pitchFamily="34" charset="0"/>
                <a:cs typeface="Arial" panose="020B0604020202020204" pitchFamily="34" charset="0"/>
              </a:rPr>
              <a:t>2009. </a:t>
            </a:r>
          </a:p>
        </p:txBody>
      </p:sp>
    </p:spTree>
    <p:extLst>
      <p:ext uri="{BB962C8B-B14F-4D97-AF65-F5344CB8AC3E}">
        <p14:creationId xmlns:p14="http://schemas.microsoft.com/office/powerpoint/2010/main" val="24053789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05407" y="142852"/>
            <a:ext cx="7138493" cy="954107"/>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L'OMC autorise les PV sous de multiples</a:t>
            </a:r>
          </a:p>
          <a:p>
            <a:pPr algn="ctr"/>
            <a:r>
              <a:rPr lang="fr-FR"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formes qui n'avouent pas leur nom</a:t>
            </a:r>
            <a:endParaRPr lang="fr-FR" sz="2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ZoneTexte 2"/>
          <p:cNvSpPr txBox="1"/>
          <p:nvPr/>
        </p:nvSpPr>
        <p:spPr>
          <a:xfrm>
            <a:off x="883091" y="1357298"/>
            <a:ext cx="7475123" cy="830997"/>
          </a:xfrm>
          <a:prstGeom prst="rect">
            <a:avLst/>
          </a:prstGeom>
          <a:noFill/>
          <a:ln>
            <a:solidFill>
              <a:schemeClr val="tx1"/>
            </a:solidFill>
          </a:ln>
        </p:spPr>
        <p:txBody>
          <a:bodyPr wrap="none" rtlCol="0">
            <a:spAutoFit/>
          </a:bodyPr>
          <a:lstStyle/>
          <a:p>
            <a:r>
              <a:rPr lang="fr-FR" sz="2400" b="1" dirty="0" smtClean="0">
                <a:solidFill>
                  <a:srgbClr val="0000FF"/>
                </a:solidFill>
                <a:latin typeface="Arial" pitchFamily="34" charset="0"/>
                <a:cs typeface="Arial" pitchFamily="34" charset="0"/>
              </a:rPr>
              <a:t>L'OMC autorise les ajustements fréquents des DD</a:t>
            </a:r>
          </a:p>
          <a:p>
            <a:r>
              <a:rPr lang="fr-FR" sz="2400" b="1" dirty="0" smtClean="0">
                <a:solidFill>
                  <a:srgbClr val="0000FF"/>
                </a:solidFill>
                <a:latin typeface="Arial" pitchFamily="34" charset="0"/>
                <a:cs typeface="Arial" pitchFamily="34" charset="0"/>
              </a:rPr>
              <a:t> tant qu'ils restent inférieurs aux DD consolidés.</a:t>
            </a:r>
            <a:endParaRPr lang="fr-FR" sz="2400" b="1" dirty="0">
              <a:solidFill>
                <a:srgbClr val="0000FF"/>
              </a:solidFill>
              <a:latin typeface="Arial" pitchFamily="34" charset="0"/>
              <a:cs typeface="Arial" pitchFamily="34" charset="0"/>
            </a:endParaRPr>
          </a:p>
        </p:txBody>
      </p:sp>
      <p:sp>
        <p:nvSpPr>
          <p:cNvPr id="4" name="ZoneTexte 3"/>
          <p:cNvSpPr txBox="1"/>
          <p:nvPr/>
        </p:nvSpPr>
        <p:spPr>
          <a:xfrm>
            <a:off x="815263" y="2804735"/>
            <a:ext cx="7717177" cy="1200329"/>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itchFamily="34" charset="0"/>
                <a:cs typeface="Arial" pitchFamily="34" charset="0"/>
              </a:rPr>
              <a:t>L'OMC autorise les PV à l'exportation et les taxes à </a:t>
            </a:r>
          </a:p>
          <a:p>
            <a:pPr algn="ctr"/>
            <a:r>
              <a:rPr lang="fr-FR" sz="2400" b="1" dirty="0" smtClean="0">
                <a:solidFill>
                  <a:srgbClr val="006600"/>
                </a:solidFill>
                <a:latin typeface="Arial" pitchFamily="34" charset="0"/>
                <a:cs typeface="Arial" pitchFamily="34" charset="0"/>
              </a:rPr>
              <a:t>l'exportation utilisées récemment pour protéger les </a:t>
            </a:r>
          </a:p>
          <a:p>
            <a:pPr algn="ctr"/>
            <a:r>
              <a:rPr lang="fr-FR" sz="2400" b="1" dirty="0" smtClean="0">
                <a:solidFill>
                  <a:srgbClr val="006600"/>
                </a:solidFill>
                <a:latin typeface="Arial" pitchFamily="34" charset="0"/>
                <a:cs typeface="Arial" pitchFamily="34" charset="0"/>
              </a:rPr>
              <a:t>prix intérieurs, bien que critiquées, étaient légales.</a:t>
            </a:r>
            <a:endParaRPr lang="fr-FR" sz="2400" b="1" dirty="0">
              <a:solidFill>
                <a:srgbClr val="006600"/>
              </a:solidFill>
              <a:latin typeface="Arial" pitchFamily="34" charset="0"/>
              <a:cs typeface="Arial" pitchFamily="34" charset="0"/>
            </a:endParaRPr>
          </a:p>
        </p:txBody>
      </p:sp>
      <p:sp>
        <p:nvSpPr>
          <p:cNvPr id="5" name="ZoneTexte 4"/>
          <p:cNvSpPr txBox="1"/>
          <p:nvPr/>
        </p:nvSpPr>
        <p:spPr>
          <a:xfrm>
            <a:off x="997809" y="4470211"/>
            <a:ext cx="7431843" cy="830997"/>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itchFamily="34" charset="0"/>
                <a:cs typeface="Arial" pitchFamily="34" charset="0"/>
              </a:rPr>
              <a:t>Les subventions internes sont des PV camouflés </a:t>
            </a:r>
          </a:p>
          <a:p>
            <a:pPr algn="ctr"/>
            <a:r>
              <a:rPr lang="fr-FR" sz="2400" b="1" dirty="0" smtClean="0">
                <a:solidFill>
                  <a:srgbClr val="0000FF"/>
                </a:solidFill>
                <a:latin typeface="Arial" pitchFamily="34" charset="0"/>
                <a:cs typeface="Arial" pitchFamily="34" charset="0"/>
              </a:rPr>
              <a:t>par leur effet de substitution à l'importation </a:t>
            </a:r>
            <a:endParaRPr lang="fr-FR" sz="24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14339042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038" y="116633"/>
            <a:ext cx="8797925" cy="5695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72150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63" y="14288"/>
            <a:ext cx="9083675" cy="683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372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857250" y="71438"/>
            <a:ext cx="7429500" cy="954087"/>
          </a:xfrm>
          <a:prstGeom prst="rect">
            <a:avLst/>
          </a:prstGeom>
          <a:solidFill>
            <a:srgbClr val="FF0000"/>
          </a:solidFill>
          <a:ln w="9525">
            <a:solidFill>
              <a:schemeClr val="tx1"/>
            </a:solidFill>
            <a:miter lim="800000"/>
            <a:headEnd/>
            <a:tailEnd/>
          </a:ln>
          <a:effectLst/>
        </p:spPr>
        <p:txBody>
          <a:bodyPr lIns="92075" tIns="46038" rIns="92075" bIns="46038">
            <a:spAutoFit/>
          </a:bodyPr>
          <a:lstStyle/>
          <a:p>
            <a:pPr algn="ctr" defTabSz="762000" eaLnBrk="0" fontAlgn="auto" hangingPunct="0">
              <a:spcBef>
                <a:spcPts val="0"/>
              </a:spcBef>
              <a:spcAft>
                <a:spcPts val="0"/>
              </a:spcAft>
              <a:defRPr/>
            </a:pP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Idée </a:t>
            </a: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que la libéralisation des échanges </a:t>
            </a:r>
          </a:p>
          <a:p>
            <a:pPr algn="ctr" defTabSz="762000" eaLnBrk="0" fontAlgn="auto" hangingPunct="0">
              <a:spcBef>
                <a:spcPts val="0"/>
              </a:spcBef>
              <a:spcAft>
                <a:spcPts val="0"/>
              </a:spcAft>
              <a:defRPr/>
            </a:pPr>
            <a:r>
              <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agricoles accroîtra la sécurité alimentaire</a:t>
            </a:r>
          </a:p>
        </p:txBody>
      </p:sp>
      <p:sp>
        <p:nvSpPr>
          <p:cNvPr id="4" name="ZoneTexte 3"/>
          <p:cNvSpPr txBox="1">
            <a:spLocks noChangeArrowheads="1"/>
          </p:cNvSpPr>
          <p:nvPr/>
        </p:nvSpPr>
        <p:spPr bwMode="auto">
          <a:xfrm>
            <a:off x="214313" y="1345992"/>
            <a:ext cx="8786812" cy="193899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fr-FR" altLang="fr-FR" sz="2400" b="1" dirty="0">
                <a:solidFill>
                  <a:srgbClr val="0000FF"/>
                </a:solidFill>
                <a:latin typeface="Arial" panose="020B0604020202020204" pitchFamily="34" charset="0"/>
                <a:cs typeface="Arial" panose="020B0604020202020204" pitchFamily="34" charset="0"/>
              </a:rPr>
              <a:t>Cette libéralisation a été </a:t>
            </a:r>
            <a:r>
              <a:rPr lang="fr-FR" altLang="fr-FR" sz="2400" b="1" dirty="0" smtClean="0">
                <a:solidFill>
                  <a:srgbClr val="0000FF"/>
                </a:solidFill>
                <a:latin typeface="Arial" panose="020B0604020202020204" pitchFamily="34" charset="0"/>
                <a:cs typeface="Arial" panose="020B0604020202020204" pitchFamily="34" charset="0"/>
              </a:rPr>
              <a:t>vendue </a:t>
            </a:r>
            <a:r>
              <a:rPr lang="fr-FR" altLang="fr-FR" sz="2400" b="1" dirty="0">
                <a:solidFill>
                  <a:srgbClr val="0000FF"/>
                </a:solidFill>
                <a:latin typeface="Arial" panose="020B0604020202020204" pitchFamily="34" charset="0"/>
                <a:cs typeface="Arial" panose="020B0604020202020204" pitchFamily="34" charset="0"/>
              </a:rPr>
              <a:t>aux PED pour assurer leur sécurité alimentaire : ils auraient plus à gagner à exporter des produits </a:t>
            </a:r>
            <a:r>
              <a:rPr lang="fr-FR" altLang="fr-FR" sz="2400" b="1" dirty="0" smtClean="0">
                <a:solidFill>
                  <a:srgbClr val="0000FF"/>
                </a:solidFill>
                <a:latin typeface="Arial" panose="020B0604020202020204" pitchFamily="34" charset="0"/>
                <a:cs typeface="Arial" panose="020B0604020202020204" pitchFamily="34" charset="0"/>
              </a:rPr>
              <a:t>bruts valorisés </a:t>
            </a:r>
            <a:r>
              <a:rPr lang="fr-FR" altLang="fr-FR" sz="2400" b="1" dirty="0">
                <a:solidFill>
                  <a:srgbClr val="0000FF"/>
                </a:solidFill>
                <a:latin typeface="Arial" panose="020B0604020202020204" pitchFamily="34" charset="0"/>
                <a:cs typeface="Arial" panose="020B0604020202020204" pitchFamily="34" charset="0"/>
              </a:rPr>
              <a:t>dans les pays développés et à leur importer les aliments de base dont les prix mondiaux resteraient bas car fortement subventionnés.</a:t>
            </a:r>
          </a:p>
        </p:txBody>
      </p:sp>
      <p:sp>
        <p:nvSpPr>
          <p:cNvPr id="5" name="ZoneTexte 4"/>
          <p:cNvSpPr txBox="1"/>
          <p:nvPr/>
        </p:nvSpPr>
        <p:spPr>
          <a:xfrm>
            <a:off x="720594" y="4100879"/>
            <a:ext cx="7709162" cy="1200329"/>
          </a:xfrm>
          <a:prstGeom prst="rect">
            <a:avLst/>
          </a:prstGeom>
          <a:solidFill>
            <a:schemeClr val="bg1"/>
          </a:solidFill>
          <a:ln>
            <a:solidFill>
              <a:schemeClr val="tx1"/>
            </a:solidFill>
          </a:ln>
        </p:spPr>
        <p:txBody>
          <a:bodyPr wrap="none">
            <a:spAutoFit/>
          </a:bodyPr>
          <a:lstStyle/>
          <a:p>
            <a:pPr algn="ctr" fontAlgn="auto">
              <a:spcBef>
                <a:spcPts val="0"/>
              </a:spcBef>
              <a:spcAft>
                <a:spcPts val="0"/>
              </a:spcAft>
              <a:defRPr/>
            </a:pPr>
            <a:r>
              <a:rPr lang="fr-FR" sz="2400" b="1" dirty="0">
                <a:solidFill>
                  <a:srgbClr val="009900"/>
                </a:solidFill>
                <a:latin typeface="Arial" pitchFamily="34" charset="0"/>
                <a:cs typeface="Arial" pitchFamily="34" charset="0"/>
              </a:rPr>
              <a:t>Plus les pays sont développés moins ils </a:t>
            </a:r>
            <a:r>
              <a:rPr lang="fr-FR" sz="2400" b="1" dirty="0" smtClean="0">
                <a:solidFill>
                  <a:srgbClr val="009900"/>
                </a:solidFill>
                <a:latin typeface="Arial" pitchFamily="34" charset="0"/>
                <a:cs typeface="Arial" pitchFamily="34" charset="0"/>
              </a:rPr>
              <a:t>s'intègrent</a:t>
            </a:r>
            <a:endParaRPr lang="fr-FR" sz="2400" b="1" dirty="0">
              <a:solidFill>
                <a:srgbClr val="009900"/>
              </a:solidFill>
              <a:latin typeface="Arial" pitchFamily="34" charset="0"/>
              <a:cs typeface="Arial" pitchFamily="34" charset="0"/>
            </a:endParaRPr>
          </a:p>
          <a:p>
            <a:pPr algn="ctr" fontAlgn="auto">
              <a:spcBef>
                <a:spcPts val="0"/>
              </a:spcBef>
              <a:spcAft>
                <a:spcPts val="0"/>
              </a:spcAft>
              <a:defRPr/>
            </a:pPr>
            <a:r>
              <a:rPr lang="fr-FR" sz="2400" b="1" dirty="0">
                <a:solidFill>
                  <a:srgbClr val="009900"/>
                </a:solidFill>
                <a:latin typeface="Arial" pitchFamily="34" charset="0"/>
                <a:cs typeface="Arial" pitchFamily="34" charset="0"/>
              </a:rPr>
              <a:t>au marché mondial en général et pour les produits </a:t>
            </a:r>
          </a:p>
          <a:p>
            <a:pPr algn="ctr" fontAlgn="auto">
              <a:spcBef>
                <a:spcPts val="0"/>
              </a:spcBef>
              <a:spcAft>
                <a:spcPts val="0"/>
              </a:spcAft>
              <a:defRPr/>
            </a:pPr>
            <a:r>
              <a:rPr lang="fr-FR" sz="2400" b="1" dirty="0">
                <a:solidFill>
                  <a:srgbClr val="009900"/>
                </a:solidFill>
                <a:latin typeface="Arial" pitchFamily="34" charset="0"/>
                <a:cs typeface="Arial" pitchFamily="34" charset="0"/>
              </a:rPr>
              <a:t>alimentaires de base en particulier </a:t>
            </a:r>
          </a:p>
        </p:txBody>
      </p:sp>
    </p:spTree>
    <p:extLst>
      <p:ext uri="{BB962C8B-B14F-4D97-AF65-F5344CB8AC3E}">
        <p14:creationId xmlns:p14="http://schemas.microsoft.com/office/powerpoint/2010/main" val="253704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3172" y="188640"/>
            <a:ext cx="8898590"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Insuffisance des mesures de sauvegarde (MS) TEC</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332854" y="980728"/>
            <a:ext cx="8823249" cy="1200329"/>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Un règlement CEDEAO du 30 septembre 2013 a créé 2 MS :</a:t>
            </a:r>
          </a:p>
          <a:p>
            <a:pPr algn="ctr"/>
            <a:r>
              <a:rPr lang="fr-FR" sz="2400" b="1" dirty="0" smtClean="0">
                <a:solidFill>
                  <a:srgbClr val="0000FF"/>
                </a:solidFill>
                <a:latin typeface="Arial" panose="020B0604020202020204" pitchFamily="34" charset="0"/>
                <a:cs typeface="Arial" panose="020B0604020202020204" pitchFamily="34" charset="0"/>
              </a:rPr>
              <a:t>la </a:t>
            </a:r>
            <a:r>
              <a:rPr lang="en-US" sz="2400" b="1" dirty="0" err="1" smtClean="0">
                <a:solidFill>
                  <a:srgbClr val="0000FF"/>
                </a:solidFill>
                <a:latin typeface="Arial" panose="020B0604020202020204" pitchFamily="34" charset="0"/>
                <a:cs typeface="Arial" panose="020B0604020202020204" pitchFamily="34" charset="0"/>
              </a:rPr>
              <a:t>Taxe</a:t>
            </a:r>
            <a:r>
              <a:rPr lang="en-US" sz="2400" b="1" dirty="0" smtClean="0">
                <a:solidFill>
                  <a:srgbClr val="0000FF"/>
                </a:solidFill>
                <a:latin typeface="Arial" panose="020B0604020202020204" pitchFamily="34" charset="0"/>
                <a:cs typeface="Arial" panose="020B0604020202020204" pitchFamily="34" charset="0"/>
              </a:rPr>
              <a:t> </a:t>
            </a:r>
            <a:r>
              <a:rPr lang="en-US" sz="2400" b="1" dirty="0" err="1">
                <a:solidFill>
                  <a:srgbClr val="0000FF"/>
                </a:solidFill>
                <a:latin typeface="Arial" panose="020B0604020202020204" pitchFamily="34" charset="0"/>
                <a:cs typeface="Arial" panose="020B0604020202020204" pitchFamily="34" charset="0"/>
              </a:rPr>
              <a:t>d'Ajustement</a:t>
            </a:r>
            <a:r>
              <a:rPr lang="en-US" sz="2400" b="1" dirty="0">
                <a:solidFill>
                  <a:srgbClr val="0000FF"/>
                </a:solidFill>
                <a:latin typeface="Arial" panose="020B0604020202020204" pitchFamily="34" charset="0"/>
                <a:cs typeface="Arial" panose="020B0604020202020204" pitchFamily="34" charset="0"/>
              </a:rPr>
              <a:t> </a:t>
            </a:r>
            <a:r>
              <a:rPr lang="en-US" sz="2400" b="1" dirty="0" smtClean="0">
                <a:solidFill>
                  <a:srgbClr val="0000FF"/>
                </a:solidFill>
                <a:latin typeface="Arial" panose="020B0604020202020204" pitchFamily="34" charset="0"/>
                <a:cs typeface="Arial" panose="020B0604020202020204" pitchFamily="34" charset="0"/>
              </a:rPr>
              <a:t>à </a:t>
            </a:r>
            <a:r>
              <a:rPr lang="en-US" sz="2400" b="1" dirty="0" err="1" smtClean="0">
                <a:solidFill>
                  <a:srgbClr val="0000FF"/>
                </a:solidFill>
                <a:latin typeface="Arial" panose="020B0604020202020204" pitchFamily="34" charset="0"/>
                <a:cs typeface="Arial" panose="020B0604020202020204" pitchFamily="34" charset="0"/>
              </a:rPr>
              <a:t>l'Importation</a:t>
            </a:r>
            <a:r>
              <a:rPr lang="en-US" sz="2400" b="1" dirty="0" smtClean="0">
                <a:solidFill>
                  <a:srgbClr val="0000FF"/>
                </a:solidFill>
                <a:latin typeface="Arial" panose="020B0604020202020204" pitchFamily="34" charset="0"/>
                <a:cs typeface="Arial" panose="020B0604020202020204" pitchFamily="34" charset="0"/>
              </a:rPr>
              <a:t> (TAI) et</a:t>
            </a:r>
          </a:p>
          <a:p>
            <a:pPr algn="ctr"/>
            <a:r>
              <a:rPr lang="en-US" sz="2400" b="1" dirty="0" smtClean="0">
                <a:solidFill>
                  <a:srgbClr val="0000FF"/>
                </a:solidFill>
                <a:latin typeface="Arial" panose="020B0604020202020204" pitchFamily="34" charset="0"/>
                <a:cs typeface="Arial" panose="020B0604020202020204" pitchFamily="34" charset="0"/>
              </a:rPr>
              <a:t>la </a:t>
            </a:r>
            <a:r>
              <a:rPr lang="en-US" sz="2400" b="1" dirty="0" err="1" smtClean="0">
                <a:solidFill>
                  <a:srgbClr val="0000FF"/>
                </a:solidFill>
                <a:latin typeface="Arial" panose="020B0604020202020204" pitchFamily="34" charset="0"/>
                <a:cs typeface="Arial" panose="020B0604020202020204" pitchFamily="34" charset="0"/>
              </a:rPr>
              <a:t>Taxe</a:t>
            </a:r>
            <a:r>
              <a:rPr lang="en-US" sz="2400" b="1" dirty="0" smtClean="0">
                <a:solidFill>
                  <a:srgbClr val="0000FF"/>
                </a:solidFill>
                <a:latin typeface="Arial" panose="020B0604020202020204" pitchFamily="34" charset="0"/>
                <a:cs typeface="Arial" panose="020B0604020202020204" pitchFamily="34" charset="0"/>
              </a:rPr>
              <a:t> </a:t>
            </a:r>
            <a:r>
              <a:rPr lang="en-US" sz="2400" b="1" dirty="0" err="1" smtClean="0">
                <a:solidFill>
                  <a:srgbClr val="0000FF"/>
                </a:solidFill>
                <a:latin typeface="Arial" panose="020B0604020202020204" pitchFamily="34" charset="0"/>
                <a:cs typeface="Arial" panose="020B0604020202020204" pitchFamily="34" charset="0"/>
              </a:rPr>
              <a:t>Complémentaire</a:t>
            </a:r>
            <a:r>
              <a:rPr lang="en-US" sz="2400" b="1" dirty="0" smtClean="0">
                <a:solidFill>
                  <a:srgbClr val="0000FF"/>
                </a:solidFill>
                <a:latin typeface="Arial" panose="020B0604020202020204" pitchFamily="34" charset="0"/>
                <a:cs typeface="Arial" panose="020B0604020202020204" pitchFamily="34" charset="0"/>
              </a:rPr>
              <a:t> </a:t>
            </a:r>
            <a:r>
              <a:rPr lang="en-US" sz="2400" b="1" dirty="0">
                <a:solidFill>
                  <a:srgbClr val="0000FF"/>
                </a:solidFill>
                <a:latin typeface="Arial" panose="020B0604020202020204" pitchFamily="34" charset="0"/>
                <a:cs typeface="Arial" panose="020B0604020202020204" pitchFamily="34" charset="0"/>
              </a:rPr>
              <a:t>de Protection </a:t>
            </a:r>
            <a:r>
              <a:rPr lang="fr-FR" sz="2400" b="1" dirty="0" smtClean="0">
                <a:solidFill>
                  <a:srgbClr val="0000FF"/>
                </a:solidFill>
                <a:latin typeface="Arial" panose="020B0604020202020204" pitchFamily="34" charset="0"/>
                <a:cs typeface="Arial" panose="020B0604020202020204" pitchFamily="34" charset="0"/>
              </a:rPr>
              <a:t>(TCP).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107504" y="2420888"/>
            <a:ext cx="8956939" cy="1569660"/>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Traits communs aux 2 MS : les </a:t>
            </a:r>
            <a:r>
              <a:rPr lang="en-US" sz="2400" b="1" dirty="0" err="1" smtClean="0">
                <a:solidFill>
                  <a:srgbClr val="009900"/>
                </a:solidFill>
                <a:latin typeface="Arial" panose="020B0604020202020204" pitchFamily="34" charset="0"/>
                <a:cs typeface="Arial" panose="020B0604020202020204" pitchFamily="34" charset="0"/>
              </a:rPr>
              <a:t>Etats</a:t>
            </a:r>
            <a:r>
              <a:rPr lang="en-US" sz="2400" b="1" dirty="0" smtClean="0">
                <a:solidFill>
                  <a:srgbClr val="009900"/>
                </a:solidFill>
                <a:latin typeface="Arial" panose="020B0604020202020204" pitchFamily="34" charset="0"/>
                <a:cs typeface="Arial" panose="020B0604020202020204" pitchFamily="34" charset="0"/>
              </a:rPr>
              <a:t> </a:t>
            </a:r>
            <a:r>
              <a:rPr lang="en-US" sz="2400" b="1" dirty="0" err="1">
                <a:solidFill>
                  <a:srgbClr val="009900"/>
                </a:solidFill>
                <a:latin typeface="Arial" panose="020B0604020202020204" pitchFamily="34" charset="0"/>
                <a:cs typeface="Arial" panose="020B0604020202020204" pitchFamily="34" charset="0"/>
              </a:rPr>
              <a:t>Membres</a:t>
            </a:r>
            <a:r>
              <a:rPr lang="en-US" sz="2400" b="1" dirty="0">
                <a:solidFill>
                  <a:srgbClr val="009900"/>
                </a:solidFill>
                <a:latin typeface="Arial" panose="020B0604020202020204" pitchFamily="34" charset="0"/>
                <a:cs typeface="Arial" panose="020B0604020202020204" pitchFamily="34" charset="0"/>
              </a:rPr>
              <a:t> </a:t>
            </a:r>
            <a:r>
              <a:rPr lang="en-US" sz="2400" b="1" dirty="0" smtClean="0">
                <a:solidFill>
                  <a:srgbClr val="009900"/>
                </a:solidFill>
                <a:latin typeface="Arial" panose="020B0604020202020204" pitchFamily="34" charset="0"/>
                <a:cs typeface="Arial" panose="020B0604020202020204" pitchFamily="34" charset="0"/>
              </a:rPr>
              <a:t>(EM) </a:t>
            </a:r>
            <a:r>
              <a:rPr lang="en-US" sz="2400" b="1" dirty="0" err="1" smtClean="0">
                <a:solidFill>
                  <a:srgbClr val="009900"/>
                </a:solidFill>
                <a:latin typeface="Arial" panose="020B0604020202020204" pitchFamily="34" charset="0"/>
                <a:cs typeface="Arial" panose="020B0604020202020204" pitchFamily="34" charset="0"/>
              </a:rPr>
              <a:t>peuvent</a:t>
            </a:r>
            <a:endParaRPr lang="en-US" sz="2400" b="1" dirty="0" smtClean="0">
              <a:solidFill>
                <a:srgbClr val="009900"/>
              </a:solidFill>
              <a:latin typeface="Arial" panose="020B0604020202020204" pitchFamily="34" charset="0"/>
              <a:cs typeface="Arial" panose="020B0604020202020204" pitchFamily="34" charset="0"/>
            </a:endParaRPr>
          </a:p>
          <a:p>
            <a:pPr algn="ctr"/>
            <a:r>
              <a:rPr lang="en-US" sz="2400" b="1" dirty="0" err="1" smtClean="0">
                <a:solidFill>
                  <a:srgbClr val="009900"/>
                </a:solidFill>
                <a:latin typeface="Arial" panose="020B0604020202020204" pitchFamily="34" charset="0"/>
                <a:cs typeface="Arial" panose="020B0604020202020204" pitchFamily="34" charset="0"/>
              </a:rPr>
              <a:t>appliquer</a:t>
            </a:r>
            <a:r>
              <a:rPr lang="en-US" sz="2400" b="1" dirty="0" smtClean="0">
                <a:solidFill>
                  <a:srgbClr val="009900"/>
                </a:solidFill>
                <a:latin typeface="Arial" panose="020B0604020202020204" pitchFamily="34" charset="0"/>
                <a:cs typeface="Arial" panose="020B0604020202020204" pitchFamily="34" charset="0"/>
              </a:rPr>
              <a:t> </a:t>
            </a:r>
            <a:r>
              <a:rPr lang="en-US" sz="2400" b="1" dirty="0">
                <a:solidFill>
                  <a:srgbClr val="009900"/>
                </a:solidFill>
                <a:latin typeface="Arial" panose="020B0604020202020204" pitchFamily="34" charset="0"/>
                <a:cs typeface="Arial" panose="020B0604020202020204" pitchFamily="34" charset="0"/>
              </a:rPr>
              <a:t>des droits NPF </a:t>
            </a:r>
            <a:r>
              <a:rPr lang="en-US" sz="2400" b="1" dirty="0" err="1" smtClean="0">
                <a:solidFill>
                  <a:srgbClr val="009900"/>
                </a:solidFill>
                <a:latin typeface="Arial" panose="020B0604020202020204" pitchFamily="34" charset="0"/>
                <a:cs typeface="Arial" panose="020B0604020202020204" pitchFamily="34" charset="0"/>
              </a:rPr>
              <a:t>différents</a:t>
            </a:r>
            <a:r>
              <a:rPr lang="en-US" sz="2400" b="1" dirty="0" smtClean="0">
                <a:solidFill>
                  <a:srgbClr val="009900"/>
                </a:solidFill>
                <a:latin typeface="Arial" panose="020B0604020202020204" pitchFamily="34" charset="0"/>
                <a:cs typeface="Arial" panose="020B0604020202020204" pitchFamily="34" charset="0"/>
              </a:rPr>
              <a:t> </a:t>
            </a:r>
            <a:r>
              <a:rPr lang="en-US" sz="2400" b="1" dirty="0">
                <a:solidFill>
                  <a:srgbClr val="009900"/>
                </a:solidFill>
                <a:latin typeface="Arial" panose="020B0604020202020204" pitchFamily="34" charset="0"/>
                <a:cs typeface="Arial" panose="020B0604020202020204" pitchFamily="34" charset="0"/>
              </a:rPr>
              <a:t>de </a:t>
            </a:r>
            <a:r>
              <a:rPr lang="en-US" sz="2400" b="1" dirty="0" err="1">
                <a:solidFill>
                  <a:srgbClr val="009900"/>
                </a:solidFill>
                <a:latin typeface="Arial" panose="020B0604020202020204" pitchFamily="34" charset="0"/>
                <a:cs typeface="Arial" panose="020B0604020202020204" pitchFamily="34" charset="0"/>
              </a:rPr>
              <a:t>ceux</a:t>
            </a:r>
            <a:r>
              <a:rPr lang="en-US" sz="2400" b="1" dirty="0">
                <a:solidFill>
                  <a:srgbClr val="009900"/>
                </a:solidFill>
                <a:latin typeface="Arial" panose="020B0604020202020204" pitchFamily="34" charset="0"/>
                <a:cs typeface="Arial" panose="020B0604020202020204" pitchFamily="34" charset="0"/>
              </a:rPr>
              <a:t> </a:t>
            </a:r>
            <a:r>
              <a:rPr lang="en-US" sz="2400" b="1" dirty="0" smtClean="0">
                <a:solidFill>
                  <a:srgbClr val="009900"/>
                </a:solidFill>
                <a:latin typeface="Arial" panose="020B0604020202020204" pitchFamily="34" charset="0"/>
                <a:cs typeface="Arial" panose="020B0604020202020204" pitchFamily="34" charset="0"/>
              </a:rPr>
              <a:t>du </a:t>
            </a:r>
            <a:r>
              <a:rPr lang="en-US" sz="2400" b="1" dirty="0">
                <a:solidFill>
                  <a:srgbClr val="009900"/>
                </a:solidFill>
                <a:latin typeface="Arial" panose="020B0604020202020204" pitchFamily="34" charset="0"/>
                <a:cs typeface="Arial" panose="020B0604020202020204" pitchFamily="34" charset="0"/>
              </a:rPr>
              <a:t>TEC </a:t>
            </a:r>
            <a:r>
              <a:rPr lang="en-US" sz="2400" b="1" dirty="0" err="1">
                <a:solidFill>
                  <a:srgbClr val="009900"/>
                </a:solidFill>
                <a:latin typeface="Arial" panose="020B0604020202020204" pitchFamily="34" charset="0"/>
                <a:cs typeface="Arial" panose="020B0604020202020204" pitchFamily="34" charset="0"/>
              </a:rPr>
              <a:t>sur</a:t>
            </a:r>
            <a:r>
              <a:rPr lang="en-US" sz="2400" b="1" dirty="0">
                <a:solidFill>
                  <a:srgbClr val="009900"/>
                </a:solidFill>
                <a:latin typeface="Arial" panose="020B0604020202020204" pitchFamily="34" charset="0"/>
                <a:cs typeface="Arial" panose="020B0604020202020204" pitchFamily="34" charset="0"/>
              </a:rPr>
              <a:t> au </a:t>
            </a:r>
            <a:endParaRPr lang="en-US" sz="2400" b="1" dirty="0" smtClean="0">
              <a:solidFill>
                <a:srgbClr val="009900"/>
              </a:solidFill>
              <a:latin typeface="Arial" panose="020B0604020202020204" pitchFamily="34" charset="0"/>
              <a:cs typeface="Arial" panose="020B0604020202020204" pitchFamily="34" charset="0"/>
            </a:endParaRPr>
          </a:p>
          <a:p>
            <a:pPr algn="ctr"/>
            <a:r>
              <a:rPr lang="en-US" sz="2400" b="1" dirty="0" smtClean="0">
                <a:solidFill>
                  <a:srgbClr val="009900"/>
                </a:solidFill>
                <a:latin typeface="Arial" panose="020B0604020202020204" pitchFamily="34" charset="0"/>
                <a:cs typeface="Arial" panose="020B0604020202020204" pitchFamily="34" charset="0"/>
              </a:rPr>
              <a:t>plus </a:t>
            </a:r>
            <a:r>
              <a:rPr lang="en-US" sz="2400" b="1" dirty="0">
                <a:solidFill>
                  <a:srgbClr val="009900"/>
                </a:solidFill>
                <a:latin typeface="Arial" panose="020B0604020202020204" pitchFamily="34" charset="0"/>
                <a:cs typeface="Arial" panose="020B0604020202020204" pitchFamily="34" charset="0"/>
              </a:rPr>
              <a:t>3% des </a:t>
            </a:r>
            <a:r>
              <a:rPr lang="en-US" sz="2400" b="1" dirty="0" err="1">
                <a:solidFill>
                  <a:srgbClr val="009900"/>
                </a:solidFill>
                <a:latin typeface="Arial" panose="020B0604020202020204" pitchFamily="34" charset="0"/>
                <a:cs typeface="Arial" panose="020B0604020202020204" pitchFamily="34" charset="0"/>
              </a:rPr>
              <a:t>lignes</a:t>
            </a:r>
            <a:r>
              <a:rPr lang="en-US" sz="2400" b="1" dirty="0">
                <a:solidFill>
                  <a:srgbClr val="009900"/>
                </a:solidFill>
                <a:latin typeface="Arial" panose="020B0604020202020204" pitchFamily="34" charset="0"/>
                <a:cs typeface="Arial" panose="020B0604020202020204" pitchFamily="34" charset="0"/>
              </a:rPr>
              <a:t> </a:t>
            </a:r>
            <a:r>
              <a:rPr lang="en-US" sz="2400" b="1" dirty="0" err="1" smtClean="0">
                <a:solidFill>
                  <a:srgbClr val="009900"/>
                </a:solidFill>
                <a:latin typeface="Arial" panose="020B0604020202020204" pitchFamily="34" charset="0"/>
                <a:cs typeface="Arial" panose="020B0604020202020204" pitchFamily="34" charset="0"/>
              </a:rPr>
              <a:t>tarifaires</a:t>
            </a:r>
            <a:r>
              <a:rPr lang="en-US" sz="2400" b="1" dirty="0" smtClean="0">
                <a:solidFill>
                  <a:srgbClr val="009900"/>
                </a:solidFill>
                <a:latin typeface="Arial" panose="020B0604020202020204" pitchFamily="34" charset="0"/>
                <a:cs typeface="Arial" panose="020B0604020202020204" pitchFamily="34" charset="0"/>
              </a:rPr>
              <a:t> (LT) </a:t>
            </a:r>
            <a:r>
              <a:rPr lang="en-US" sz="2400" b="1" dirty="0" err="1" smtClean="0">
                <a:solidFill>
                  <a:srgbClr val="009900"/>
                </a:solidFill>
                <a:latin typeface="Arial" panose="020B0604020202020204" pitchFamily="34" charset="0"/>
                <a:cs typeface="Arial" panose="020B0604020202020204" pitchFamily="34" charset="0"/>
              </a:rPr>
              <a:t>durant</a:t>
            </a:r>
            <a:r>
              <a:rPr lang="en-US" sz="2400" b="1" dirty="0" smtClean="0">
                <a:solidFill>
                  <a:srgbClr val="009900"/>
                </a:solidFill>
                <a:latin typeface="Arial" panose="020B0604020202020204" pitchFamily="34" charset="0"/>
                <a:cs typeface="Arial" panose="020B0604020202020204" pitchFamily="34" charset="0"/>
              </a:rPr>
              <a:t> au plus 5 </a:t>
            </a:r>
            <a:r>
              <a:rPr lang="en-US" sz="2400" b="1" dirty="0" err="1" smtClean="0">
                <a:solidFill>
                  <a:srgbClr val="009900"/>
                </a:solidFill>
                <a:latin typeface="Arial" panose="020B0604020202020204" pitchFamily="34" charset="0"/>
                <a:cs typeface="Arial" panose="020B0604020202020204" pitchFamily="34" charset="0"/>
              </a:rPr>
              <a:t>ans</a:t>
            </a:r>
            <a:r>
              <a:rPr lang="en-US" sz="2400" b="1" dirty="0" smtClean="0">
                <a:solidFill>
                  <a:srgbClr val="009900"/>
                </a:solidFill>
                <a:latin typeface="Arial" panose="020B0604020202020204" pitchFamily="34" charset="0"/>
                <a:cs typeface="Arial" panose="020B0604020202020204" pitchFamily="34" charset="0"/>
              </a:rPr>
              <a:t> à </a:t>
            </a:r>
          </a:p>
          <a:p>
            <a:pPr algn="ctr"/>
            <a:r>
              <a:rPr lang="en-US" sz="2400" b="1" dirty="0" err="1" smtClean="0">
                <a:solidFill>
                  <a:srgbClr val="009900"/>
                </a:solidFill>
                <a:latin typeface="Arial" panose="020B0604020202020204" pitchFamily="34" charset="0"/>
                <a:cs typeface="Arial" panose="020B0604020202020204" pitchFamily="34" charset="0"/>
              </a:rPr>
              <a:t>compter</a:t>
            </a:r>
            <a:r>
              <a:rPr lang="en-US" sz="2400" b="1" dirty="0" smtClean="0">
                <a:solidFill>
                  <a:srgbClr val="009900"/>
                </a:solidFill>
                <a:latin typeface="Arial" panose="020B0604020202020204" pitchFamily="34" charset="0"/>
                <a:cs typeface="Arial" panose="020B0604020202020204" pitchFamily="34" charset="0"/>
              </a:rPr>
              <a:t> de la </a:t>
            </a:r>
            <a:r>
              <a:rPr lang="en-US" sz="2400" b="1" dirty="0" err="1" smtClean="0">
                <a:solidFill>
                  <a:srgbClr val="009900"/>
                </a:solidFill>
                <a:latin typeface="Arial" panose="020B0604020202020204" pitchFamily="34" charset="0"/>
                <a:cs typeface="Arial" panose="020B0604020202020204" pitchFamily="34" charset="0"/>
              </a:rPr>
              <a:t>mise</a:t>
            </a:r>
            <a:r>
              <a:rPr lang="en-US" sz="2400" b="1" dirty="0" smtClean="0">
                <a:solidFill>
                  <a:srgbClr val="009900"/>
                </a:solidFill>
                <a:latin typeface="Arial" panose="020B0604020202020204" pitchFamily="34" charset="0"/>
                <a:cs typeface="Arial" panose="020B0604020202020204" pitchFamily="34" charset="0"/>
              </a:rPr>
              <a:t> en oeuvre du TEC (</a:t>
            </a:r>
            <a:r>
              <a:rPr lang="en-US" sz="2400" b="1" dirty="0" err="1" smtClean="0">
                <a:solidFill>
                  <a:srgbClr val="009900"/>
                </a:solidFill>
                <a:latin typeface="Arial" panose="020B0604020202020204" pitchFamily="34" charset="0"/>
                <a:cs typeface="Arial" panose="020B0604020202020204" pitchFamily="34" charset="0"/>
              </a:rPr>
              <a:t>janvier</a:t>
            </a:r>
            <a:r>
              <a:rPr lang="en-US" sz="2400" b="1" dirty="0" smtClean="0">
                <a:solidFill>
                  <a:srgbClr val="009900"/>
                </a:solidFill>
                <a:latin typeface="Arial" panose="020B0604020202020204" pitchFamily="34" charset="0"/>
                <a:cs typeface="Arial" panose="020B0604020202020204" pitchFamily="34" charset="0"/>
              </a:rPr>
              <a:t> 2015) </a:t>
            </a:r>
            <a:r>
              <a:rPr lang="fr-FR" sz="2400" b="1" dirty="0" smtClean="0">
                <a:solidFill>
                  <a:srgbClr val="009900"/>
                </a:solidFill>
                <a:latin typeface="Arial" panose="020B0604020202020204" pitchFamily="34" charset="0"/>
                <a:cs typeface="Arial" panose="020B0604020202020204" pitchFamily="34" charset="0"/>
              </a:rPr>
              <a:t> </a:t>
            </a:r>
            <a:endParaRPr lang="fr-FR" sz="2400" b="1" dirty="0">
              <a:solidFill>
                <a:srgbClr val="009900"/>
              </a:solidFill>
              <a:latin typeface="Arial" panose="020B0604020202020204" pitchFamily="34" charset="0"/>
              <a:cs typeface="Arial" panose="020B0604020202020204" pitchFamily="34" charset="0"/>
            </a:endParaRPr>
          </a:p>
        </p:txBody>
      </p:sp>
      <p:sp>
        <p:nvSpPr>
          <p:cNvPr id="5" name="ZoneTexte 4"/>
          <p:cNvSpPr txBox="1"/>
          <p:nvPr/>
        </p:nvSpPr>
        <p:spPr>
          <a:xfrm>
            <a:off x="19988" y="4221088"/>
            <a:ext cx="9254072" cy="1938992"/>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TAI : possible si le DD NPF d'un EM est supérieur à celui du </a:t>
            </a:r>
          </a:p>
          <a:p>
            <a:pPr algn="ctr"/>
            <a:r>
              <a:rPr lang="fr-FR" sz="2400" b="1" dirty="0" smtClean="0">
                <a:solidFill>
                  <a:srgbClr val="0000FF"/>
                </a:solidFill>
                <a:latin typeface="Arial" panose="020B0604020202020204" pitchFamily="34" charset="0"/>
                <a:cs typeface="Arial" panose="020B0604020202020204" pitchFamily="34" charset="0"/>
              </a:rPr>
              <a:t>TEC et elle couvre l'écart entre les 2 taux de DD. Notification</a:t>
            </a:r>
          </a:p>
          <a:p>
            <a:pPr algn="ctr"/>
            <a:r>
              <a:rPr lang="fr-FR" sz="2400" b="1" dirty="0">
                <a:solidFill>
                  <a:srgbClr val="0000FF"/>
                </a:solidFill>
                <a:latin typeface="Arial" panose="020B0604020202020204" pitchFamily="34" charset="0"/>
                <a:cs typeface="Arial" panose="020B0604020202020204" pitchFamily="34" charset="0"/>
              </a:rPr>
              <a:t>o</a:t>
            </a:r>
            <a:r>
              <a:rPr lang="fr-FR" sz="2400" b="1" dirty="0" smtClean="0">
                <a:solidFill>
                  <a:srgbClr val="0000FF"/>
                </a:solidFill>
                <a:latin typeface="Arial" panose="020B0604020202020204" pitchFamily="34" charset="0"/>
                <a:cs typeface="Arial" panose="020B0604020202020204" pitchFamily="34" charset="0"/>
              </a:rPr>
              <a:t>bligatoire à la Commission 30 jours avant la mise en œuvre.</a:t>
            </a:r>
          </a:p>
          <a:p>
            <a:pPr algn="ctr"/>
            <a:r>
              <a:rPr lang="fr-FR" sz="2400" b="1" dirty="0" smtClean="0">
                <a:solidFill>
                  <a:srgbClr val="0000FF"/>
                </a:solidFill>
                <a:latin typeface="Arial" panose="020B0604020202020204" pitchFamily="34" charset="0"/>
                <a:cs typeface="Arial" panose="020B0604020202020204" pitchFamily="34" charset="0"/>
              </a:rPr>
              <a:t>La TAI est 2 fois moins protectrice que la TDP, </a:t>
            </a:r>
            <a:r>
              <a:rPr lang="fr-FR" sz="2400" b="1" dirty="0">
                <a:solidFill>
                  <a:srgbClr val="0000FF"/>
                </a:solidFill>
                <a:latin typeface="Arial" panose="020B0604020202020204" pitchFamily="34" charset="0"/>
                <a:cs typeface="Arial" panose="020B0604020202020204" pitchFamily="34" charset="0"/>
              </a:rPr>
              <a:t>Taxe </a:t>
            </a:r>
            <a:r>
              <a:rPr lang="fr-FR" sz="2400" b="1" dirty="0" err="1" smtClean="0">
                <a:solidFill>
                  <a:srgbClr val="0000FF"/>
                </a:solidFill>
                <a:latin typeface="Arial" panose="020B0604020202020204" pitchFamily="34" charset="0"/>
                <a:cs typeface="Arial" panose="020B0604020202020204" pitchFamily="34" charset="0"/>
              </a:rPr>
              <a:t>Dégres</a:t>
            </a:r>
            <a:r>
              <a:rPr lang="fr-FR" sz="2400" b="1" dirty="0" smtClean="0">
                <a:solidFill>
                  <a:srgbClr val="0000FF"/>
                </a:solidFill>
                <a:latin typeface="Arial" panose="020B0604020202020204" pitchFamily="34" charset="0"/>
                <a:cs typeface="Arial" panose="020B0604020202020204" pitchFamily="34" charset="0"/>
              </a:rPr>
              <a:t>-</a:t>
            </a:r>
          </a:p>
          <a:p>
            <a:pPr algn="ctr"/>
            <a:r>
              <a:rPr lang="fr-FR" sz="2400" b="1" dirty="0" err="1" smtClean="0">
                <a:solidFill>
                  <a:srgbClr val="0000FF"/>
                </a:solidFill>
                <a:latin typeface="Arial" panose="020B0604020202020204" pitchFamily="34" charset="0"/>
                <a:cs typeface="Arial" panose="020B0604020202020204" pitchFamily="34" charset="0"/>
              </a:rPr>
              <a:t>sive</a:t>
            </a:r>
            <a:r>
              <a:rPr lang="fr-FR" sz="2400" b="1" dirty="0" smtClean="0">
                <a:solidFill>
                  <a:srgbClr val="0000FF"/>
                </a:solidFill>
                <a:latin typeface="Arial" panose="020B0604020202020204" pitchFamily="34" charset="0"/>
                <a:cs typeface="Arial" panose="020B0604020202020204" pitchFamily="34" charset="0"/>
              </a:rPr>
              <a:t> de Protection qui avait été prévue pour 10 ans.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84840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65112" y="4676943"/>
            <a:ext cx="7983916" cy="1200329"/>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Avant </a:t>
            </a:r>
            <a:r>
              <a:rPr lang="fr-FR" sz="2400" b="1" dirty="0">
                <a:solidFill>
                  <a:srgbClr val="0000FF"/>
                </a:solidFill>
                <a:latin typeface="Arial" panose="020B0604020202020204" pitchFamily="34" charset="0"/>
                <a:cs typeface="Arial" panose="020B0604020202020204" pitchFamily="34" charset="0"/>
              </a:rPr>
              <a:t>mise en œuvre du TCP </a:t>
            </a:r>
            <a:r>
              <a:rPr lang="fr-FR" sz="2400" b="1" dirty="0" smtClean="0">
                <a:solidFill>
                  <a:srgbClr val="0000FF"/>
                </a:solidFill>
                <a:latin typeface="Arial" panose="020B0604020202020204" pitchFamily="34" charset="0"/>
                <a:cs typeface="Arial" panose="020B0604020202020204" pitchFamily="34" charset="0"/>
              </a:rPr>
              <a:t>demande d'autorisation</a:t>
            </a:r>
          </a:p>
          <a:p>
            <a:pPr algn="ctr"/>
            <a:r>
              <a:rPr lang="fr-FR" sz="2400" b="1" dirty="0" smtClean="0">
                <a:solidFill>
                  <a:srgbClr val="0000FF"/>
                </a:solidFill>
                <a:latin typeface="Arial" panose="020B0604020202020204" pitchFamily="34" charset="0"/>
                <a:cs typeface="Arial" panose="020B0604020202020204" pitchFamily="34" charset="0"/>
              </a:rPr>
              <a:t> à la Commission qui demande l'avis du Comité de</a:t>
            </a:r>
          </a:p>
          <a:p>
            <a:pPr algn="ctr"/>
            <a:r>
              <a:rPr lang="fr-FR" sz="2400" b="1" dirty="0" smtClean="0">
                <a:solidFill>
                  <a:srgbClr val="0000FF"/>
                </a:solidFill>
                <a:latin typeface="Arial" panose="020B0604020202020204" pitchFamily="34" charset="0"/>
                <a:cs typeface="Arial" panose="020B0604020202020204" pitchFamily="34" charset="0"/>
              </a:rPr>
              <a:t>gestion du TEC </a:t>
            </a:r>
            <a:endParaRPr lang="fr-FR" sz="2400" b="1" dirty="0">
              <a:solidFill>
                <a:srgbClr val="0000FF"/>
              </a:solidFill>
              <a:latin typeface="Arial" panose="020B0604020202020204" pitchFamily="34" charset="0"/>
              <a:cs typeface="Arial" panose="020B0604020202020204" pitchFamily="34" charset="0"/>
            </a:endParaRPr>
          </a:p>
        </p:txBody>
      </p:sp>
      <p:sp>
        <p:nvSpPr>
          <p:cNvPr id="3" name="ZoneTexte 2"/>
          <p:cNvSpPr txBox="1"/>
          <p:nvPr/>
        </p:nvSpPr>
        <p:spPr>
          <a:xfrm>
            <a:off x="539552" y="116632"/>
            <a:ext cx="8057590" cy="523220"/>
          </a:xfrm>
          <a:prstGeom prst="rect">
            <a:avLst/>
          </a:prstGeom>
          <a:solidFill>
            <a:srgbClr val="FF0000"/>
          </a:solidFill>
          <a:ln>
            <a:solidFill>
              <a:schemeClr val="tx1"/>
            </a:solidFill>
          </a:ln>
        </p:spPr>
        <p:txBody>
          <a:bodyPr wrap="none" rtlCol="0">
            <a:spAutoFit/>
          </a:bodyPr>
          <a:lstStyle/>
          <a:p>
            <a:r>
              <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a:t>
            </a:r>
            <a:r>
              <a:rPr lang="en-US" sz="2800" b="1"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Taxe</a:t>
            </a:r>
            <a:r>
              <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err="1"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Complémentaire</a:t>
            </a:r>
            <a:r>
              <a:rPr lang="en-US"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a:t>
            </a:r>
            <a:r>
              <a:rPr lang="en-US"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Protection (TCP) </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ZoneTexte 3"/>
          <p:cNvSpPr txBox="1"/>
          <p:nvPr/>
        </p:nvSpPr>
        <p:spPr>
          <a:xfrm>
            <a:off x="122059" y="913944"/>
            <a:ext cx="8871338" cy="1938992"/>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Déclenchée soit quand le volume importé est &gt; d'au moins</a:t>
            </a:r>
          </a:p>
          <a:p>
            <a:pPr algn="ctr"/>
            <a:r>
              <a:rPr lang="fr-FR" sz="2400" b="1" dirty="0" smtClean="0">
                <a:solidFill>
                  <a:srgbClr val="0000FF"/>
                </a:solidFill>
                <a:latin typeface="Arial" panose="020B0604020202020204" pitchFamily="34" charset="0"/>
                <a:cs typeface="Arial" panose="020B0604020202020204" pitchFamily="34" charset="0"/>
              </a:rPr>
              <a:t>25% au volume moyen importé NPF les 3 dernières années,</a:t>
            </a:r>
          </a:p>
          <a:p>
            <a:pPr algn="ctr"/>
            <a:r>
              <a:rPr lang="fr-FR" sz="2400" b="1" dirty="0" smtClean="0">
                <a:solidFill>
                  <a:srgbClr val="0000FF"/>
                </a:solidFill>
                <a:latin typeface="Arial" panose="020B0604020202020204" pitchFamily="34" charset="0"/>
                <a:cs typeface="Arial" panose="020B0604020202020204" pitchFamily="34" charset="0"/>
              </a:rPr>
              <a:t>soit quand le prix CAF NPF devient &lt; à 80% du prix CAF </a:t>
            </a:r>
          </a:p>
          <a:p>
            <a:pPr algn="ctr"/>
            <a:r>
              <a:rPr lang="fr-FR" sz="2400" b="1" dirty="0">
                <a:solidFill>
                  <a:srgbClr val="0000FF"/>
                </a:solidFill>
                <a:latin typeface="Arial" panose="020B0604020202020204" pitchFamily="34" charset="0"/>
                <a:cs typeface="Arial" panose="020B0604020202020204" pitchFamily="34" charset="0"/>
              </a:rPr>
              <a:t>d</a:t>
            </a:r>
            <a:r>
              <a:rPr lang="fr-FR" sz="2400" b="1" dirty="0" smtClean="0">
                <a:solidFill>
                  <a:srgbClr val="0000FF"/>
                </a:solidFill>
                <a:latin typeface="Arial" panose="020B0604020202020204" pitchFamily="34" charset="0"/>
                <a:cs typeface="Arial" panose="020B0604020202020204" pitchFamily="34" charset="0"/>
              </a:rPr>
              <a:t>es 3 dernières années. Le niveau de  la TCP est décidée</a:t>
            </a:r>
          </a:p>
          <a:p>
            <a:pPr algn="ctr"/>
            <a:r>
              <a:rPr lang="fr-FR" sz="2400" b="1" dirty="0" smtClean="0">
                <a:solidFill>
                  <a:srgbClr val="0000FF"/>
                </a:solidFill>
                <a:latin typeface="Arial" panose="020B0604020202020204" pitchFamily="34" charset="0"/>
                <a:cs typeface="Arial" panose="020B0604020202020204" pitchFamily="34" charset="0"/>
              </a:rPr>
              <a:t>par l'EM dans les limites de son DD consolidé à l'OMC.  </a:t>
            </a:r>
            <a:endParaRPr lang="fr-FR" sz="2400" b="1" dirty="0">
              <a:solidFill>
                <a:srgbClr val="0000FF"/>
              </a:solidFill>
              <a:latin typeface="Arial" panose="020B0604020202020204" pitchFamily="34" charset="0"/>
              <a:cs typeface="Arial" panose="020B0604020202020204" pitchFamily="34" charset="0"/>
            </a:endParaRPr>
          </a:p>
        </p:txBody>
      </p:sp>
      <p:sp>
        <p:nvSpPr>
          <p:cNvPr id="5" name="ZoneTexte 4"/>
          <p:cNvSpPr txBox="1"/>
          <p:nvPr/>
        </p:nvSpPr>
        <p:spPr>
          <a:xfrm>
            <a:off x="1135365" y="3140968"/>
            <a:ext cx="6901248" cy="1200329"/>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La TCP peut être maintenue au plus 2 ans si </a:t>
            </a:r>
          </a:p>
          <a:p>
            <a:pPr algn="ctr"/>
            <a:r>
              <a:rPr lang="fr-FR" sz="2400" b="1" dirty="0" smtClean="0">
                <a:solidFill>
                  <a:srgbClr val="009900"/>
                </a:solidFill>
                <a:latin typeface="Arial" panose="020B0604020202020204" pitchFamily="34" charset="0"/>
                <a:cs typeface="Arial" panose="020B0604020202020204" pitchFamily="34" charset="0"/>
              </a:rPr>
              <a:t>déclenchée par hausse du volume et au plus </a:t>
            </a:r>
          </a:p>
          <a:p>
            <a:pPr algn="ctr"/>
            <a:r>
              <a:rPr lang="fr-FR" sz="2400" b="1" dirty="0" smtClean="0">
                <a:solidFill>
                  <a:srgbClr val="009900"/>
                </a:solidFill>
                <a:latin typeface="Arial" panose="020B0604020202020204" pitchFamily="34" charset="0"/>
                <a:cs typeface="Arial" panose="020B0604020202020204" pitchFamily="34" charset="0"/>
              </a:rPr>
              <a:t>un an si déclenchée par baisse du prix.</a:t>
            </a:r>
            <a:r>
              <a:rPr lang="en-US" sz="2400" b="1" dirty="0" smtClean="0">
                <a:solidFill>
                  <a:srgbClr val="009900"/>
                </a:solidFill>
                <a:latin typeface="Arial" panose="020B0604020202020204" pitchFamily="34" charset="0"/>
                <a:cs typeface="Arial" panose="020B0604020202020204" pitchFamily="34" charset="0"/>
              </a:rPr>
              <a:t> </a:t>
            </a:r>
            <a:r>
              <a:rPr lang="fr-FR" sz="2400" b="1" dirty="0" smtClean="0">
                <a:solidFill>
                  <a:srgbClr val="009900"/>
                </a:solidFill>
                <a:latin typeface="Arial" panose="020B0604020202020204" pitchFamily="34" charset="0"/>
                <a:cs typeface="Arial" panose="020B0604020202020204" pitchFamily="34" charset="0"/>
              </a:rPr>
              <a:t> </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71251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71600" y="169476"/>
            <a:ext cx="7122976"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Les insuffisances de la TAI et de la TCP </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367644" y="980728"/>
            <a:ext cx="8380820" cy="1200329"/>
          </a:xfrm>
          <a:prstGeom prst="rect">
            <a:avLst/>
          </a:prstGeom>
          <a:noFill/>
          <a:ln>
            <a:solidFill>
              <a:schemeClr val="tx1"/>
            </a:solidFill>
          </a:ln>
        </p:spPr>
        <p:txBody>
          <a:bodyPr wrap="none" rtlCol="0">
            <a:spAutoFit/>
          </a:bodyPr>
          <a:lstStyle/>
          <a:p>
            <a:pPr marL="457200" indent="-457200" algn="ctr">
              <a:buAutoNum type="arabicParenR"/>
            </a:pPr>
            <a:r>
              <a:rPr lang="fr-FR" sz="2400" b="1" dirty="0" smtClean="0">
                <a:solidFill>
                  <a:srgbClr val="0000FF"/>
                </a:solidFill>
                <a:latin typeface="Arial" panose="020B0604020202020204" pitchFamily="34" charset="0"/>
                <a:cs typeface="Arial" panose="020B0604020202020204" pitchFamily="34" charset="0"/>
              </a:rPr>
              <a:t>N'existent que les 5 premières années du TEC et sur </a:t>
            </a:r>
          </a:p>
          <a:p>
            <a:pPr algn="ctr"/>
            <a:r>
              <a:rPr lang="fr-FR" sz="2400" b="1" dirty="0" smtClean="0">
                <a:solidFill>
                  <a:srgbClr val="0000FF"/>
                </a:solidFill>
                <a:latin typeface="Arial" panose="020B0604020202020204" pitchFamily="34" charset="0"/>
                <a:cs typeface="Arial" panose="020B0604020202020204" pitchFamily="34" charset="0"/>
              </a:rPr>
              <a:t>au plus 3% des LT, après plus rien quelles que soient la </a:t>
            </a:r>
          </a:p>
          <a:p>
            <a:pPr algn="ctr"/>
            <a:r>
              <a:rPr lang="fr-FR" sz="2400" b="1" dirty="0" smtClean="0">
                <a:solidFill>
                  <a:srgbClr val="0000FF"/>
                </a:solidFill>
                <a:latin typeface="Arial" panose="020B0604020202020204" pitchFamily="34" charset="0"/>
                <a:cs typeface="Arial" panose="020B0604020202020204" pitchFamily="34" charset="0"/>
              </a:rPr>
              <a:t>hausse des volumes importés ou la baisse des prix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409202" y="2839576"/>
            <a:ext cx="8411277" cy="2677656"/>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2) Pas des MS communautaires et peuvent accroître les </a:t>
            </a:r>
          </a:p>
          <a:p>
            <a:pPr algn="ctr"/>
            <a:r>
              <a:rPr lang="fr-FR" sz="2400" b="1" dirty="0" smtClean="0">
                <a:solidFill>
                  <a:srgbClr val="009900"/>
                </a:solidFill>
                <a:latin typeface="Arial" panose="020B0604020202020204" pitchFamily="34" charset="0"/>
                <a:cs typeface="Arial" panose="020B0604020202020204" pitchFamily="34" charset="0"/>
              </a:rPr>
              <a:t>disparités de concurrence entre EM compte tenu des </a:t>
            </a:r>
          </a:p>
          <a:p>
            <a:pPr algn="ctr"/>
            <a:r>
              <a:rPr lang="fr-FR" sz="2400" b="1" dirty="0" smtClean="0">
                <a:solidFill>
                  <a:srgbClr val="009900"/>
                </a:solidFill>
                <a:latin typeface="Arial" panose="020B0604020202020204" pitchFamily="34" charset="0"/>
                <a:cs typeface="Arial" panose="020B0604020202020204" pitchFamily="34" charset="0"/>
              </a:rPr>
              <a:t>différences dans les niveaux de leurs DD consolidés. </a:t>
            </a:r>
          </a:p>
          <a:p>
            <a:pPr algn="ctr"/>
            <a:r>
              <a:rPr lang="fr-FR" sz="2400" b="1" dirty="0" smtClean="0">
                <a:solidFill>
                  <a:srgbClr val="009900"/>
                </a:solidFill>
                <a:latin typeface="Arial" panose="020B0604020202020204" pitchFamily="34" charset="0"/>
                <a:cs typeface="Arial" panose="020B0604020202020204" pitchFamily="34" charset="0"/>
              </a:rPr>
              <a:t>La TAI ne joue que pour les EM aux DD consolidés</a:t>
            </a:r>
          </a:p>
          <a:p>
            <a:pPr algn="ctr"/>
            <a:r>
              <a:rPr lang="fr-FR" sz="2400" b="1" dirty="0" smtClean="0">
                <a:solidFill>
                  <a:srgbClr val="009900"/>
                </a:solidFill>
                <a:latin typeface="Arial" panose="020B0604020202020204" pitchFamily="34" charset="0"/>
                <a:cs typeface="Arial" panose="020B0604020202020204" pitchFamily="34" charset="0"/>
              </a:rPr>
              <a:t>supérieurs aux DD du TEC, pas pour les autres.  En</a:t>
            </a:r>
          </a:p>
          <a:p>
            <a:pPr algn="ctr"/>
            <a:r>
              <a:rPr lang="fr-FR" sz="2400" b="1" dirty="0" smtClean="0">
                <a:solidFill>
                  <a:srgbClr val="009900"/>
                </a:solidFill>
                <a:latin typeface="Arial" panose="020B0604020202020204" pitchFamily="34" charset="0"/>
                <a:cs typeface="Arial" panose="020B0604020202020204" pitchFamily="34" charset="0"/>
              </a:rPr>
              <a:t>pratique cela joue pour le Nigéria pour plusieurs </a:t>
            </a:r>
          </a:p>
          <a:p>
            <a:pPr algn="ctr"/>
            <a:r>
              <a:rPr lang="fr-FR" sz="2400" b="1" dirty="0" smtClean="0">
                <a:solidFill>
                  <a:srgbClr val="009900"/>
                </a:solidFill>
                <a:latin typeface="Arial" panose="020B0604020202020204" pitchFamily="34" charset="0"/>
                <a:cs typeface="Arial" panose="020B0604020202020204" pitchFamily="34" charset="0"/>
              </a:rPr>
              <a:t>produits et pour le Ghana pour le riz.</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79200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146245" y="169476"/>
            <a:ext cx="4874027"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Les insuffisances de la TAI</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ZoneTexte 6"/>
          <p:cNvSpPr txBox="1"/>
          <p:nvPr/>
        </p:nvSpPr>
        <p:spPr>
          <a:xfrm>
            <a:off x="285720" y="1124744"/>
            <a:ext cx="8586005"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La TAI est basée sur le pari que les produits de la </a:t>
            </a:r>
          </a:p>
          <a:p>
            <a:pPr algn="ctr"/>
            <a:r>
              <a:rPr lang="fr-FR" sz="2400" b="1" dirty="0" smtClean="0">
                <a:solidFill>
                  <a:srgbClr val="0000FF"/>
                </a:solidFill>
                <a:latin typeface="Arial" panose="020B0604020202020204" pitchFamily="34" charset="0"/>
                <a:cs typeface="Arial" panose="020B0604020202020204" pitchFamily="34" charset="0"/>
              </a:rPr>
              <a:t>CEDEAO amélioreront peu à peu leur compétitivité</a:t>
            </a:r>
          </a:p>
          <a:p>
            <a:pPr algn="ctr"/>
            <a:r>
              <a:rPr lang="fr-FR" sz="2400" b="1" dirty="0" smtClean="0">
                <a:solidFill>
                  <a:srgbClr val="0000FF"/>
                </a:solidFill>
                <a:latin typeface="Arial" panose="020B0604020202020204" pitchFamily="34" charset="0"/>
                <a:cs typeface="Arial" panose="020B0604020202020204" pitchFamily="34" charset="0"/>
              </a:rPr>
              <a:t>par rapport à ceux des pays tiers. C'est un pari risqué car</a:t>
            </a:r>
          </a:p>
          <a:p>
            <a:pPr algn="ctr"/>
            <a:r>
              <a:rPr lang="fr-FR" sz="2400" b="1" dirty="0" smtClean="0">
                <a:solidFill>
                  <a:srgbClr val="0000FF"/>
                </a:solidFill>
                <a:latin typeface="Arial" panose="020B0604020202020204" pitchFamily="34" charset="0"/>
                <a:cs typeface="Arial" panose="020B0604020202020204" pitchFamily="34" charset="0"/>
              </a:rPr>
              <a:t>l'écart des compétitivités a plus de chances de s'élargir.</a:t>
            </a:r>
            <a:endParaRPr lang="fr-FR" sz="2400" b="1" dirty="0">
              <a:solidFill>
                <a:srgbClr val="0000FF"/>
              </a:solidFill>
              <a:latin typeface="Arial" panose="020B0604020202020204" pitchFamily="34" charset="0"/>
              <a:cs typeface="Arial" panose="020B0604020202020204" pitchFamily="34" charset="0"/>
            </a:endParaRPr>
          </a:p>
        </p:txBody>
      </p:sp>
      <p:sp>
        <p:nvSpPr>
          <p:cNvPr id="8" name="ZoneTexte 7"/>
          <p:cNvSpPr txBox="1"/>
          <p:nvPr/>
        </p:nvSpPr>
        <p:spPr>
          <a:xfrm>
            <a:off x="179512" y="3587532"/>
            <a:ext cx="8981946" cy="1569660"/>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Pour tester ce pari on peut déjà vérifier si la compétitivité </a:t>
            </a:r>
          </a:p>
          <a:p>
            <a:pPr algn="ctr"/>
            <a:r>
              <a:rPr lang="fr-FR" sz="2400" b="1" dirty="0" smtClean="0">
                <a:solidFill>
                  <a:srgbClr val="009900"/>
                </a:solidFill>
                <a:latin typeface="Arial" panose="020B0604020202020204" pitchFamily="34" charset="0"/>
                <a:cs typeface="Arial" panose="020B0604020202020204" pitchFamily="34" charset="0"/>
              </a:rPr>
              <a:t>de ces produits s'était améliorée au cours des dernières </a:t>
            </a:r>
          </a:p>
          <a:p>
            <a:pPr algn="ctr"/>
            <a:r>
              <a:rPr lang="fr-FR" sz="2400" b="1" dirty="0" smtClean="0">
                <a:solidFill>
                  <a:srgbClr val="009900"/>
                </a:solidFill>
                <a:latin typeface="Arial" panose="020B0604020202020204" pitchFamily="34" charset="0"/>
                <a:cs typeface="Arial" panose="020B0604020202020204" pitchFamily="34" charset="0"/>
              </a:rPr>
              <a:t>années où leur DD était supérieur. Dans le cas contraire le </a:t>
            </a:r>
          </a:p>
          <a:p>
            <a:pPr algn="ctr"/>
            <a:r>
              <a:rPr lang="fr-FR" sz="2400" b="1" dirty="0" smtClean="0">
                <a:solidFill>
                  <a:srgbClr val="009900"/>
                </a:solidFill>
                <a:latin typeface="Arial" panose="020B0604020202020204" pitchFamily="34" charset="0"/>
                <a:cs typeface="Arial" panose="020B0604020202020204" pitchFamily="34" charset="0"/>
              </a:rPr>
              <a:t>pari qu'elle s'améliorera avec un DD plus faible est risqué.</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5662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31216" y="169476"/>
            <a:ext cx="5133072"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Les insuffisances de la TCP </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474085" y="1048668"/>
            <a:ext cx="8409674"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TCP : puisque la hausse de volume ou la baisse du prix </a:t>
            </a:r>
          </a:p>
          <a:p>
            <a:pPr algn="ctr"/>
            <a:r>
              <a:rPr lang="fr-FR" sz="2400" b="1" dirty="0" smtClean="0">
                <a:solidFill>
                  <a:srgbClr val="0000FF"/>
                </a:solidFill>
                <a:latin typeface="Arial" panose="020B0604020202020204" pitchFamily="34" charset="0"/>
                <a:cs typeface="Arial" panose="020B0604020202020204" pitchFamily="34" charset="0"/>
              </a:rPr>
              <a:t>sont calculées par rapport à la moyenne des 3 dernières</a:t>
            </a:r>
          </a:p>
          <a:p>
            <a:pPr algn="ctr"/>
            <a:r>
              <a:rPr lang="fr-FR" sz="2400" b="1" dirty="0" smtClean="0">
                <a:solidFill>
                  <a:srgbClr val="0000FF"/>
                </a:solidFill>
                <a:latin typeface="Arial" panose="020B0604020202020204" pitchFamily="34" charset="0"/>
                <a:cs typeface="Arial" panose="020B0604020202020204" pitchFamily="34" charset="0"/>
              </a:rPr>
              <a:t>années une hausse de volume de 100% sur la 3è année </a:t>
            </a:r>
          </a:p>
          <a:p>
            <a:pPr algn="ctr"/>
            <a:r>
              <a:rPr lang="fr-FR" sz="2400" b="1" dirty="0" smtClean="0">
                <a:solidFill>
                  <a:srgbClr val="0000FF"/>
                </a:solidFill>
                <a:latin typeface="Arial" panose="020B0604020202020204" pitchFamily="34" charset="0"/>
                <a:cs typeface="Arial" panose="020B0604020202020204" pitchFamily="34" charset="0"/>
              </a:rPr>
              <a:t>ne permet pas de l'appliquer si le volume avait </a:t>
            </a:r>
          </a:p>
          <a:p>
            <a:pPr algn="ctr"/>
            <a:r>
              <a:rPr lang="fr-FR" sz="2400" b="1" dirty="0" smtClean="0">
                <a:solidFill>
                  <a:srgbClr val="0000FF"/>
                </a:solidFill>
                <a:latin typeface="Arial" panose="020B0604020202020204" pitchFamily="34" charset="0"/>
                <a:cs typeface="Arial" panose="020B0604020202020204" pitchFamily="34" charset="0"/>
              </a:rPr>
              <a:t>fortement baissé par rapport aux 2 premières années. </a:t>
            </a:r>
          </a:p>
          <a:p>
            <a:pPr algn="ctr"/>
            <a:r>
              <a:rPr lang="fr-FR" sz="2400" b="1" dirty="0" smtClean="0">
                <a:solidFill>
                  <a:srgbClr val="0000FF"/>
                </a:solidFill>
                <a:latin typeface="Arial" panose="020B0604020202020204" pitchFamily="34" charset="0"/>
                <a:cs typeface="Arial" panose="020B0604020202020204" pitchFamily="34" charset="0"/>
              </a:rPr>
              <a:t>De même pour la baisse du prix. </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322763" y="3803556"/>
            <a:ext cx="8641725" cy="1569660"/>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Au moins la TSI (Taxe </a:t>
            </a:r>
            <a:r>
              <a:rPr lang="fr-FR" sz="2400" b="1" dirty="0">
                <a:solidFill>
                  <a:srgbClr val="009900"/>
                </a:solidFill>
                <a:latin typeface="Arial" panose="020B0604020202020204" pitchFamily="34" charset="0"/>
                <a:cs typeface="Arial" panose="020B0604020202020204" pitchFamily="34" charset="0"/>
              </a:rPr>
              <a:t>de </a:t>
            </a:r>
            <a:r>
              <a:rPr lang="fr-FR" sz="2400" b="1" dirty="0" smtClean="0">
                <a:solidFill>
                  <a:srgbClr val="009900"/>
                </a:solidFill>
                <a:latin typeface="Arial" panose="020B0604020202020204" pitchFamily="34" charset="0"/>
                <a:cs typeface="Arial" panose="020B0604020202020204" pitchFamily="34" charset="0"/>
              </a:rPr>
              <a:t>Sauvegarde </a:t>
            </a:r>
            <a:r>
              <a:rPr lang="fr-FR" sz="2400" b="1" dirty="0">
                <a:solidFill>
                  <a:srgbClr val="009900"/>
                </a:solidFill>
                <a:latin typeface="Arial" panose="020B0604020202020204" pitchFamily="34" charset="0"/>
                <a:cs typeface="Arial" panose="020B0604020202020204" pitchFamily="34" charset="0"/>
              </a:rPr>
              <a:t>à </a:t>
            </a:r>
            <a:r>
              <a:rPr lang="fr-FR" sz="2400" b="1" dirty="0" smtClean="0">
                <a:solidFill>
                  <a:srgbClr val="009900"/>
                </a:solidFill>
                <a:latin typeface="Arial" panose="020B0604020202020204" pitchFamily="34" charset="0"/>
                <a:cs typeface="Arial" panose="020B0604020202020204" pitchFamily="34" charset="0"/>
              </a:rPr>
              <a:t>l'Importation) que </a:t>
            </a:r>
          </a:p>
          <a:p>
            <a:pPr algn="ctr"/>
            <a:r>
              <a:rPr lang="fr-FR" sz="2400" b="1" dirty="0" smtClean="0">
                <a:solidFill>
                  <a:srgbClr val="009900"/>
                </a:solidFill>
                <a:latin typeface="Arial" panose="020B0604020202020204" pitchFamily="34" charset="0"/>
                <a:cs typeface="Arial" panose="020B0604020202020204" pitchFamily="34" charset="0"/>
              </a:rPr>
              <a:t>remplace la TCP était déclenchée par rapport aux 6 mois </a:t>
            </a:r>
          </a:p>
          <a:p>
            <a:pPr algn="ctr"/>
            <a:r>
              <a:rPr lang="fr-FR" sz="2400" b="1" dirty="0" smtClean="0">
                <a:solidFill>
                  <a:srgbClr val="009900"/>
                </a:solidFill>
                <a:latin typeface="Arial" panose="020B0604020202020204" pitchFamily="34" charset="0"/>
                <a:cs typeface="Arial" panose="020B0604020202020204" pitchFamily="34" charset="0"/>
              </a:rPr>
              <a:t>antérieurs, même si la TCP n'exige qu'une hausse de 25%</a:t>
            </a:r>
          </a:p>
          <a:p>
            <a:pPr algn="ctr"/>
            <a:r>
              <a:rPr lang="fr-FR" sz="2400" b="1" dirty="0" smtClean="0">
                <a:solidFill>
                  <a:srgbClr val="009900"/>
                </a:solidFill>
                <a:latin typeface="Arial" panose="020B0604020202020204" pitchFamily="34" charset="0"/>
                <a:cs typeface="Arial" panose="020B0604020202020204" pitchFamily="34" charset="0"/>
              </a:rPr>
              <a:t>du volume importé contre 50% pour la TSI.    </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20297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46245" y="169476"/>
            <a:ext cx="5139548"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Les insuffisances de la TCP </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110785" y="1052736"/>
            <a:ext cx="8985152"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Pour la MSS (mesure de sauvegarde spéciale négociée </a:t>
            </a:r>
          </a:p>
          <a:p>
            <a:pPr algn="ctr"/>
            <a:r>
              <a:rPr lang="fr-FR" sz="2400" b="1" dirty="0" smtClean="0">
                <a:solidFill>
                  <a:srgbClr val="0000FF"/>
                </a:solidFill>
                <a:latin typeface="Arial" panose="020B0604020202020204" pitchFamily="34" charset="0"/>
                <a:cs typeface="Arial" panose="020B0604020202020204" pitchFamily="34" charset="0"/>
              </a:rPr>
              <a:t>dans le Doha Round à l'OMC il suffit d'une hausse</a:t>
            </a:r>
          </a:p>
          <a:p>
            <a:pPr algn="ctr"/>
            <a:r>
              <a:rPr lang="fr-FR" sz="2400" b="1" dirty="0" smtClean="0">
                <a:solidFill>
                  <a:srgbClr val="0000FF"/>
                </a:solidFill>
                <a:latin typeface="Arial" panose="020B0604020202020204" pitchFamily="34" charset="0"/>
                <a:cs typeface="Arial" panose="020B0604020202020204" pitchFamily="34" charset="0"/>
              </a:rPr>
              <a:t>du volume de 10% ou d'une baisse de prix de 15%. Le TEC </a:t>
            </a:r>
          </a:p>
          <a:p>
            <a:pPr algn="ctr"/>
            <a:r>
              <a:rPr lang="fr-FR" sz="2400" b="1" dirty="0" smtClean="0">
                <a:solidFill>
                  <a:srgbClr val="0000FF"/>
                </a:solidFill>
                <a:latin typeface="Arial" panose="020B0604020202020204" pitchFamily="34" charset="0"/>
                <a:cs typeface="Arial" panose="020B0604020202020204" pitchFamily="34" charset="0"/>
              </a:rPr>
              <a:t>devrait prévoir une révision si la MSS est adoptée.</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182922" y="3020759"/>
            <a:ext cx="8850307" cy="1200329"/>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La Clause de sauvegarde spéciale (CSS) de </a:t>
            </a:r>
            <a:r>
              <a:rPr lang="fr-FR" sz="2400" b="1" dirty="0" err="1" smtClean="0">
                <a:solidFill>
                  <a:srgbClr val="009900"/>
                </a:solidFill>
                <a:latin typeface="Arial" panose="020B0604020202020204" pitchFamily="34" charset="0"/>
                <a:cs typeface="Arial" panose="020B0604020202020204" pitchFamily="34" charset="0"/>
              </a:rPr>
              <a:t>l'AsA</a:t>
            </a:r>
            <a:r>
              <a:rPr lang="fr-FR" sz="2400" b="1" dirty="0" smtClean="0">
                <a:solidFill>
                  <a:srgbClr val="009900"/>
                </a:solidFill>
                <a:latin typeface="Arial" panose="020B0604020202020204" pitchFamily="34" charset="0"/>
                <a:cs typeface="Arial" panose="020B0604020202020204" pitchFamily="34" charset="0"/>
              </a:rPr>
              <a:t> (article 5)</a:t>
            </a:r>
          </a:p>
          <a:p>
            <a:pPr algn="ctr"/>
            <a:r>
              <a:rPr lang="fr-FR" sz="2400" b="1" dirty="0" smtClean="0">
                <a:solidFill>
                  <a:srgbClr val="009900"/>
                </a:solidFill>
                <a:latin typeface="Arial" panose="020B0604020202020204" pitchFamily="34" charset="0"/>
                <a:cs typeface="Arial" panose="020B0604020202020204" pitchFamily="34" charset="0"/>
              </a:rPr>
              <a:t>utilisée par l'UE permet d'augmenter d'un tiers le DD </a:t>
            </a:r>
          </a:p>
          <a:p>
            <a:pPr algn="ctr"/>
            <a:r>
              <a:rPr lang="fr-FR" sz="2400" b="1" dirty="0" smtClean="0">
                <a:solidFill>
                  <a:srgbClr val="009900"/>
                </a:solidFill>
                <a:latin typeface="Arial" panose="020B0604020202020204" pitchFamily="34" charset="0"/>
                <a:cs typeface="Arial" panose="020B0604020202020204" pitchFamily="34" charset="0"/>
              </a:rPr>
              <a:t>consolidé (identique au DD appliqué dans l'UE)</a:t>
            </a:r>
            <a:endParaRPr lang="fr-FR" sz="2400" b="1" dirty="0">
              <a:solidFill>
                <a:srgbClr val="009900"/>
              </a:solidFill>
              <a:latin typeface="Arial" panose="020B0604020202020204" pitchFamily="34" charset="0"/>
              <a:cs typeface="Arial" panose="020B0604020202020204" pitchFamily="34" charset="0"/>
            </a:endParaRPr>
          </a:p>
        </p:txBody>
      </p:sp>
      <p:sp>
        <p:nvSpPr>
          <p:cNvPr id="5" name="ZoneTexte 4"/>
          <p:cNvSpPr txBox="1"/>
          <p:nvPr/>
        </p:nvSpPr>
        <p:spPr>
          <a:xfrm>
            <a:off x="529281" y="4667652"/>
            <a:ext cx="8462381" cy="830997"/>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Par contre dans les APE le droit supplémentaire ne peut </a:t>
            </a:r>
          </a:p>
          <a:p>
            <a:pPr algn="ctr"/>
            <a:r>
              <a:rPr lang="fr-FR" sz="2400" b="1" dirty="0" smtClean="0">
                <a:solidFill>
                  <a:srgbClr val="0000FF"/>
                </a:solidFill>
                <a:latin typeface="Arial" panose="020B0604020202020204" pitchFamily="34" charset="0"/>
                <a:cs typeface="Arial" panose="020B0604020202020204" pitchFamily="34" charset="0"/>
              </a:rPr>
              <a:t>dépasser le droit de douane </a:t>
            </a:r>
            <a:r>
              <a:rPr lang="fr-FR" sz="2400" b="1" i="1" dirty="0" smtClean="0">
                <a:solidFill>
                  <a:srgbClr val="0000FF"/>
                </a:solidFill>
                <a:latin typeface="Arial" panose="020B0604020202020204" pitchFamily="34" charset="0"/>
                <a:cs typeface="Arial" panose="020B0604020202020204" pitchFamily="34" charset="0"/>
              </a:rPr>
              <a:t>appliqué </a:t>
            </a:r>
            <a:r>
              <a:rPr lang="fr-FR" sz="2400" b="1" dirty="0" smtClean="0">
                <a:solidFill>
                  <a:srgbClr val="0000FF"/>
                </a:solidFill>
                <a:latin typeface="Arial" panose="020B0604020202020204" pitchFamily="34" charset="0"/>
                <a:cs typeface="Arial" panose="020B0604020202020204" pitchFamily="34" charset="0"/>
              </a:rPr>
              <a:t>NPF.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1056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13921" y="142852"/>
            <a:ext cx="8869736" cy="523220"/>
          </a:xfrm>
          <a:prstGeom prst="rect">
            <a:avLst/>
          </a:prstGeom>
          <a:solidFill>
            <a:srgbClr val="FF0000"/>
          </a:solidFill>
          <a:ln>
            <a:solidFill>
              <a:schemeClr val="tx1"/>
            </a:solidFill>
          </a:ln>
        </p:spPr>
        <p:txBody>
          <a:bodyPr wrap="none" rtlCol="0">
            <a:spAutoFit/>
          </a:bodyPr>
          <a:lstStyle/>
          <a:p>
            <a:pPr algn="ctr"/>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Disparition du Droit Compensateur de la CEDEAO</a:t>
            </a:r>
            <a:endParaRPr lang="fr-FR"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6" name="ZoneTexte 5"/>
          <p:cNvSpPr txBox="1"/>
          <p:nvPr/>
        </p:nvSpPr>
        <p:spPr>
          <a:xfrm>
            <a:off x="500034" y="857232"/>
            <a:ext cx="8887369" cy="830997"/>
          </a:xfrm>
          <a:prstGeom prst="rect">
            <a:avLst/>
          </a:prstGeom>
          <a:noFill/>
          <a:ln>
            <a:solidFill>
              <a:schemeClr val="tx1"/>
            </a:solidFill>
          </a:ln>
        </p:spPr>
        <p:txBody>
          <a:bodyPr wrap="none" rtlCol="0">
            <a:spAutoFit/>
          </a:bodyPr>
          <a:lstStyle/>
          <a:p>
            <a:r>
              <a:rPr lang="fr-FR" sz="2400" b="1" dirty="0" smtClean="0">
                <a:solidFill>
                  <a:srgbClr val="0000FF"/>
                </a:solidFill>
                <a:latin typeface="Arial" panose="020B0604020202020204" pitchFamily="34" charset="0"/>
                <a:cs typeface="Arial" panose="020B0604020202020204" pitchFamily="34" charset="0"/>
              </a:rPr>
              <a:t>Le DCC prévu visait à compenser les pratiques déloyales</a:t>
            </a:r>
          </a:p>
          <a:p>
            <a:r>
              <a:rPr lang="fr-FR" sz="2400" b="1" dirty="0" smtClean="0">
                <a:solidFill>
                  <a:srgbClr val="0000FF"/>
                </a:solidFill>
                <a:latin typeface="Arial" panose="020B0604020202020204" pitchFamily="34" charset="0"/>
                <a:cs typeface="Arial" panose="020B0604020202020204" pitchFamily="34" charset="0"/>
              </a:rPr>
              <a:t>des pays exportateurs subventionnant leurs exportations.</a:t>
            </a:r>
            <a:endParaRPr lang="fr-FR" sz="2400" b="1" dirty="0">
              <a:solidFill>
                <a:srgbClr val="0000FF"/>
              </a:solidFill>
              <a:latin typeface="Arial" panose="020B0604020202020204" pitchFamily="34" charset="0"/>
              <a:cs typeface="Arial" panose="020B0604020202020204" pitchFamily="34" charset="0"/>
            </a:endParaRPr>
          </a:p>
        </p:txBody>
      </p:sp>
      <p:sp>
        <p:nvSpPr>
          <p:cNvPr id="7" name="ZoneTexte 6"/>
          <p:cNvSpPr txBox="1"/>
          <p:nvPr/>
        </p:nvSpPr>
        <p:spPr>
          <a:xfrm>
            <a:off x="21902" y="3356992"/>
            <a:ext cx="9082358" cy="1938992"/>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Mais son mécanisme de déclenchement n'était pas adapté </a:t>
            </a:r>
          </a:p>
          <a:p>
            <a:pPr algn="ctr"/>
            <a:r>
              <a:rPr lang="fr-FR" sz="2400" b="1" dirty="0" smtClean="0">
                <a:solidFill>
                  <a:srgbClr val="009900"/>
                </a:solidFill>
                <a:latin typeface="Arial" panose="020B0604020202020204" pitchFamily="34" charset="0"/>
                <a:cs typeface="Arial" panose="020B0604020202020204" pitchFamily="34" charset="0"/>
              </a:rPr>
              <a:t>car fonction de l'ESP (Estimation du soutien au producteur)</a:t>
            </a:r>
          </a:p>
          <a:p>
            <a:pPr algn="ctr"/>
            <a:r>
              <a:rPr lang="fr-FR" sz="2400" b="1" dirty="0" smtClean="0">
                <a:solidFill>
                  <a:srgbClr val="009900"/>
                </a:solidFill>
                <a:latin typeface="Arial" panose="020B0604020202020204" pitchFamily="34" charset="0"/>
                <a:cs typeface="Arial" panose="020B0604020202020204" pitchFamily="34" charset="0"/>
              </a:rPr>
              <a:t>du produit calculé par l'OCDE car c'est un indicateur de </a:t>
            </a:r>
          </a:p>
          <a:p>
            <a:pPr algn="ctr"/>
            <a:r>
              <a:rPr lang="fr-FR" sz="2400" b="1" dirty="0" smtClean="0">
                <a:solidFill>
                  <a:srgbClr val="009900"/>
                </a:solidFill>
                <a:latin typeface="Arial" panose="020B0604020202020204" pitchFamily="34" charset="0"/>
                <a:cs typeface="Arial" panose="020B0604020202020204" pitchFamily="34" charset="0"/>
              </a:rPr>
              <a:t>soutien très critiquable et qui n'est pas calculé pour les  </a:t>
            </a:r>
          </a:p>
          <a:p>
            <a:pPr algn="ctr"/>
            <a:r>
              <a:rPr lang="fr-FR" sz="2400" b="1" dirty="0" smtClean="0">
                <a:solidFill>
                  <a:srgbClr val="009900"/>
                </a:solidFill>
                <a:latin typeface="Arial" panose="020B0604020202020204" pitchFamily="34" charset="0"/>
                <a:cs typeface="Arial" panose="020B0604020202020204" pitchFamily="34" charset="0"/>
              </a:rPr>
              <a:t>produits des pays ACP, a fortiori pour la CEDEAO. </a:t>
            </a:r>
            <a:endParaRPr lang="fr-FR" sz="2400" b="1" dirty="0">
              <a:solidFill>
                <a:srgbClr val="009900"/>
              </a:solidFill>
              <a:latin typeface="Arial" panose="020B0604020202020204" pitchFamily="34" charset="0"/>
              <a:cs typeface="Arial" panose="020B0604020202020204" pitchFamily="34" charset="0"/>
            </a:endParaRPr>
          </a:p>
        </p:txBody>
      </p:sp>
      <p:sp>
        <p:nvSpPr>
          <p:cNvPr id="8" name="ZoneTexte 7"/>
          <p:cNvSpPr txBox="1"/>
          <p:nvPr/>
        </p:nvSpPr>
        <p:spPr>
          <a:xfrm>
            <a:off x="92147" y="2060848"/>
            <a:ext cx="9054082" cy="830997"/>
          </a:xfrm>
          <a:prstGeom prst="rect">
            <a:avLst/>
          </a:prstGeom>
          <a:noFill/>
          <a:ln>
            <a:solidFill>
              <a:schemeClr val="tx1"/>
            </a:solidFill>
          </a:ln>
        </p:spPr>
        <p:txBody>
          <a:bodyPr wrap="none" rtlCol="0">
            <a:spAutoFit/>
          </a:bodyPr>
          <a:lstStyle/>
          <a:p>
            <a:pPr algn="ctr"/>
            <a:r>
              <a:rPr lang="fr-FR" sz="2400" b="1" dirty="0" smtClean="0">
                <a:solidFill>
                  <a:srgbClr val="009900"/>
                </a:solidFill>
                <a:latin typeface="Arial" panose="020B0604020202020204" pitchFamily="34" charset="0"/>
                <a:cs typeface="Arial" panose="020B0604020202020204" pitchFamily="34" charset="0"/>
              </a:rPr>
              <a:t>Le DCC était appliqué au niveau CEDEAO pour 1 an </a:t>
            </a:r>
            <a:r>
              <a:rPr lang="fr-FR" sz="2400" b="1" dirty="0" err="1" smtClean="0">
                <a:solidFill>
                  <a:srgbClr val="009900"/>
                </a:solidFill>
                <a:latin typeface="Arial" panose="020B0604020202020204" pitchFamily="34" charset="0"/>
                <a:cs typeface="Arial" panose="020B0604020202020204" pitchFamily="34" charset="0"/>
              </a:rPr>
              <a:t>renou</a:t>
            </a:r>
            <a:r>
              <a:rPr lang="fr-FR" sz="2400" b="1" dirty="0" smtClean="0">
                <a:solidFill>
                  <a:srgbClr val="009900"/>
                </a:solidFill>
                <a:latin typeface="Arial" panose="020B0604020202020204" pitchFamily="34" charset="0"/>
                <a:cs typeface="Arial" panose="020B0604020202020204" pitchFamily="34" charset="0"/>
              </a:rPr>
              <a:t>-</a:t>
            </a:r>
          </a:p>
          <a:p>
            <a:pPr algn="ctr"/>
            <a:r>
              <a:rPr lang="fr-FR" sz="2400" b="1" dirty="0" err="1" smtClean="0">
                <a:solidFill>
                  <a:srgbClr val="009900"/>
                </a:solidFill>
                <a:latin typeface="Arial" panose="020B0604020202020204" pitchFamily="34" charset="0"/>
                <a:cs typeface="Arial" panose="020B0604020202020204" pitchFamily="34" charset="0"/>
              </a:rPr>
              <a:t>velable</a:t>
            </a:r>
            <a:r>
              <a:rPr lang="fr-FR" sz="2400" b="1" dirty="0" smtClean="0">
                <a:solidFill>
                  <a:srgbClr val="009900"/>
                </a:solidFill>
                <a:latin typeface="Arial" panose="020B0604020202020204" pitchFamily="34" charset="0"/>
                <a:cs typeface="Arial" panose="020B0604020202020204" pitchFamily="34" charset="0"/>
              </a:rPr>
              <a:t> tant que persistent les niveaux de déclenchement.</a:t>
            </a:r>
            <a:endParaRPr lang="fr-FR" sz="2400" b="1" dirty="0">
              <a:solidFill>
                <a:srgbClr val="0099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06559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50333" y="142852"/>
            <a:ext cx="6436377" cy="954107"/>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CEDEAO ne doit pas signer l'APE</a:t>
            </a:r>
          </a:p>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avant la conclusion du Doha Round</a:t>
            </a:r>
            <a:endParaRPr lang="fr-FR"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ZoneTexte 2"/>
          <p:cNvSpPr txBox="1"/>
          <p:nvPr/>
        </p:nvSpPr>
        <p:spPr>
          <a:xfrm>
            <a:off x="-22790" y="1214422"/>
            <a:ext cx="9106019" cy="1569660"/>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La CEDEAO et tous les ACP sont obligés de signer et ratifier </a:t>
            </a:r>
          </a:p>
          <a:p>
            <a:pPr algn="ctr"/>
            <a:r>
              <a:rPr lang="fr-FR" sz="2400" b="1" dirty="0" smtClean="0">
                <a:solidFill>
                  <a:srgbClr val="0000FF"/>
                </a:solidFill>
                <a:latin typeface="Arial" panose="020B0604020202020204" pitchFamily="34" charset="0"/>
                <a:cs typeface="Arial" panose="020B0604020202020204" pitchFamily="34" charset="0"/>
              </a:rPr>
              <a:t>avant le 1</a:t>
            </a:r>
            <a:r>
              <a:rPr lang="fr-FR" sz="2400" b="1" baseline="30000" dirty="0" smtClean="0">
                <a:solidFill>
                  <a:srgbClr val="0000FF"/>
                </a:solidFill>
                <a:latin typeface="Arial" panose="020B0604020202020204" pitchFamily="34" charset="0"/>
                <a:cs typeface="Arial" panose="020B0604020202020204" pitchFamily="34" charset="0"/>
              </a:rPr>
              <a:t>er</a:t>
            </a:r>
            <a:r>
              <a:rPr lang="fr-FR" sz="2400" b="1" dirty="0" smtClean="0">
                <a:solidFill>
                  <a:srgbClr val="0000FF"/>
                </a:solidFill>
                <a:latin typeface="Arial" panose="020B0604020202020204" pitchFamily="34" charset="0"/>
                <a:cs typeface="Arial" panose="020B0604020202020204" pitchFamily="34" charset="0"/>
              </a:rPr>
              <a:t> octobre 2014 l'APE régional pour ne pas </a:t>
            </a:r>
          </a:p>
          <a:p>
            <a:pPr algn="ctr"/>
            <a:r>
              <a:rPr lang="fr-FR" sz="2400" b="1" dirty="0" smtClean="0">
                <a:solidFill>
                  <a:srgbClr val="0000FF"/>
                </a:solidFill>
                <a:latin typeface="Arial" panose="020B0604020202020204" pitchFamily="34" charset="0"/>
                <a:cs typeface="Arial" panose="020B0604020202020204" pitchFamily="34" charset="0"/>
              </a:rPr>
              <a:t>rester en soi-disant infraction vis-à-vis de l'OMC et continuer</a:t>
            </a:r>
          </a:p>
          <a:p>
            <a:pPr algn="ctr"/>
            <a:r>
              <a:rPr lang="fr-FR" sz="2400" b="1" dirty="0" smtClean="0">
                <a:solidFill>
                  <a:srgbClr val="0000FF"/>
                </a:solidFill>
                <a:latin typeface="Arial" panose="020B0604020202020204" pitchFamily="34" charset="0"/>
                <a:cs typeface="Arial" panose="020B0604020202020204" pitchFamily="34" charset="0"/>
              </a:rPr>
              <a:t>à bénéficier de l'accès au marché de l'UE sans DD.</a:t>
            </a:r>
            <a:endParaRPr lang="fr-FR" sz="2400" b="1" dirty="0">
              <a:solidFill>
                <a:srgbClr val="0000FF"/>
              </a:solidFill>
              <a:latin typeface="Arial" panose="020B0604020202020204" pitchFamily="34" charset="0"/>
              <a:cs typeface="Arial" panose="020B0604020202020204" pitchFamily="34" charset="0"/>
            </a:endParaRPr>
          </a:p>
        </p:txBody>
      </p:sp>
      <p:sp>
        <p:nvSpPr>
          <p:cNvPr id="4" name="ZoneTexte 3"/>
          <p:cNvSpPr txBox="1"/>
          <p:nvPr/>
        </p:nvSpPr>
        <p:spPr>
          <a:xfrm>
            <a:off x="71406" y="2928934"/>
            <a:ext cx="8962710" cy="3785652"/>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anose="020B0604020202020204" pitchFamily="34" charset="0"/>
                <a:cs typeface="Arial" panose="020B0604020202020204" pitchFamily="34" charset="0"/>
              </a:rPr>
              <a:t>La CEDEAO ne peut signer un APE qui la priverait des dis-</a:t>
            </a:r>
          </a:p>
          <a:p>
            <a:pPr algn="ctr"/>
            <a:r>
              <a:rPr lang="fr-FR" sz="2400" b="1" dirty="0" smtClean="0">
                <a:solidFill>
                  <a:srgbClr val="006600"/>
                </a:solidFill>
                <a:latin typeface="Arial" panose="020B0604020202020204" pitchFamily="34" charset="0"/>
                <a:cs typeface="Arial" panose="020B0604020202020204" pitchFamily="34" charset="0"/>
              </a:rPr>
              <a:t>positions plus favorables issues du Doha Round, non </a:t>
            </a:r>
            <a:r>
              <a:rPr lang="fr-FR" sz="2400" b="1" dirty="0" err="1" smtClean="0">
                <a:solidFill>
                  <a:srgbClr val="006600"/>
                </a:solidFill>
                <a:latin typeface="Arial" panose="020B0604020202020204" pitchFamily="34" charset="0"/>
                <a:cs typeface="Arial" panose="020B0604020202020204" pitchFamily="34" charset="0"/>
              </a:rPr>
              <a:t>seu</a:t>
            </a:r>
            <a:r>
              <a:rPr lang="fr-FR" sz="2400" b="1" dirty="0" smtClean="0">
                <a:solidFill>
                  <a:srgbClr val="006600"/>
                </a:solidFill>
                <a:latin typeface="Arial" panose="020B0604020202020204" pitchFamily="34" charset="0"/>
                <a:cs typeface="Arial" panose="020B0604020202020204" pitchFamily="34" charset="0"/>
              </a:rPr>
              <a:t>-</a:t>
            </a:r>
          </a:p>
          <a:p>
            <a:pPr algn="ctr"/>
            <a:r>
              <a:rPr lang="fr-FR" sz="2400" b="1" dirty="0" err="1" smtClean="0">
                <a:solidFill>
                  <a:srgbClr val="006600"/>
                </a:solidFill>
                <a:latin typeface="Arial" panose="020B0604020202020204" pitchFamily="34" charset="0"/>
                <a:cs typeface="Arial" panose="020B0604020202020204" pitchFamily="34" charset="0"/>
              </a:rPr>
              <a:t>lement</a:t>
            </a:r>
            <a:r>
              <a:rPr lang="fr-FR" sz="2400" b="1" dirty="0" smtClean="0">
                <a:solidFill>
                  <a:srgbClr val="006600"/>
                </a:solidFill>
                <a:latin typeface="Arial" panose="020B0604020202020204" pitchFamily="34" charset="0"/>
                <a:cs typeface="Arial" panose="020B0604020202020204" pitchFamily="34" charset="0"/>
              </a:rPr>
              <a:t> sur les "produits spéciaux", les "produits </a:t>
            </a:r>
            <a:r>
              <a:rPr lang="fr-FR" sz="2400" b="1" dirty="0" err="1" smtClean="0">
                <a:solidFill>
                  <a:srgbClr val="006600"/>
                </a:solidFill>
                <a:latin typeface="Arial" panose="020B0604020202020204" pitchFamily="34" charset="0"/>
                <a:cs typeface="Arial" panose="020B0604020202020204" pitchFamily="34" charset="0"/>
              </a:rPr>
              <a:t>sensi</a:t>
            </a:r>
            <a:r>
              <a:rPr lang="fr-FR" sz="2400" b="1" dirty="0" smtClean="0">
                <a:solidFill>
                  <a:srgbClr val="006600"/>
                </a:solidFill>
                <a:latin typeface="Arial" panose="020B0604020202020204" pitchFamily="34" charset="0"/>
                <a:cs typeface="Arial" panose="020B0604020202020204" pitchFamily="34" charset="0"/>
              </a:rPr>
              <a:t>-</a:t>
            </a:r>
          </a:p>
          <a:p>
            <a:pPr algn="ctr"/>
            <a:r>
              <a:rPr lang="fr-FR" sz="2400" b="1" dirty="0" err="1">
                <a:solidFill>
                  <a:srgbClr val="006600"/>
                </a:solidFill>
                <a:latin typeface="Arial" panose="020B0604020202020204" pitchFamily="34" charset="0"/>
                <a:cs typeface="Arial" panose="020B0604020202020204" pitchFamily="34" charset="0"/>
              </a:rPr>
              <a:t>b</a:t>
            </a:r>
            <a:r>
              <a:rPr lang="fr-FR" sz="2400" b="1" dirty="0" err="1" smtClean="0">
                <a:solidFill>
                  <a:srgbClr val="006600"/>
                </a:solidFill>
                <a:latin typeface="Arial" panose="020B0604020202020204" pitchFamily="34" charset="0"/>
                <a:cs typeface="Arial" panose="020B0604020202020204" pitchFamily="34" charset="0"/>
              </a:rPr>
              <a:t>les</a:t>
            </a:r>
            <a:r>
              <a:rPr lang="fr-FR" sz="2400" b="1" dirty="0" smtClean="0">
                <a:solidFill>
                  <a:srgbClr val="006600"/>
                </a:solidFill>
                <a:latin typeface="Arial" panose="020B0604020202020204" pitchFamily="34" charset="0"/>
                <a:cs typeface="Arial" panose="020B0604020202020204" pitchFamily="34" charset="0"/>
              </a:rPr>
              <a:t>" de l'OMC et la MSS mais aussi sur la baisse des </a:t>
            </a:r>
            <a:r>
              <a:rPr lang="fr-FR" sz="2400" b="1" dirty="0" err="1" smtClean="0">
                <a:solidFill>
                  <a:srgbClr val="006600"/>
                </a:solidFill>
                <a:latin typeface="Arial" panose="020B0604020202020204" pitchFamily="34" charset="0"/>
                <a:cs typeface="Arial" panose="020B0604020202020204" pitchFamily="34" charset="0"/>
              </a:rPr>
              <a:t>sub</a:t>
            </a:r>
            <a:r>
              <a:rPr lang="fr-FR" sz="2400" b="1" dirty="0" smtClean="0">
                <a:solidFill>
                  <a:srgbClr val="006600"/>
                </a:solidFill>
                <a:latin typeface="Arial" panose="020B0604020202020204" pitchFamily="34" charset="0"/>
                <a:cs typeface="Arial" panose="020B0604020202020204" pitchFamily="34" charset="0"/>
              </a:rPr>
              <a:t>-</a:t>
            </a:r>
          </a:p>
          <a:p>
            <a:pPr algn="ctr"/>
            <a:r>
              <a:rPr lang="fr-FR" sz="2400" b="1" dirty="0" smtClean="0">
                <a:solidFill>
                  <a:srgbClr val="006600"/>
                </a:solidFill>
                <a:latin typeface="Arial" panose="020B0604020202020204" pitchFamily="34" charset="0"/>
                <a:cs typeface="Arial" panose="020B0604020202020204" pitchFamily="34" charset="0"/>
              </a:rPr>
              <a:t>ventions agricoles de l'UE et la baisse de ses DD qui </a:t>
            </a:r>
            <a:r>
              <a:rPr lang="fr-FR" sz="2400" b="1" dirty="0" err="1" smtClean="0">
                <a:solidFill>
                  <a:srgbClr val="006600"/>
                </a:solidFill>
                <a:latin typeface="Arial" panose="020B0604020202020204" pitchFamily="34" charset="0"/>
                <a:cs typeface="Arial" panose="020B0604020202020204" pitchFamily="34" charset="0"/>
              </a:rPr>
              <a:t>éro</a:t>
            </a:r>
            <a:r>
              <a:rPr lang="fr-FR" sz="2400" b="1" dirty="0" smtClean="0">
                <a:solidFill>
                  <a:srgbClr val="006600"/>
                </a:solidFill>
                <a:latin typeface="Arial" panose="020B0604020202020204" pitchFamily="34" charset="0"/>
                <a:cs typeface="Arial" panose="020B0604020202020204" pitchFamily="34" charset="0"/>
              </a:rPr>
              <a:t>-</a:t>
            </a:r>
          </a:p>
          <a:p>
            <a:pPr algn="ctr"/>
            <a:r>
              <a:rPr lang="fr-FR" sz="2400" b="1" dirty="0" err="1" smtClean="0">
                <a:solidFill>
                  <a:srgbClr val="006600"/>
                </a:solidFill>
                <a:latin typeface="Arial" panose="020B0604020202020204" pitchFamily="34" charset="0"/>
                <a:cs typeface="Arial" panose="020B0604020202020204" pitchFamily="34" charset="0"/>
              </a:rPr>
              <a:t>deront</a:t>
            </a:r>
            <a:r>
              <a:rPr lang="fr-FR" sz="2400" b="1" dirty="0" smtClean="0">
                <a:solidFill>
                  <a:srgbClr val="006600"/>
                </a:solidFill>
                <a:latin typeface="Arial" panose="020B0604020202020204" pitchFamily="34" charset="0"/>
                <a:cs typeface="Arial" panose="020B0604020202020204" pitchFamily="34" charset="0"/>
              </a:rPr>
              <a:t> les préférences de la CEDEAO sur le marché de l'UE.</a:t>
            </a:r>
          </a:p>
          <a:p>
            <a:pPr algn="ctr"/>
            <a:r>
              <a:rPr lang="fr-FR" sz="2400" b="1" dirty="0" smtClean="0">
                <a:solidFill>
                  <a:srgbClr val="006600"/>
                </a:solidFill>
                <a:latin typeface="Arial" panose="020B0604020202020204" pitchFamily="34" charset="0"/>
                <a:cs typeface="Arial" panose="020B0604020202020204" pitchFamily="34" charset="0"/>
              </a:rPr>
              <a:t>Sinon les PED non ACP seront mieux protégés des </a:t>
            </a:r>
            <a:r>
              <a:rPr lang="fr-FR" sz="2400" b="1" dirty="0" err="1" smtClean="0">
                <a:solidFill>
                  <a:srgbClr val="006600"/>
                </a:solidFill>
                <a:latin typeface="Arial" panose="020B0604020202020204" pitchFamily="34" charset="0"/>
                <a:cs typeface="Arial" panose="020B0604020202020204" pitchFamily="34" charset="0"/>
              </a:rPr>
              <a:t>expor</a:t>
            </a:r>
            <a:r>
              <a:rPr lang="fr-FR" sz="2400" b="1" dirty="0" smtClean="0">
                <a:solidFill>
                  <a:srgbClr val="006600"/>
                </a:solidFill>
                <a:latin typeface="Arial" panose="020B0604020202020204" pitchFamily="34" charset="0"/>
                <a:cs typeface="Arial" panose="020B0604020202020204" pitchFamily="34" charset="0"/>
              </a:rPr>
              <a:t>-</a:t>
            </a:r>
          </a:p>
          <a:p>
            <a:pPr algn="ctr"/>
            <a:r>
              <a:rPr lang="fr-FR" sz="2400" b="1" dirty="0" err="1" smtClean="0">
                <a:solidFill>
                  <a:srgbClr val="006600"/>
                </a:solidFill>
                <a:latin typeface="Arial" panose="020B0604020202020204" pitchFamily="34" charset="0"/>
                <a:cs typeface="Arial" panose="020B0604020202020204" pitchFamily="34" charset="0"/>
              </a:rPr>
              <a:t>tations</a:t>
            </a:r>
            <a:r>
              <a:rPr lang="fr-FR" sz="2400" b="1" dirty="0" smtClean="0">
                <a:solidFill>
                  <a:srgbClr val="006600"/>
                </a:solidFill>
                <a:latin typeface="Arial" panose="020B0604020202020204" pitchFamily="34" charset="0"/>
                <a:cs typeface="Arial" panose="020B0604020202020204" pitchFamily="34" charset="0"/>
              </a:rPr>
              <a:t> de l'UE.  Donc l'APE régional ne pourra être qu'</a:t>
            </a:r>
          </a:p>
          <a:p>
            <a:pPr algn="ctr"/>
            <a:r>
              <a:rPr lang="fr-FR" sz="2400" b="1" dirty="0" smtClean="0">
                <a:solidFill>
                  <a:srgbClr val="006600"/>
                </a:solidFill>
                <a:latin typeface="Arial" panose="020B0604020202020204" pitchFamily="34" charset="0"/>
                <a:cs typeface="Arial" panose="020B0604020202020204" pitchFamily="34" charset="0"/>
              </a:rPr>
              <a:t>intérimaire, d'autant que l'UE a refusé de traiter des </a:t>
            </a:r>
          </a:p>
          <a:p>
            <a:pPr algn="ctr"/>
            <a:r>
              <a:rPr lang="fr-FR" sz="2400" b="1" dirty="0" smtClean="0">
                <a:solidFill>
                  <a:srgbClr val="006600"/>
                </a:solidFill>
                <a:latin typeface="Arial" panose="020B0604020202020204" pitchFamily="34" charset="0"/>
                <a:cs typeface="Arial" panose="020B0604020202020204" pitchFamily="34" charset="0"/>
              </a:rPr>
              <a:t>subventions dans les APE.</a:t>
            </a:r>
            <a:endParaRPr lang="fr-FR" sz="2400" b="1" dirty="0">
              <a:solidFill>
                <a:srgbClr val="0066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07319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2826911" y="119698"/>
            <a:ext cx="3619902"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Conclusion partielle</a:t>
            </a:r>
            <a:endParaRPr lang="fr-FR" sz="28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ZoneTexte 3"/>
          <p:cNvSpPr txBox="1"/>
          <p:nvPr/>
        </p:nvSpPr>
        <p:spPr>
          <a:xfrm>
            <a:off x="214282" y="785794"/>
            <a:ext cx="8720657" cy="2308324"/>
          </a:xfrm>
          <a:prstGeom prst="rect">
            <a:avLst/>
          </a:prstGeom>
          <a:noFill/>
          <a:ln>
            <a:solidFill>
              <a:schemeClr val="tx1"/>
            </a:solidFill>
          </a:ln>
        </p:spPr>
        <p:txBody>
          <a:bodyPr wrap="none" rtlCol="0">
            <a:spAutoFit/>
          </a:bodyPr>
          <a:lstStyle/>
          <a:p>
            <a:pPr algn="ctr"/>
            <a:r>
              <a:rPr lang="fr-FR" sz="2400" b="1" dirty="0" smtClean="0">
                <a:solidFill>
                  <a:srgbClr val="0000FF"/>
                </a:solidFill>
                <a:latin typeface="Arial" panose="020B0604020202020204" pitchFamily="34" charset="0"/>
                <a:cs typeface="Arial" panose="020B0604020202020204" pitchFamily="34" charset="0"/>
              </a:rPr>
              <a:t>Les limites du TEC, malgré une 5</a:t>
            </a:r>
            <a:r>
              <a:rPr lang="fr-FR" sz="2400" b="1" baseline="30000" dirty="0" smtClean="0">
                <a:solidFill>
                  <a:srgbClr val="0000FF"/>
                </a:solidFill>
                <a:latin typeface="Arial" panose="020B0604020202020204" pitchFamily="34" charset="0"/>
                <a:cs typeface="Arial" panose="020B0604020202020204" pitchFamily="34" charset="0"/>
              </a:rPr>
              <a:t>ème</a:t>
            </a:r>
            <a:r>
              <a:rPr lang="fr-FR" sz="2400" b="1" dirty="0" smtClean="0">
                <a:solidFill>
                  <a:srgbClr val="0000FF"/>
                </a:solidFill>
                <a:latin typeface="Arial" panose="020B0604020202020204" pitchFamily="34" charset="0"/>
                <a:cs typeface="Arial" panose="020B0604020202020204" pitchFamily="34" charset="0"/>
              </a:rPr>
              <a:t> bande à 35%, comme</a:t>
            </a:r>
          </a:p>
          <a:p>
            <a:pPr algn="ctr"/>
            <a:r>
              <a:rPr lang="fr-FR" sz="2400" b="1" dirty="0" smtClean="0">
                <a:solidFill>
                  <a:srgbClr val="0000FF"/>
                </a:solidFill>
                <a:latin typeface="Arial" panose="020B0604020202020204" pitchFamily="34" charset="0"/>
                <a:cs typeface="Arial" panose="020B0604020202020204" pitchFamily="34" charset="0"/>
              </a:rPr>
              <a:t>celles des mesures de sauvegarde envisagées conduisent</a:t>
            </a:r>
          </a:p>
          <a:p>
            <a:pPr algn="ctr"/>
            <a:r>
              <a:rPr lang="fr-FR" sz="2400" b="1" dirty="0" smtClean="0">
                <a:solidFill>
                  <a:srgbClr val="0000FF"/>
                </a:solidFill>
                <a:latin typeface="Arial" panose="020B0604020202020204" pitchFamily="34" charset="0"/>
                <a:cs typeface="Arial" panose="020B0604020202020204" pitchFamily="34" charset="0"/>
              </a:rPr>
              <a:t> à proposer des alternatives assurant une protection </a:t>
            </a:r>
          </a:p>
          <a:p>
            <a:pPr algn="ctr"/>
            <a:r>
              <a:rPr lang="fr-FR" sz="2400" b="1" dirty="0" smtClean="0">
                <a:solidFill>
                  <a:srgbClr val="0000FF"/>
                </a:solidFill>
                <a:latin typeface="Arial" panose="020B0604020202020204" pitchFamily="34" charset="0"/>
                <a:cs typeface="Arial" panose="020B0604020202020204" pitchFamily="34" charset="0"/>
              </a:rPr>
              <a:t>efficace du marché intérieur tout en respectant sur le fond</a:t>
            </a:r>
          </a:p>
          <a:p>
            <a:pPr algn="ctr"/>
            <a:r>
              <a:rPr lang="fr-FR" sz="2400" b="1" dirty="0" smtClean="0">
                <a:solidFill>
                  <a:srgbClr val="0000FF"/>
                </a:solidFill>
                <a:latin typeface="Arial" panose="020B0604020202020204" pitchFamily="34" charset="0"/>
                <a:cs typeface="Arial" panose="020B0604020202020204" pitchFamily="34" charset="0"/>
              </a:rPr>
              <a:t> les règles de l'OMC même si elles peuvent en violer </a:t>
            </a:r>
          </a:p>
          <a:p>
            <a:pPr algn="ctr"/>
            <a:r>
              <a:rPr lang="fr-FR" sz="2400" b="1" dirty="0" smtClean="0">
                <a:solidFill>
                  <a:srgbClr val="0000FF"/>
                </a:solidFill>
                <a:latin typeface="Arial" panose="020B0604020202020204" pitchFamily="34" charset="0"/>
                <a:cs typeface="Arial" panose="020B0604020202020204" pitchFamily="34" charset="0"/>
              </a:rPr>
              <a:t>certaines sous leur forme inadaptée actuelle.</a:t>
            </a:r>
            <a:endParaRPr lang="fr-FR" sz="2400" b="1" dirty="0">
              <a:solidFill>
                <a:srgbClr val="0000FF"/>
              </a:solidFill>
              <a:latin typeface="Arial" panose="020B0604020202020204" pitchFamily="34" charset="0"/>
              <a:cs typeface="Arial" panose="020B0604020202020204" pitchFamily="34" charset="0"/>
            </a:endParaRPr>
          </a:p>
        </p:txBody>
      </p:sp>
      <p:sp>
        <p:nvSpPr>
          <p:cNvPr id="5" name="ZoneTexte 4"/>
          <p:cNvSpPr txBox="1"/>
          <p:nvPr/>
        </p:nvSpPr>
        <p:spPr>
          <a:xfrm>
            <a:off x="71406" y="3214686"/>
            <a:ext cx="8937062" cy="2677656"/>
          </a:xfrm>
          <a:prstGeom prst="rect">
            <a:avLst/>
          </a:prstGeom>
          <a:noFill/>
          <a:ln>
            <a:solidFill>
              <a:schemeClr val="tx1"/>
            </a:solidFill>
          </a:ln>
        </p:spPr>
        <p:txBody>
          <a:bodyPr wrap="none" rtlCol="0">
            <a:spAutoFit/>
          </a:bodyPr>
          <a:lstStyle/>
          <a:p>
            <a:pPr algn="ctr"/>
            <a:r>
              <a:rPr lang="fr-FR" sz="2400" b="1" dirty="0" smtClean="0">
                <a:solidFill>
                  <a:srgbClr val="006600"/>
                </a:solidFill>
                <a:latin typeface="Arial" panose="020B0604020202020204" pitchFamily="34" charset="0"/>
                <a:cs typeface="Arial" panose="020B0604020202020204" pitchFamily="34" charset="0"/>
              </a:rPr>
              <a:t>Et ces mesures alternatives doivent tenir compte non </a:t>
            </a:r>
          </a:p>
          <a:p>
            <a:pPr algn="ctr"/>
            <a:r>
              <a:rPr lang="fr-FR" sz="2400" b="1" dirty="0" smtClean="0">
                <a:solidFill>
                  <a:srgbClr val="006600"/>
                </a:solidFill>
                <a:latin typeface="Arial" panose="020B0604020202020204" pitchFamily="34" charset="0"/>
                <a:cs typeface="Arial" panose="020B0604020202020204" pitchFamily="34" charset="0"/>
              </a:rPr>
              <a:t>seulement des contraintes des négociations APE et du</a:t>
            </a:r>
          </a:p>
          <a:p>
            <a:pPr algn="ctr"/>
            <a:r>
              <a:rPr lang="fr-FR" sz="2400" b="1" dirty="0" smtClean="0">
                <a:solidFill>
                  <a:srgbClr val="006600"/>
                </a:solidFill>
                <a:latin typeface="Arial" panose="020B0604020202020204" pitchFamily="34" charset="0"/>
                <a:cs typeface="Arial" panose="020B0604020202020204" pitchFamily="34" charset="0"/>
              </a:rPr>
              <a:t>Doha Round mais aussi du contexte de récession mondiale</a:t>
            </a:r>
          </a:p>
          <a:p>
            <a:pPr algn="ctr"/>
            <a:r>
              <a:rPr lang="fr-FR" sz="2400" b="1" dirty="0" smtClean="0">
                <a:solidFill>
                  <a:srgbClr val="006600"/>
                </a:solidFill>
                <a:latin typeface="Arial" panose="020B0604020202020204" pitchFamily="34" charset="0"/>
                <a:cs typeface="Arial" panose="020B0604020202020204" pitchFamily="34" charset="0"/>
              </a:rPr>
              <a:t>qui a amené tous les pays développés et de nombreux pays</a:t>
            </a:r>
          </a:p>
          <a:p>
            <a:pPr algn="ctr"/>
            <a:r>
              <a:rPr lang="fr-FR" sz="2400" b="1" dirty="0" smtClean="0">
                <a:solidFill>
                  <a:srgbClr val="006600"/>
                </a:solidFill>
                <a:latin typeface="Arial" panose="020B0604020202020204" pitchFamily="34" charset="0"/>
                <a:cs typeface="Arial" panose="020B0604020202020204" pitchFamily="34" charset="0"/>
              </a:rPr>
              <a:t>émergents à violer les règles de l'OMC en subventionnant</a:t>
            </a:r>
          </a:p>
          <a:p>
            <a:pPr algn="ctr"/>
            <a:r>
              <a:rPr lang="fr-FR" sz="2400" b="1" dirty="0" smtClean="0">
                <a:solidFill>
                  <a:srgbClr val="006600"/>
                </a:solidFill>
                <a:latin typeface="Arial" panose="020B0604020202020204" pitchFamily="34" charset="0"/>
                <a:cs typeface="Arial" panose="020B0604020202020204" pitchFamily="34" charset="0"/>
              </a:rPr>
              <a:t>à plus de 3000 milliards de $ à leurs institutions financières</a:t>
            </a:r>
          </a:p>
          <a:p>
            <a:pPr algn="ctr"/>
            <a:r>
              <a:rPr lang="fr-FR" sz="2400" b="1" dirty="0" smtClean="0">
                <a:solidFill>
                  <a:srgbClr val="006600"/>
                </a:solidFill>
                <a:latin typeface="Arial" panose="020B0604020202020204" pitchFamily="34" charset="0"/>
                <a:cs typeface="Arial" panose="020B0604020202020204" pitchFamily="34" charset="0"/>
              </a:rPr>
              <a:t> et entreprises en difficulté.</a:t>
            </a:r>
            <a:endParaRPr lang="fr-FR" sz="2400" b="1" dirty="0">
              <a:solidFill>
                <a:srgbClr val="006600"/>
              </a:solidFill>
              <a:latin typeface="Arial" panose="020B0604020202020204" pitchFamily="34" charset="0"/>
              <a:cs typeface="Arial" panose="020B0604020202020204" pitchFamily="34" charset="0"/>
            </a:endParaRPr>
          </a:p>
        </p:txBody>
      </p:sp>
      <p:sp>
        <p:nvSpPr>
          <p:cNvPr id="6" name="ZoneTexte 5"/>
          <p:cNvSpPr txBox="1"/>
          <p:nvPr/>
        </p:nvSpPr>
        <p:spPr>
          <a:xfrm>
            <a:off x="71406" y="6000768"/>
            <a:ext cx="9098966" cy="830997"/>
          </a:xfrm>
          <a:prstGeom prst="rect">
            <a:avLst/>
          </a:prstGeom>
          <a:noFill/>
          <a:ln>
            <a:solidFill>
              <a:schemeClr val="tx1"/>
            </a:solidFill>
          </a:ln>
        </p:spPr>
        <p:txBody>
          <a:bodyPr wrap="none" rtlCol="0">
            <a:spAutoFit/>
          </a:bodyPr>
          <a:lstStyle/>
          <a:p>
            <a:r>
              <a:rPr lang="fr-FR" sz="2400" b="1" dirty="0" smtClean="0">
                <a:solidFill>
                  <a:srgbClr val="0000FF"/>
                </a:solidFill>
                <a:latin typeface="Arial" panose="020B0604020202020204" pitchFamily="34" charset="0"/>
                <a:cs typeface="Arial" panose="020B0604020202020204" pitchFamily="34" charset="0"/>
              </a:rPr>
              <a:t>La situation de la CEDEAO est infiniment plus dramatique et</a:t>
            </a:r>
          </a:p>
          <a:p>
            <a:r>
              <a:rPr lang="fr-FR" sz="2400" b="1" dirty="0" smtClean="0">
                <a:solidFill>
                  <a:srgbClr val="0000FF"/>
                </a:solidFill>
                <a:latin typeface="Arial" panose="020B0604020202020204" pitchFamily="34" charset="0"/>
                <a:cs typeface="Arial" panose="020B0604020202020204" pitchFamily="34" charset="0"/>
              </a:rPr>
              <a:t>structurelle avec en + les défis démographique et climatique</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16236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00013"/>
            <a:ext cx="9139237" cy="666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373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a:grpSpLocks/>
          </p:cNvGrpSpPr>
          <p:nvPr/>
        </p:nvGrpSpPr>
        <p:grpSpPr bwMode="auto">
          <a:xfrm>
            <a:off x="0" y="0"/>
            <a:ext cx="9144000" cy="6858000"/>
            <a:chOff x="0" y="0"/>
            <a:chExt cx="9144000" cy="6858000"/>
          </a:xfrm>
        </p:grpSpPr>
        <p:graphicFrame>
          <p:nvGraphicFramePr>
            <p:cNvPr id="3" name="Graphique 2"/>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4" name="ZoneTexte 3"/>
            <p:cNvSpPr txBox="1">
              <a:spLocks noChangeArrowheads="1"/>
            </p:cNvSpPr>
            <p:nvPr/>
          </p:nvSpPr>
          <p:spPr bwMode="auto">
            <a:xfrm>
              <a:off x="500034" y="6286520"/>
              <a:ext cx="7356116" cy="461665"/>
            </a:xfrm>
            <a:prstGeom prst="rect">
              <a:avLst/>
            </a:prstGeom>
            <a:noFill/>
            <a:ln w="9525">
              <a:noFill/>
              <a:miter lim="800000"/>
              <a:headEnd/>
              <a:tailEnd/>
            </a:ln>
          </p:spPr>
          <p:txBody>
            <a:bodyPr wrap="none">
              <a:spAutoFit/>
            </a:bodyPr>
            <a:lstStyle/>
            <a:p>
              <a:r>
                <a:rPr lang="fr-FR" sz="1200" dirty="0"/>
                <a:t>Source : </a:t>
              </a:r>
              <a:r>
                <a:rPr lang="fr-FR" sz="1200" dirty="0" smtClean="0"/>
                <a:t>World Bank and </a:t>
              </a:r>
              <a:r>
                <a:rPr lang="fr-FR" sz="1200" dirty="0" err="1" smtClean="0"/>
                <a:t>European</a:t>
              </a:r>
              <a:r>
                <a:rPr lang="fr-FR" sz="1200" dirty="0" smtClean="0"/>
                <a:t> Commission</a:t>
              </a:r>
              <a:endParaRPr lang="fr-FR" sz="1200" dirty="0"/>
            </a:p>
            <a:p>
              <a:r>
                <a:rPr lang="fr-FR" sz="1200" dirty="0"/>
                <a:t>PMA : </a:t>
              </a:r>
              <a:r>
                <a:rPr lang="fr-FR" sz="1200" dirty="0" err="1" smtClean="0"/>
                <a:t>LDCs</a:t>
              </a:r>
              <a:r>
                <a:rPr lang="fr-FR" sz="1200" dirty="0" smtClean="0"/>
                <a:t>; </a:t>
              </a:r>
              <a:r>
                <a:rPr lang="fr-FR" sz="1200" dirty="0"/>
                <a:t>PED à BM revenu : </a:t>
              </a:r>
              <a:r>
                <a:rPr lang="fr-FR" sz="1200" dirty="0" err="1" smtClean="0"/>
                <a:t>DCs</a:t>
              </a:r>
              <a:r>
                <a:rPr lang="fr-FR" sz="1200" dirty="0" smtClean="0"/>
                <a:t> </a:t>
              </a:r>
              <a:r>
                <a:rPr lang="fr-FR" sz="1200" dirty="0" err="1" smtClean="0"/>
                <a:t>with</a:t>
              </a:r>
              <a:r>
                <a:rPr lang="fr-FR" sz="1200" dirty="0" smtClean="0"/>
                <a:t> </a:t>
              </a:r>
              <a:r>
                <a:rPr lang="fr-FR" sz="1200" dirty="0" err="1" smtClean="0"/>
                <a:t>low</a:t>
              </a:r>
              <a:r>
                <a:rPr lang="fr-FR" sz="1200" dirty="0" smtClean="0"/>
                <a:t> and middle </a:t>
              </a:r>
              <a:r>
                <a:rPr lang="fr-FR" sz="1200" dirty="0" err="1" smtClean="0"/>
                <a:t>income</a:t>
              </a:r>
              <a:r>
                <a:rPr lang="fr-FR" sz="1200" dirty="0" smtClean="0"/>
                <a:t>: ASS: SSA (</a:t>
              </a:r>
              <a:r>
                <a:rPr lang="fr-FR" sz="1200" dirty="0" err="1" smtClean="0"/>
                <a:t>Sub</a:t>
              </a:r>
              <a:r>
                <a:rPr lang="fr-FR" sz="1200" dirty="0" smtClean="0"/>
                <a:t>-</a:t>
              </a:r>
              <a:r>
                <a:rPr lang="fr-FR" sz="1200" dirty="0" err="1" smtClean="0"/>
                <a:t>Saharan</a:t>
              </a:r>
              <a:r>
                <a:rPr lang="fr-FR" sz="1200" dirty="0" smtClean="0"/>
                <a:t> </a:t>
              </a:r>
              <a:r>
                <a:rPr lang="fr-FR" sz="1200" dirty="0" err="1" smtClean="0"/>
                <a:t>Africa</a:t>
              </a:r>
              <a:r>
                <a:rPr lang="fr-FR" sz="1200" dirty="0" smtClean="0"/>
                <a:t>)</a:t>
              </a:r>
              <a:endParaRPr lang="fr-FR" sz="1200" dirty="0"/>
            </a:p>
          </p:txBody>
        </p:sp>
      </p:grpSp>
    </p:spTree>
    <p:extLst>
      <p:ext uri="{BB962C8B-B14F-4D97-AF65-F5344CB8AC3E}">
        <p14:creationId xmlns:p14="http://schemas.microsoft.com/office/powerpoint/2010/main" val="3372224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7938" y="-7938"/>
            <a:ext cx="9159876" cy="6873876"/>
          </a:xfrm>
          <a:prstGeom prst="rect">
            <a:avLst/>
          </a:prstGeom>
          <a:noFill/>
          <a:ln w="9525">
            <a:noFill/>
            <a:miter lim="800000"/>
            <a:headEnd/>
            <a:tailEnd/>
          </a:ln>
          <a:effectLst/>
        </p:spPr>
      </p:pic>
    </p:spTree>
    <p:extLst>
      <p:ext uri="{BB962C8B-B14F-4D97-AF65-F5344CB8AC3E}">
        <p14:creationId xmlns:p14="http://schemas.microsoft.com/office/powerpoint/2010/main" val="1248678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323528" y="836712"/>
            <a:ext cx="8424936" cy="156966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sz="2400" b="1" dirty="0">
                <a:solidFill>
                  <a:srgbClr val="0000FF"/>
                </a:solidFill>
                <a:latin typeface="Arial" panose="020B0604020202020204" pitchFamily="34" charset="0"/>
                <a:cs typeface="Arial" panose="020B0604020202020204" pitchFamily="34" charset="0"/>
              </a:rPr>
              <a:t>Le GATT (1947) </a:t>
            </a:r>
            <a:r>
              <a:rPr lang="en-GB" sz="2400" b="1" dirty="0" err="1">
                <a:solidFill>
                  <a:srgbClr val="0000FF"/>
                </a:solidFill>
                <a:latin typeface="Arial" panose="020B0604020202020204" pitchFamily="34" charset="0"/>
                <a:cs typeface="Arial" panose="020B0604020202020204" pitchFamily="34" charset="0"/>
              </a:rPr>
              <a:t>contient</a:t>
            </a:r>
            <a:r>
              <a:rPr lang="en-GB" sz="2400" b="1" dirty="0">
                <a:solidFill>
                  <a:srgbClr val="0000FF"/>
                </a:solidFill>
                <a:latin typeface="Arial" panose="020B0604020202020204" pitchFamily="34" charset="0"/>
                <a:cs typeface="Arial" panose="020B0604020202020204" pitchFamily="34" charset="0"/>
              </a:rPr>
              <a:t> les </a:t>
            </a:r>
            <a:r>
              <a:rPr lang="en-GB" sz="2400" b="1" dirty="0" err="1">
                <a:solidFill>
                  <a:srgbClr val="0000FF"/>
                </a:solidFill>
                <a:latin typeface="Arial" panose="020B0604020202020204" pitchFamily="34" charset="0"/>
                <a:cs typeface="Arial" panose="020B0604020202020204" pitchFamily="34" charset="0"/>
              </a:rPr>
              <a:t>principes</a:t>
            </a:r>
            <a:r>
              <a:rPr lang="en-GB" sz="2400" b="1" dirty="0">
                <a:solidFill>
                  <a:srgbClr val="0000FF"/>
                </a:solidFill>
                <a:latin typeface="Arial" panose="020B0604020202020204" pitchFamily="34" charset="0"/>
                <a:cs typeface="Arial" panose="020B0604020202020204" pitchFamily="34" charset="0"/>
              </a:rPr>
              <a:t> du </a:t>
            </a:r>
            <a:r>
              <a:rPr lang="en-GB" sz="2400" b="1" dirty="0" err="1" smtClean="0">
                <a:solidFill>
                  <a:srgbClr val="0000FF"/>
                </a:solidFill>
                <a:latin typeface="Arial" panose="020B0604020202020204" pitchFamily="34" charset="0"/>
                <a:cs typeface="Arial" panose="020B0604020202020204" pitchFamily="34" charset="0"/>
              </a:rPr>
              <a:t>libre-échange</a:t>
            </a:r>
            <a:r>
              <a:rPr lang="en-GB" sz="2400" b="1" dirty="0">
                <a:solidFill>
                  <a:srgbClr val="0000FF"/>
                </a:solidFill>
                <a:latin typeface="Arial" panose="020B0604020202020204" pitchFamily="34" charset="0"/>
                <a:cs typeface="Arial" panose="020B0604020202020204" pitchFamily="34" charset="0"/>
              </a:rPr>
              <a:t>, </a:t>
            </a:r>
            <a:r>
              <a:rPr lang="en-GB" sz="2400" b="1" dirty="0" err="1">
                <a:solidFill>
                  <a:srgbClr val="0000FF"/>
                </a:solidFill>
                <a:latin typeface="Arial" panose="020B0604020202020204" pitchFamily="34" charset="0"/>
                <a:cs typeface="Arial" panose="020B0604020202020204" pitchFamily="34" charset="0"/>
              </a:rPr>
              <a:t>visant</a:t>
            </a:r>
            <a:r>
              <a:rPr lang="en-GB" sz="2400" b="1" dirty="0">
                <a:solidFill>
                  <a:srgbClr val="0000FF"/>
                </a:solidFill>
                <a:latin typeface="Arial" panose="020B0604020202020204" pitchFamily="34" charset="0"/>
                <a:cs typeface="Arial" panose="020B0604020202020204" pitchFamily="34" charset="0"/>
              </a:rPr>
              <a:t> à </a:t>
            </a:r>
            <a:r>
              <a:rPr lang="en-GB" sz="2400" b="1" dirty="0" err="1">
                <a:solidFill>
                  <a:srgbClr val="0000FF"/>
                </a:solidFill>
                <a:latin typeface="Arial" panose="020B0604020202020204" pitchFamily="34" charset="0"/>
                <a:cs typeface="Arial" panose="020B0604020202020204" pitchFamily="34" charset="0"/>
              </a:rPr>
              <a:t>réduire</a:t>
            </a:r>
            <a:r>
              <a:rPr lang="en-GB" sz="2400" b="1" dirty="0">
                <a:solidFill>
                  <a:srgbClr val="0000FF"/>
                </a:solidFill>
                <a:latin typeface="Arial" panose="020B0604020202020204" pitchFamily="34" charset="0"/>
                <a:cs typeface="Arial" panose="020B0604020202020204" pitchFamily="34" charset="0"/>
              </a:rPr>
              <a:t> </a:t>
            </a:r>
            <a:r>
              <a:rPr lang="en-GB" sz="2400" b="1" dirty="0" err="1">
                <a:solidFill>
                  <a:srgbClr val="0000FF"/>
                </a:solidFill>
                <a:latin typeface="Arial" panose="020B0604020202020204" pitchFamily="34" charset="0"/>
                <a:cs typeface="Arial" panose="020B0604020202020204" pitchFamily="34" charset="0"/>
              </a:rPr>
              <a:t>progressivement</a:t>
            </a:r>
            <a:r>
              <a:rPr lang="en-GB" sz="2400" b="1" dirty="0">
                <a:solidFill>
                  <a:srgbClr val="0000FF"/>
                </a:solidFill>
                <a:latin typeface="Arial" panose="020B0604020202020204" pitchFamily="34" charset="0"/>
                <a:cs typeface="Arial" panose="020B0604020202020204" pitchFamily="34" charset="0"/>
              </a:rPr>
              <a:t> </a:t>
            </a:r>
            <a:r>
              <a:rPr lang="en-GB" sz="2400" b="1" dirty="0" smtClean="0">
                <a:solidFill>
                  <a:srgbClr val="0000FF"/>
                </a:solidFill>
                <a:latin typeface="Arial" panose="020B0604020202020204" pitchFamily="34" charset="0"/>
                <a:cs typeface="Arial" panose="020B0604020202020204" pitchFamily="34" charset="0"/>
              </a:rPr>
              <a:t>les droits </a:t>
            </a:r>
            <a:r>
              <a:rPr lang="en-GB" sz="2400" b="1" dirty="0">
                <a:solidFill>
                  <a:srgbClr val="0000FF"/>
                </a:solidFill>
                <a:latin typeface="Arial" panose="020B0604020202020204" pitchFamily="34" charset="0"/>
                <a:cs typeface="Arial" panose="020B0604020202020204" pitchFamily="34" charset="0"/>
              </a:rPr>
              <a:t>de </a:t>
            </a:r>
            <a:r>
              <a:rPr lang="en-GB" sz="2400" b="1" dirty="0" err="1">
                <a:solidFill>
                  <a:srgbClr val="0000FF"/>
                </a:solidFill>
                <a:latin typeface="Arial" panose="020B0604020202020204" pitchFamily="34" charset="0"/>
                <a:cs typeface="Arial" panose="020B0604020202020204" pitchFamily="34" charset="0"/>
              </a:rPr>
              <a:t>douane</a:t>
            </a:r>
            <a:r>
              <a:rPr lang="en-GB" sz="2400" b="1" dirty="0">
                <a:solidFill>
                  <a:srgbClr val="0000FF"/>
                </a:solidFill>
                <a:latin typeface="Arial" panose="020B0604020202020204" pitchFamily="34" charset="0"/>
                <a:cs typeface="Arial" panose="020B0604020202020204" pitchFamily="34" charset="0"/>
              </a:rPr>
              <a:t>, au </a:t>
            </a:r>
            <a:r>
              <a:rPr lang="en-GB" sz="2400" b="1" dirty="0" err="1">
                <a:solidFill>
                  <a:srgbClr val="0000FF"/>
                </a:solidFill>
                <a:latin typeface="Arial" panose="020B0604020202020204" pitchFamily="34" charset="0"/>
                <a:cs typeface="Arial" panose="020B0604020202020204" pitchFamily="34" charset="0"/>
              </a:rPr>
              <a:t>cours</a:t>
            </a:r>
            <a:r>
              <a:rPr lang="en-GB" sz="2400" b="1" dirty="0">
                <a:solidFill>
                  <a:srgbClr val="0000FF"/>
                </a:solidFill>
                <a:latin typeface="Arial" panose="020B0604020202020204" pitchFamily="34" charset="0"/>
                <a:cs typeface="Arial" panose="020B0604020202020204" pitchFamily="34" charset="0"/>
              </a:rPr>
              <a:t> de cycles de </a:t>
            </a:r>
            <a:r>
              <a:rPr lang="en-GB" sz="2400" b="1" dirty="0" err="1" smtClean="0">
                <a:solidFill>
                  <a:srgbClr val="0000FF"/>
                </a:solidFill>
                <a:latin typeface="Arial" panose="020B0604020202020204" pitchFamily="34" charset="0"/>
                <a:cs typeface="Arial" panose="020B0604020202020204" pitchFamily="34" charset="0"/>
              </a:rPr>
              <a:t>négociation</a:t>
            </a:r>
            <a:r>
              <a:rPr lang="en-GB" sz="2400" b="1" dirty="0" smtClean="0">
                <a:solidFill>
                  <a:srgbClr val="0000FF"/>
                </a:solidFill>
                <a:latin typeface="Arial" panose="020B0604020202020204" pitchFamily="34" charset="0"/>
                <a:cs typeface="Arial" panose="020B0604020202020204" pitchFamily="34" charset="0"/>
              </a:rPr>
              <a:t> </a:t>
            </a:r>
            <a:r>
              <a:rPr lang="en-GB" sz="2400" b="1" dirty="0" err="1">
                <a:solidFill>
                  <a:srgbClr val="0000FF"/>
                </a:solidFill>
                <a:latin typeface="Arial" panose="020B0604020202020204" pitchFamily="34" charset="0"/>
                <a:cs typeface="Arial" panose="020B0604020202020204" pitchFamily="34" charset="0"/>
              </a:rPr>
              <a:t>périodiques</a:t>
            </a:r>
            <a:r>
              <a:rPr lang="en-GB" sz="2400" b="1" dirty="0">
                <a:solidFill>
                  <a:srgbClr val="0000FF"/>
                </a:solidFill>
                <a:latin typeface="Arial" panose="020B0604020202020204" pitchFamily="34" charset="0"/>
                <a:cs typeface="Arial" panose="020B0604020202020204" pitchFamily="34" charset="0"/>
              </a:rPr>
              <a:t> (les "rounds")</a:t>
            </a:r>
            <a:r>
              <a:rPr lang="fr-FR" sz="2400" b="1" dirty="0">
                <a:solidFill>
                  <a:srgbClr val="0000FF"/>
                </a:solidFill>
                <a:latin typeface="Arial" panose="020B0604020202020204" pitchFamily="34" charset="0"/>
                <a:cs typeface="Arial" panose="020B0604020202020204" pitchFamily="34" charset="0"/>
              </a:rPr>
              <a:t>. Il y en a </a:t>
            </a:r>
            <a:r>
              <a:rPr lang="fr-FR" sz="2400" b="1" dirty="0" smtClean="0">
                <a:solidFill>
                  <a:srgbClr val="0000FF"/>
                </a:solidFill>
                <a:latin typeface="Arial" panose="020B0604020202020204" pitchFamily="34" charset="0"/>
                <a:cs typeface="Arial" panose="020B0604020202020204" pitchFamily="34" charset="0"/>
              </a:rPr>
              <a:t>eu </a:t>
            </a:r>
            <a:r>
              <a:rPr lang="fr-FR" sz="2400" b="1" dirty="0">
                <a:solidFill>
                  <a:srgbClr val="0000FF"/>
                </a:solidFill>
                <a:latin typeface="Arial" panose="020B0604020202020204" pitchFamily="34" charset="0"/>
                <a:cs typeface="Arial" panose="020B0604020202020204" pitchFamily="34" charset="0"/>
              </a:rPr>
              <a:t>8 avant le Doha Round.</a:t>
            </a:r>
          </a:p>
        </p:txBody>
      </p:sp>
      <p:sp>
        <p:nvSpPr>
          <p:cNvPr id="6" name="Text Box 5"/>
          <p:cNvSpPr txBox="1">
            <a:spLocks noChangeArrowheads="1"/>
          </p:cNvSpPr>
          <p:nvPr/>
        </p:nvSpPr>
        <p:spPr bwMode="auto">
          <a:xfrm>
            <a:off x="447918" y="2636912"/>
            <a:ext cx="8300546" cy="230832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GB" sz="2400" b="1" dirty="0" err="1">
                <a:solidFill>
                  <a:srgbClr val="008000"/>
                </a:solidFill>
                <a:latin typeface="Arial" panose="020B0604020202020204" pitchFamily="34" charset="0"/>
                <a:cs typeface="Arial" panose="020B0604020202020204" pitchFamily="34" charset="0"/>
              </a:rPr>
              <a:t>C'est</a:t>
            </a:r>
            <a:r>
              <a:rPr lang="en-GB" sz="2400" b="1" dirty="0">
                <a:solidFill>
                  <a:srgbClr val="008000"/>
                </a:solidFill>
                <a:latin typeface="Arial" panose="020B0604020202020204" pitchFamily="34" charset="0"/>
                <a:cs typeface="Arial" panose="020B0604020202020204" pitchFamily="34" charset="0"/>
              </a:rPr>
              <a:t> à </a:t>
            </a:r>
            <a:r>
              <a:rPr lang="en-GB" sz="2400" b="1" dirty="0" err="1">
                <a:solidFill>
                  <a:srgbClr val="008000"/>
                </a:solidFill>
                <a:latin typeface="Arial" panose="020B0604020202020204" pitchFamily="34" charset="0"/>
                <a:cs typeface="Arial" panose="020B0604020202020204" pitchFamily="34" charset="0"/>
              </a:rPr>
              <a:t>l'issue</a:t>
            </a:r>
            <a:r>
              <a:rPr lang="en-GB" sz="2400" b="1" dirty="0">
                <a:solidFill>
                  <a:srgbClr val="008000"/>
                </a:solidFill>
                <a:latin typeface="Arial" panose="020B0604020202020204" pitchFamily="34" charset="0"/>
                <a:cs typeface="Arial" panose="020B0604020202020204" pitchFamily="34" charset="0"/>
              </a:rPr>
              <a:t> des </a:t>
            </a:r>
            <a:r>
              <a:rPr lang="en-GB" sz="2400" b="1" dirty="0" err="1">
                <a:solidFill>
                  <a:srgbClr val="008000"/>
                </a:solidFill>
                <a:latin typeface="Arial" panose="020B0604020202020204" pitchFamily="34" charset="0"/>
                <a:cs typeface="Arial" panose="020B0604020202020204" pitchFamily="34" charset="0"/>
              </a:rPr>
              <a:t>négociations</a:t>
            </a:r>
            <a:r>
              <a:rPr lang="en-GB" sz="2400" b="1" dirty="0">
                <a:solidFill>
                  <a:srgbClr val="008000"/>
                </a:solidFill>
                <a:latin typeface="Arial" panose="020B0604020202020204" pitchFamily="34" charset="0"/>
                <a:cs typeface="Arial" panose="020B0604020202020204" pitchFamily="34" charset="0"/>
              </a:rPr>
              <a:t> de </a:t>
            </a:r>
            <a:r>
              <a:rPr lang="en-GB" sz="2400" b="1" dirty="0" err="1" smtClean="0">
                <a:solidFill>
                  <a:srgbClr val="008000"/>
                </a:solidFill>
                <a:latin typeface="Arial" panose="020B0604020202020204" pitchFamily="34" charset="0"/>
                <a:cs typeface="Arial" panose="020B0604020202020204" pitchFamily="34" charset="0"/>
              </a:rPr>
              <a:t>l'Uruguay</a:t>
            </a:r>
            <a:r>
              <a:rPr lang="en-GB" sz="2400" b="1" dirty="0" smtClean="0">
                <a:solidFill>
                  <a:srgbClr val="008000"/>
                </a:solidFill>
                <a:latin typeface="Arial" panose="020B0604020202020204" pitchFamily="34" charset="0"/>
                <a:cs typeface="Arial" panose="020B0604020202020204" pitchFamily="34" charset="0"/>
              </a:rPr>
              <a:t> Round </a:t>
            </a:r>
            <a:r>
              <a:rPr lang="en-GB" sz="2400" b="1" dirty="0">
                <a:solidFill>
                  <a:srgbClr val="008000"/>
                </a:solidFill>
                <a:latin typeface="Arial" panose="020B0604020202020204" pitchFamily="34" charset="0"/>
                <a:cs typeface="Arial" panose="020B0604020202020204" pitchFamily="34" charset="0"/>
              </a:rPr>
              <a:t>(1986-1993) </a:t>
            </a:r>
            <a:r>
              <a:rPr lang="en-GB" sz="2400" b="1" dirty="0" err="1">
                <a:solidFill>
                  <a:srgbClr val="008000"/>
                </a:solidFill>
                <a:latin typeface="Arial" panose="020B0604020202020204" pitchFamily="34" charset="0"/>
                <a:cs typeface="Arial" panose="020B0604020202020204" pitchFamily="34" charset="0"/>
              </a:rPr>
              <a:t>qu'a</a:t>
            </a: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été</a:t>
            </a: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créée</a:t>
            </a: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l'OMC</a:t>
            </a:r>
            <a:r>
              <a:rPr lang="en-GB" sz="2400" b="1" dirty="0">
                <a:solidFill>
                  <a:srgbClr val="008000"/>
                </a:solidFill>
                <a:latin typeface="Arial" panose="020B0604020202020204" pitchFamily="34" charset="0"/>
                <a:cs typeface="Arial" panose="020B0604020202020204" pitchFamily="34" charset="0"/>
              </a:rPr>
              <a:t> le </a:t>
            </a:r>
            <a:r>
              <a:rPr lang="en-GB" sz="2400" b="1" dirty="0" smtClean="0">
                <a:solidFill>
                  <a:srgbClr val="008000"/>
                </a:solidFill>
                <a:latin typeface="Arial" panose="020B0604020202020204" pitchFamily="34" charset="0"/>
                <a:cs typeface="Arial" panose="020B0604020202020204" pitchFamily="34" charset="0"/>
              </a:rPr>
              <a:t>15 </a:t>
            </a:r>
            <a:r>
              <a:rPr lang="en-GB" sz="2400" b="1" dirty="0" err="1" smtClean="0">
                <a:solidFill>
                  <a:srgbClr val="008000"/>
                </a:solidFill>
                <a:latin typeface="Arial" panose="020B0604020202020204" pitchFamily="34" charset="0"/>
                <a:cs typeface="Arial" panose="020B0604020202020204" pitchFamily="34" charset="0"/>
              </a:rPr>
              <a:t>avril</a:t>
            </a:r>
            <a:r>
              <a:rPr lang="en-GB" sz="2400" b="1" dirty="0" smtClean="0">
                <a:solidFill>
                  <a:srgbClr val="008000"/>
                </a:solidFill>
                <a:latin typeface="Arial" panose="020B0604020202020204" pitchFamily="34" charset="0"/>
                <a:cs typeface="Arial" panose="020B0604020202020204" pitchFamily="34" charset="0"/>
              </a:rPr>
              <a:t> </a:t>
            </a:r>
            <a:r>
              <a:rPr lang="en-GB" sz="2400" b="1" dirty="0">
                <a:solidFill>
                  <a:srgbClr val="008000"/>
                </a:solidFill>
                <a:latin typeface="Arial" panose="020B0604020202020204" pitchFamily="34" charset="0"/>
                <a:cs typeface="Arial" panose="020B0604020202020204" pitchFamily="34" charset="0"/>
              </a:rPr>
              <a:t>2004 à Marrakech pour </a:t>
            </a:r>
            <a:r>
              <a:rPr lang="en-GB" sz="2400" b="1" dirty="0" err="1">
                <a:solidFill>
                  <a:srgbClr val="008000"/>
                </a:solidFill>
                <a:latin typeface="Arial" panose="020B0604020202020204" pitchFamily="34" charset="0"/>
                <a:cs typeface="Arial" panose="020B0604020202020204" pitchFamily="34" charset="0"/>
              </a:rPr>
              <a:t>coordonner</a:t>
            </a:r>
            <a:r>
              <a:rPr lang="en-GB" sz="2400" b="1" dirty="0">
                <a:solidFill>
                  <a:srgbClr val="008000"/>
                </a:solidFill>
                <a:latin typeface="Arial" panose="020B0604020202020204" pitchFamily="34" charset="0"/>
                <a:cs typeface="Arial" panose="020B0604020202020204" pitchFamily="34" charset="0"/>
              </a:rPr>
              <a:t> les </a:t>
            </a:r>
            <a:r>
              <a:rPr lang="en-GB" sz="2400" b="1" dirty="0" err="1" smtClean="0">
                <a:solidFill>
                  <a:srgbClr val="008000"/>
                </a:solidFill>
                <a:latin typeface="Arial" panose="020B0604020202020204" pitchFamily="34" charset="0"/>
                <a:cs typeface="Arial" panose="020B0604020202020204" pitchFamily="34" charset="0"/>
              </a:rPr>
              <a:t>échanges</a:t>
            </a:r>
            <a:r>
              <a:rPr lang="en-GB" sz="2400" b="1" dirty="0" smtClean="0">
                <a:solidFill>
                  <a:srgbClr val="008000"/>
                </a:solidFill>
                <a:latin typeface="Arial" panose="020B0604020202020204" pitchFamily="34" charset="0"/>
                <a:cs typeface="Arial" panose="020B0604020202020204" pitchFamily="34" charset="0"/>
              </a:rPr>
              <a:t> </a:t>
            </a:r>
            <a:r>
              <a:rPr lang="en-GB" sz="2400" b="1" dirty="0">
                <a:solidFill>
                  <a:srgbClr val="008000"/>
                </a:solidFill>
                <a:latin typeface="Arial" panose="020B0604020202020204" pitchFamily="34" charset="0"/>
                <a:cs typeface="Arial" panose="020B0604020202020204" pitchFamily="34" charset="0"/>
              </a:rPr>
              <a:t>de </a:t>
            </a:r>
            <a:r>
              <a:rPr lang="en-GB" sz="2400" b="1" dirty="0" err="1">
                <a:solidFill>
                  <a:srgbClr val="008000"/>
                </a:solidFill>
                <a:latin typeface="Arial" panose="020B0604020202020204" pitchFamily="34" charset="0"/>
                <a:cs typeface="Arial" panose="020B0604020202020204" pitchFamily="34" charset="0"/>
              </a:rPr>
              <a:t>biens</a:t>
            </a:r>
            <a:r>
              <a:rPr lang="en-GB" sz="2400" b="1" dirty="0">
                <a:solidFill>
                  <a:srgbClr val="008000"/>
                </a:solidFill>
                <a:latin typeface="Arial" panose="020B0604020202020204" pitchFamily="34" charset="0"/>
                <a:cs typeface="Arial" panose="020B0604020202020204" pitchFamily="34" charset="0"/>
              </a:rPr>
              <a:t> et services et </a:t>
            </a:r>
            <a:r>
              <a:rPr lang="en-GB" sz="2400" b="1" dirty="0" err="1">
                <a:solidFill>
                  <a:srgbClr val="008000"/>
                </a:solidFill>
                <a:latin typeface="Arial" panose="020B0604020202020204" pitchFamily="34" charset="0"/>
                <a:cs typeface="Arial" panose="020B0604020202020204" pitchFamily="34" charset="0"/>
              </a:rPr>
              <a:t>juger</a:t>
            </a:r>
            <a:r>
              <a:rPr lang="en-GB" sz="2400" b="1" dirty="0">
                <a:solidFill>
                  <a:srgbClr val="008000"/>
                </a:solidFill>
                <a:latin typeface="Arial" panose="020B0604020202020204" pitchFamily="34" charset="0"/>
                <a:cs typeface="Arial" panose="020B0604020202020204" pitchFamily="34" charset="0"/>
              </a:rPr>
              <a:t> les </a:t>
            </a:r>
            <a:r>
              <a:rPr lang="en-GB" sz="2400" b="1" dirty="0" err="1" smtClean="0">
                <a:solidFill>
                  <a:srgbClr val="008000"/>
                </a:solidFill>
                <a:latin typeface="Arial" panose="020B0604020202020204" pitchFamily="34" charset="0"/>
                <a:cs typeface="Arial" panose="020B0604020202020204" pitchFamily="34" charset="0"/>
              </a:rPr>
              <a:t>différends</a:t>
            </a:r>
            <a:r>
              <a:rPr lang="en-GB" sz="2400" b="1" dirty="0" smtClean="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commerciaux</a:t>
            </a:r>
            <a:r>
              <a:rPr lang="en-GB" sz="2400" b="1" dirty="0">
                <a:solidFill>
                  <a:srgbClr val="008000"/>
                </a:solidFill>
                <a:latin typeface="Arial" panose="020B0604020202020204" pitchFamily="34" charset="0"/>
                <a:cs typeface="Arial" panose="020B0604020202020204" pitchFamily="34" charset="0"/>
              </a:rPr>
              <a:t> entre </a:t>
            </a:r>
            <a:r>
              <a:rPr lang="en-GB" sz="2400" b="1" dirty="0" err="1">
                <a:solidFill>
                  <a:srgbClr val="008000"/>
                </a:solidFill>
                <a:latin typeface="Arial" panose="020B0604020202020204" pitchFamily="34" charset="0"/>
                <a:cs typeface="Arial" panose="020B0604020202020204" pitchFamily="34" charset="0"/>
              </a:rPr>
              <a:t>Etats</a:t>
            </a:r>
            <a:r>
              <a:rPr lang="en-GB" sz="2400" b="1" dirty="0">
                <a:solidFill>
                  <a:srgbClr val="008000"/>
                </a:solidFill>
                <a:latin typeface="Arial" panose="020B0604020202020204" pitchFamily="34" charset="0"/>
                <a:cs typeface="Arial" panose="020B0604020202020204" pitchFamily="34" charset="0"/>
              </a:rPr>
              <a:t> </a:t>
            </a:r>
            <a:r>
              <a:rPr lang="en-GB" sz="2400" b="1" dirty="0" err="1">
                <a:solidFill>
                  <a:srgbClr val="008000"/>
                </a:solidFill>
                <a:latin typeface="Arial" panose="020B0604020202020204" pitchFamily="34" charset="0"/>
                <a:cs typeface="Arial" panose="020B0604020202020204" pitchFamily="34" charset="0"/>
              </a:rPr>
              <a:t>membres</a:t>
            </a:r>
            <a:r>
              <a:rPr lang="en-GB" sz="2400" b="1" dirty="0">
                <a:solidFill>
                  <a:srgbClr val="008000"/>
                </a:solidFill>
                <a:latin typeface="Arial" panose="020B0604020202020204" pitchFamily="34" charset="0"/>
                <a:cs typeface="Arial" panose="020B0604020202020204" pitchFamily="34" charset="0"/>
              </a:rPr>
              <a:t> : </a:t>
            </a:r>
            <a:r>
              <a:rPr lang="en-GB" sz="2400" b="1" dirty="0" smtClean="0">
                <a:solidFill>
                  <a:srgbClr val="008000"/>
                </a:solidFill>
                <a:latin typeface="Arial" panose="020B0604020202020204" pitchFamily="34" charset="0"/>
                <a:cs typeface="Arial" panose="020B0604020202020204" pitchFamily="34" charset="0"/>
              </a:rPr>
              <a:t>125 </a:t>
            </a:r>
            <a:r>
              <a:rPr lang="en-GB" sz="2400" b="1" dirty="0">
                <a:solidFill>
                  <a:srgbClr val="008000"/>
                </a:solidFill>
                <a:latin typeface="Arial" panose="020B0604020202020204" pitchFamily="34" charset="0"/>
                <a:cs typeface="Arial" panose="020B0604020202020204" pitchFamily="34" charset="0"/>
              </a:rPr>
              <a:t>à Marrakech, </a:t>
            </a:r>
            <a:r>
              <a:rPr lang="en-GB" sz="2400" b="1" dirty="0" smtClean="0">
                <a:solidFill>
                  <a:srgbClr val="008000"/>
                </a:solidFill>
                <a:latin typeface="Arial" panose="020B0604020202020204" pitchFamily="34" charset="0"/>
                <a:cs typeface="Arial" panose="020B0604020202020204" pitchFamily="34" charset="0"/>
              </a:rPr>
              <a:t>159 </a:t>
            </a:r>
            <a:r>
              <a:rPr lang="en-GB" sz="2400" b="1" dirty="0" err="1">
                <a:solidFill>
                  <a:srgbClr val="008000"/>
                </a:solidFill>
                <a:latin typeface="Arial" panose="020B0604020202020204" pitchFamily="34" charset="0"/>
                <a:cs typeface="Arial" panose="020B0604020202020204" pitchFamily="34" charset="0"/>
              </a:rPr>
              <a:t>aujourd'hui</a:t>
            </a:r>
            <a:r>
              <a:rPr lang="en-GB" sz="2400" b="1" dirty="0">
                <a:solidFill>
                  <a:srgbClr val="008000"/>
                </a:solidFill>
                <a:latin typeface="Arial" panose="020B0604020202020204" pitchFamily="34" charset="0"/>
                <a:cs typeface="Arial" panose="020B0604020202020204" pitchFamily="34" charset="0"/>
              </a:rPr>
              <a:t> et les </a:t>
            </a:r>
            <a:r>
              <a:rPr lang="en-GB" sz="2400" b="1" dirty="0" err="1" smtClean="0">
                <a:solidFill>
                  <a:srgbClr val="008000"/>
                </a:solidFill>
                <a:latin typeface="Arial" panose="020B0604020202020204" pitchFamily="34" charset="0"/>
                <a:cs typeface="Arial" panose="020B0604020202020204" pitchFamily="34" charset="0"/>
              </a:rPr>
              <a:t>négociations</a:t>
            </a:r>
            <a:r>
              <a:rPr lang="en-GB" sz="2400" b="1" dirty="0" smtClean="0">
                <a:solidFill>
                  <a:srgbClr val="008000"/>
                </a:solidFill>
                <a:latin typeface="Arial" panose="020B0604020202020204" pitchFamily="34" charset="0"/>
                <a:cs typeface="Arial" panose="020B0604020202020204" pitchFamily="34" charset="0"/>
              </a:rPr>
              <a:t> </a:t>
            </a:r>
            <a:r>
              <a:rPr lang="en-GB" sz="2400" b="1" dirty="0">
                <a:solidFill>
                  <a:srgbClr val="008000"/>
                </a:solidFill>
                <a:latin typeface="Arial" panose="020B0604020202020204" pitchFamily="34" charset="0"/>
                <a:cs typeface="Arial" panose="020B0604020202020204" pitchFamily="34" charset="0"/>
              </a:rPr>
              <a:t>se </a:t>
            </a:r>
            <a:r>
              <a:rPr lang="en-GB" sz="2400" b="1" dirty="0" err="1">
                <a:solidFill>
                  <a:srgbClr val="008000"/>
                </a:solidFill>
                <a:latin typeface="Arial" panose="020B0604020202020204" pitchFamily="34" charset="0"/>
                <a:cs typeface="Arial" panose="020B0604020202020204" pitchFamily="34" charset="0"/>
              </a:rPr>
              <a:t>poursuivent</a:t>
            </a:r>
            <a:r>
              <a:rPr lang="en-GB" sz="2400" b="1" dirty="0">
                <a:solidFill>
                  <a:srgbClr val="008000"/>
                </a:solidFill>
                <a:latin typeface="Arial" panose="020B0604020202020204" pitchFamily="34" charset="0"/>
                <a:cs typeface="Arial" panose="020B0604020202020204" pitchFamily="34" charset="0"/>
              </a:rPr>
              <a:t> avec 30 </a:t>
            </a:r>
            <a:r>
              <a:rPr lang="en-GB" sz="2400" b="1" dirty="0" err="1">
                <a:solidFill>
                  <a:srgbClr val="008000"/>
                </a:solidFill>
                <a:latin typeface="Arial" panose="020B0604020202020204" pitchFamily="34" charset="0"/>
                <a:cs typeface="Arial" panose="020B0604020202020204" pitchFamily="34" charset="0"/>
              </a:rPr>
              <a:t>autres</a:t>
            </a:r>
            <a:r>
              <a:rPr lang="fr-FR" sz="2400" b="1" dirty="0">
                <a:solidFill>
                  <a:srgbClr val="008000"/>
                </a:solidFill>
                <a:latin typeface="Arial" panose="020B0604020202020204" pitchFamily="34" charset="0"/>
                <a:cs typeface="Arial" panose="020B0604020202020204" pitchFamily="34" charset="0"/>
              </a:rPr>
              <a:t>. </a:t>
            </a:r>
          </a:p>
        </p:txBody>
      </p:sp>
      <p:sp>
        <p:nvSpPr>
          <p:cNvPr id="7" name="Text Box 9"/>
          <p:cNvSpPr txBox="1">
            <a:spLocks noChangeArrowheads="1"/>
          </p:cNvSpPr>
          <p:nvPr/>
        </p:nvSpPr>
        <p:spPr bwMode="auto">
          <a:xfrm>
            <a:off x="734790" y="116632"/>
            <a:ext cx="7653634" cy="523220"/>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sz="2800" b="1" dirty="0">
                <a:solidFill>
                  <a:schemeClr val="bg1"/>
                </a:solidFill>
                <a:effectLst>
                  <a:outerShdw blurRad="38100" dist="38100" dir="2700000" algn="tl">
                    <a:srgbClr val="000000"/>
                  </a:outerShdw>
                </a:effectLst>
                <a:latin typeface="Arial" panose="020B0604020202020204" pitchFamily="34" charset="0"/>
                <a:cs typeface="Arial" panose="020B0604020202020204" pitchFamily="34" charset="0"/>
              </a:rPr>
              <a:t>Du GATT à </a:t>
            </a:r>
            <a:r>
              <a:rPr lang="fr-FR" sz="2800" b="1" dirty="0" smtClean="0">
                <a:solidFill>
                  <a:schemeClr val="bg1"/>
                </a:solidFill>
                <a:effectLst>
                  <a:outerShdw blurRad="38100" dist="38100" dir="2700000" algn="tl">
                    <a:srgbClr val="000000"/>
                  </a:outerShdw>
                </a:effectLst>
                <a:latin typeface="Arial" panose="020B0604020202020204" pitchFamily="34" charset="0"/>
                <a:cs typeface="Arial" panose="020B0604020202020204" pitchFamily="34" charset="0"/>
              </a:rPr>
              <a:t>l'OMC et aux accords bilatéraux </a:t>
            </a:r>
            <a:endParaRPr lang="fr-FR" sz="2800" b="1" dirty="0">
              <a:solidFill>
                <a:schemeClr val="bg1"/>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2" name="ZoneTexte 1"/>
          <p:cNvSpPr txBox="1"/>
          <p:nvPr/>
        </p:nvSpPr>
        <p:spPr>
          <a:xfrm>
            <a:off x="107504" y="5373216"/>
            <a:ext cx="9725739" cy="1200329"/>
          </a:xfrm>
          <a:prstGeom prst="rect">
            <a:avLst/>
          </a:prstGeom>
          <a:noFill/>
          <a:ln>
            <a:solidFill>
              <a:schemeClr val="tx1"/>
            </a:solidFill>
          </a:ln>
        </p:spPr>
        <p:txBody>
          <a:bodyPr wrap="none" rtlCol="0">
            <a:spAutoFit/>
          </a:bodyPr>
          <a:lstStyle/>
          <a:p>
            <a:r>
              <a:rPr lang="fr-FR" sz="2400" b="1" dirty="0" smtClean="0">
                <a:solidFill>
                  <a:srgbClr val="0000FF"/>
                </a:solidFill>
                <a:latin typeface="Arial" panose="020B0604020202020204" pitchFamily="34" charset="0"/>
                <a:cs typeface="Arial" panose="020B0604020202020204" pitchFamily="34" charset="0"/>
              </a:rPr>
              <a:t>Bien que les règles OMC soient défavorables pour les PED</a:t>
            </a:r>
          </a:p>
          <a:p>
            <a:r>
              <a:rPr lang="fr-FR" sz="2400" b="1" dirty="0" smtClean="0">
                <a:solidFill>
                  <a:srgbClr val="0000FF"/>
                </a:solidFill>
                <a:latin typeface="Arial" panose="020B0604020202020204" pitchFamily="34" charset="0"/>
                <a:cs typeface="Arial" panose="020B0604020202020204" pitchFamily="34" charset="0"/>
              </a:rPr>
              <a:t>aucun ne veut la quitter et ceux qui n'y sont pas veulent y </a:t>
            </a:r>
          </a:p>
          <a:p>
            <a:r>
              <a:rPr lang="fr-FR" sz="2400" b="1" dirty="0" smtClean="0">
                <a:solidFill>
                  <a:srgbClr val="0000FF"/>
                </a:solidFill>
                <a:latin typeface="Arial" panose="020B0604020202020204" pitchFamily="34" charset="0"/>
                <a:cs typeface="Arial" panose="020B0604020202020204" pitchFamily="34" charset="0"/>
              </a:rPr>
              <a:t>entrer car elle est moins pire que les accords bilatéraux (APE)   </a:t>
            </a:r>
            <a:endParaRPr lang="fr-FR" sz="2400"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313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92696"/>
            <a:ext cx="9143999"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p:cNvSpPr txBox="1"/>
          <p:nvPr/>
        </p:nvSpPr>
        <p:spPr>
          <a:xfrm>
            <a:off x="108381" y="176720"/>
            <a:ext cx="8947770" cy="523220"/>
          </a:xfrm>
          <a:prstGeom prst="rect">
            <a:avLst/>
          </a:prstGeom>
          <a:solidFill>
            <a:srgbClr val="FF0000"/>
          </a:solidFill>
          <a:ln>
            <a:solidFill>
              <a:schemeClr val="tx1"/>
            </a:solidFill>
          </a:ln>
        </p:spPr>
        <p:txBody>
          <a:bodyPr wrap="none" rtlCol="0">
            <a:spAutoFit/>
          </a:bodyPr>
          <a:lstStyle/>
          <a:p>
            <a:r>
              <a:rPr lang="fr-FR" sz="2800" b="1" dirty="0" smtClean="0">
                <a:solidFill>
                  <a:schemeClr val="bg1"/>
                </a:solidFill>
                <a:effectLst>
                  <a:outerShdw blurRad="38100" dist="38100" dir="2700000" algn="tl">
                    <a:srgbClr val="000000">
                      <a:alpha val="43137"/>
                    </a:srgbClr>
                  </a:outerShdw>
                </a:effectLst>
              </a:rPr>
              <a:t>Les conférences ministérielles de l'OMC de Bruxelles à Bali </a:t>
            </a:r>
            <a:endParaRPr lang="fr-FR" sz="2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72353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1280</TotalTime>
  <Words>4266</Words>
  <Application>Microsoft Office PowerPoint</Application>
  <PresentationFormat>Affichage à l'écran (4:3)</PresentationFormat>
  <Paragraphs>393</Paragraphs>
  <Slides>59</Slides>
  <Notes>1</Notes>
  <HiddenSlides>0</HiddenSlides>
  <MMClips>0</MMClips>
  <ScaleCrop>false</ScaleCrop>
  <HeadingPairs>
    <vt:vector size="4" baseType="variant">
      <vt:variant>
        <vt:lpstr>Thème</vt:lpstr>
      </vt:variant>
      <vt:variant>
        <vt:i4>1</vt:i4>
      </vt:variant>
      <vt:variant>
        <vt:lpstr>Titres des diapositives</vt:lpstr>
      </vt:variant>
      <vt:variant>
        <vt:i4>59</vt:i4>
      </vt:variant>
    </vt:vector>
  </HeadingPairs>
  <TitlesOfParts>
    <vt:vector size="60"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Berthelot</dc:creator>
  <cp:lastModifiedBy>Alexandre VAN ENST</cp:lastModifiedBy>
  <cp:revision>82</cp:revision>
  <dcterms:created xsi:type="dcterms:W3CDTF">2014-06-12T15:43:20Z</dcterms:created>
  <dcterms:modified xsi:type="dcterms:W3CDTF">2014-07-01T08:22:29Z</dcterms:modified>
</cp:coreProperties>
</file>