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91" r:id="rId4"/>
    <p:sldId id="274" r:id="rId5"/>
    <p:sldId id="277" r:id="rId6"/>
    <p:sldId id="284" r:id="rId7"/>
    <p:sldId id="289" r:id="rId8"/>
    <p:sldId id="278" r:id="rId9"/>
    <p:sldId id="282" r:id="rId10"/>
    <p:sldId id="293" r:id="rId11"/>
    <p:sldId id="294" r:id="rId12"/>
    <p:sldId id="286" r:id="rId13"/>
    <p:sldId id="295" r:id="rId14"/>
    <p:sldId id="296" r:id="rId15"/>
    <p:sldId id="297" r:id="rId16"/>
    <p:sldId id="305" r:id="rId17"/>
    <p:sldId id="298" r:id="rId18"/>
    <p:sldId id="299" r:id="rId19"/>
    <p:sldId id="300" r:id="rId20"/>
    <p:sldId id="301" r:id="rId21"/>
    <p:sldId id="302" r:id="rId22"/>
    <p:sldId id="303" r:id="rId23"/>
    <p:sldId id="304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990099"/>
    <a:srgbClr val="00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Pr&#233;parations%20des%20diapos%20sur%20&#233;changes%20alimentaires%20de%20la%20CEDEAO%20et%20du%20riz%20mondial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Jacques\Documents\PED-UEMOA-\Pr&#233;parations%20graphiques%20pour%20Monrovi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Pr&#233;parations%20graphiques%20pour%20Monrovi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Pr&#233;parations%20graphiques%20pour%20Monrovia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ECOWAS main </a:t>
            </a:r>
            <a:r>
              <a:rPr lang="fr-FR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deficits</a:t>
            </a: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 2011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Feuil1!$A$163:$A$168</c:f>
              <c:strCache>
                <c:ptCount val="6"/>
                <c:pt idx="0">
                  <c:v>Céréales</c:v>
                </c:pt>
                <c:pt idx="1">
                  <c:v>Produits laitiers </c:v>
                </c:pt>
                <c:pt idx="2">
                  <c:v>Viande</c:v>
                </c:pt>
                <c:pt idx="3">
                  <c:v>Sucre</c:v>
                </c:pt>
                <c:pt idx="4">
                  <c:v>Huile</c:v>
                </c:pt>
                <c:pt idx="5">
                  <c:v>Boissons</c:v>
                </c:pt>
              </c:strCache>
            </c:strRef>
          </c:cat>
          <c:val>
            <c:numRef>
              <c:f>Feuil1!$B$163:$B$168</c:f>
              <c:numCache>
                <c:formatCode>General</c:formatCode>
                <c:ptCount val="6"/>
                <c:pt idx="0">
                  <c:v>-5741516</c:v>
                </c:pt>
                <c:pt idx="1">
                  <c:v>-1113963</c:v>
                </c:pt>
                <c:pt idx="2">
                  <c:v>-648335</c:v>
                </c:pt>
                <c:pt idx="3">
                  <c:v>-1197379</c:v>
                </c:pt>
                <c:pt idx="4">
                  <c:v>-981786</c:v>
                </c:pt>
                <c:pt idx="5">
                  <c:v>-529915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Demographic</a:t>
            </a: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projections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SSA,</a:t>
            </a:r>
          </a:p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ECOWAS and the EU </a:t>
            </a:r>
            <a:r>
              <a:rPr lang="fr-FR" sz="28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 to 2100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7.5703679833422161E-2"/>
          <c:y val="9.202123367245342E-2"/>
          <c:w val="0.90602596404624092"/>
          <c:h val="0.84951837668556296"/>
        </c:manualLayout>
      </c:layout>
      <c:lineChart>
        <c:grouping val="standard"/>
        <c:varyColors val="0"/>
        <c:ser>
          <c:idx val="0"/>
          <c:order val="0"/>
          <c:tx>
            <c:strRef>
              <c:f>Feuil1!$A$76</c:f>
              <c:strCache>
                <c:ptCount val="1"/>
                <c:pt idx="0">
                  <c:v>Afrique subsaharienne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5"/>
              <c:layout>
                <c:manualLayout>
                  <c:x val="-6.5070576028584529E-2"/>
                  <c:y val="-3.0519028185377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Feuil1!$B$75:$H$75</c:f>
              <c:numCache>
                <c:formatCode>General</c:formatCode>
                <c:ptCount val="7"/>
                <c:pt idx="0">
                  <c:v>2000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  <c:pt idx="4">
                  <c:v>2040</c:v>
                </c:pt>
                <c:pt idx="5">
                  <c:v>2050</c:v>
                </c:pt>
                <c:pt idx="6">
                  <c:v>2100</c:v>
                </c:pt>
              </c:numCache>
            </c:numRef>
          </c:cat>
          <c:val>
            <c:numRef>
              <c:f>Feuil1!$B$76:$H$76</c:f>
              <c:numCache>
                <c:formatCode>General</c:formatCode>
                <c:ptCount val="7"/>
                <c:pt idx="0">
                  <c:v>639</c:v>
                </c:pt>
                <c:pt idx="1">
                  <c:v>832</c:v>
                </c:pt>
                <c:pt idx="2">
                  <c:v>1078</c:v>
                </c:pt>
                <c:pt idx="3">
                  <c:v>1368</c:v>
                </c:pt>
                <c:pt idx="4">
                  <c:v>1705</c:v>
                </c:pt>
                <c:pt idx="5">
                  <c:v>2075</c:v>
                </c:pt>
                <c:pt idx="6">
                  <c:v>3816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Feuil1!$A$77</c:f>
              <c:strCache>
                <c:ptCount val="1"/>
                <c:pt idx="0">
                  <c:v>CEDEAO</c:v>
                </c:pt>
              </c:strCache>
            </c:strRef>
          </c:tx>
          <c:spPr>
            <a:ln w="57150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3356960485568745E-2"/>
                  <c:y val="2.03460187902514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0708252402258576E-2"/>
                  <c:y val="3.353325319134039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914072445779869E-2"/>
                  <c:y val="2.97654719338864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Feuil1!$B$75:$H$75</c:f>
              <c:numCache>
                <c:formatCode>General</c:formatCode>
                <c:ptCount val="7"/>
                <c:pt idx="0">
                  <c:v>2000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  <c:pt idx="4">
                  <c:v>2040</c:v>
                </c:pt>
                <c:pt idx="5">
                  <c:v>2050</c:v>
                </c:pt>
                <c:pt idx="6">
                  <c:v>2100</c:v>
                </c:pt>
              </c:numCache>
            </c:numRef>
          </c:cat>
          <c:val>
            <c:numRef>
              <c:f>Feuil1!$B$77:$H$77</c:f>
              <c:numCache>
                <c:formatCode>General</c:formatCode>
                <c:ptCount val="7"/>
                <c:pt idx="0">
                  <c:v>231</c:v>
                </c:pt>
                <c:pt idx="1">
                  <c:v>302</c:v>
                </c:pt>
                <c:pt idx="2">
                  <c:v>395</c:v>
                </c:pt>
                <c:pt idx="3">
                  <c:v>510</c:v>
                </c:pt>
                <c:pt idx="4">
                  <c:v>649</c:v>
                </c:pt>
                <c:pt idx="5">
                  <c:v>807</c:v>
                </c:pt>
                <c:pt idx="6">
                  <c:v>1622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Feuil1!$A$78</c:f>
              <c:strCache>
                <c:ptCount val="1"/>
                <c:pt idx="0">
                  <c:v>UE28</c:v>
                </c:pt>
              </c:strCache>
            </c:strRef>
          </c:tx>
          <c:spPr>
            <a:ln w="57150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5.8816492587392279E-2"/>
                  <c:y val="1.46943469040705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897428383745204E-2"/>
                  <c:y val="2.03460187902514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9302840393001992E-2"/>
                  <c:y val="4.10688157062483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7735312448541898E-2"/>
                  <c:y val="4.48365969637023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Feuil1!$B$75:$H$75</c:f>
              <c:numCache>
                <c:formatCode>General</c:formatCode>
                <c:ptCount val="7"/>
                <c:pt idx="0">
                  <c:v>2000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  <c:pt idx="4">
                  <c:v>2040</c:v>
                </c:pt>
                <c:pt idx="5">
                  <c:v>2050</c:v>
                </c:pt>
                <c:pt idx="6">
                  <c:v>2100</c:v>
                </c:pt>
              </c:numCache>
            </c:numRef>
          </c:cat>
          <c:val>
            <c:numRef>
              <c:f>Feuil1!$B$78:$H$78</c:f>
              <c:numCache>
                <c:formatCode>General</c:formatCode>
                <c:ptCount val="7"/>
                <c:pt idx="0">
                  <c:v>488</c:v>
                </c:pt>
                <c:pt idx="1">
                  <c:v>506</c:v>
                </c:pt>
                <c:pt idx="2">
                  <c:v>515</c:v>
                </c:pt>
                <c:pt idx="3">
                  <c:v>518</c:v>
                </c:pt>
                <c:pt idx="4">
                  <c:v>516</c:v>
                </c:pt>
                <c:pt idx="5">
                  <c:v>512</c:v>
                </c:pt>
                <c:pt idx="6">
                  <c:v>474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034112"/>
        <c:axId val="149036416"/>
      </c:lineChart>
      <c:catAx>
        <c:axId val="149034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149036416"/>
        <c:crosses val="autoZero"/>
        <c:auto val="1"/>
        <c:lblAlgn val="ctr"/>
        <c:lblOffset val="100"/>
        <c:noMultiLvlLbl val="0"/>
      </c:catAx>
      <c:valAx>
        <c:axId val="149036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1490341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8596732627336965"/>
          <c:y val="0.2091118597886957"/>
          <c:w val="0.6561735876383944"/>
          <c:h val="4.8809529460489325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fr-FR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Share</a:t>
            </a: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imports in national </a:t>
            </a:r>
            <a:r>
              <a:rPr lang="fr-FR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fr-FR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cereals</a:t>
            </a: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dairy</a:t>
            </a: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produce</a:t>
            </a: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meats</a:t>
            </a: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2011</a:t>
            </a:r>
            <a:endParaRPr lang="fr-F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0758464566929132"/>
          <c:y val="9.7276631098960023E-2"/>
          <c:w val="0.8771375765529309"/>
          <c:h val="0.82103422687334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U'!$A$548</c:f>
              <c:strCache>
                <c:ptCount val="1"/>
                <c:pt idx="0">
                  <c:v>Céréales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1"/>
              <c:layout>
                <c:manualLayout>
                  <c:x val="1.3888888888888889E-3"/>
                  <c:y val="-2.300469030011158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88888888889E-3"/>
                  <c:y val="3.450703545016737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U'!$B$547:$J$547</c:f>
              <c:strCache>
                <c:ptCount val="9"/>
                <c:pt idx="0">
                  <c:v>UE</c:v>
                </c:pt>
                <c:pt idx="1">
                  <c:v>USA</c:v>
                </c:pt>
                <c:pt idx="2">
                  <c:v>Inde</c:v>
                </c:pt>
                <c:pt idx="3">
                  <c:v>Chine</c:v>
                </c:pt>
                <c:pt idx="4">
                  <c:v>Brésil</c:v>
                </c:pt>
                <c:pt idx="5">
                  <c:v>PMA</c:v>
                </c:pt>
                <c:pt idx="6">
                  <c:v>ASS</c:v>
                </c:pt>
                <c:pt idx="7">
                  <c:v>AO</c:v>
                </c:pt>
                <c:pt idx="8">
                  <c:v>AE</c:v>
                </c:pt>
              </c:strCache>
            </c:strRef>
          </c:cat>
          <c:val>
            <c:numRef>
              <c:f>'Dépendance des M alimentaires U'!$B$548:$J$548</c:f>
              <c:numCache>
                <c:formatCode>0.00%</c:formatCode>
                <c:ptCount val="9"/>
                <c:pt idx="0">
                  <c:v>5.6000000000000001E-2</c:v>
                </c:pt>
                <c:pt idx="1">
                  <c:v>1.7999999999999999E-2</c:v>
                </c:pt>
                <c:pt idx="2">
                  <c:v>1E-4</c:v>
                </c:pt>
                <c:pt idx="3">
                  <c:v>2.5999999999999999E-2</c:v>
                </c:pt>
                <c:pt idx="4">
                  <c:v>0.122</c:v>
                </c:pt>
                <c:pt idx="5">
                  <c:v>0.152</c:v>
                </c:pt>
                <c:pt idx="6">
                  <c:v>0.216</c:v>
                </c:pt>
                <c:pt idx="7">
                  <c:v>0.22700000000000001</c:v>
                </c:pt>
                <c:pt idx="8">
                  <c:v>0.215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U'!$A$549</c:f>
              <c:strCache>
                <c:ptCount val="1"/>
                <c:pt idx="0">
                  <c:v>Lait équivalent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5.5555555555555558E-3"/>
                  <c:y val="6.134584080029754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361111111111111E-2"/>
                  <c:y val="-1.53364602000743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U'!$B$547:$J$547</c:f>
              <c:strCache>
                <c:ptCount val="9"/>
                <c:pt idx="0">
                  <c:v>UE</c:v>
                </c:pt>
                <c:pt idx="1">
                  <c:v>USA</c:v>
                </c:pt>
                <c:pt idx="2">
                  <c:v>Inde</c:v>
                </c:pt>
                <c:pt idx="3">
                  <c:v>Chine</c:v>
                </c:pt>
                <c:pt idx="4">
                  <c:v>Brésil</c:v>
                </c:pt>
                <c:pt idx="5">
                  <c:v>PMA</c:v>
                </c:pt>
                <c:pt idx="6">
                  <c:v>ASS</c:v>
                </c:pt>
                <c:pt idx="7">
                  <c:v>AO</c:v>
                </c:pt>
                <c:pt idx="8">
                  <c:v>AE</c:v>
                </c:pt>
              </c:strCache>
            </c:strRef>
          </c:cat>
          <c:val>
            <c:numRef>
              <c:f>'Dépendance des M alimentaires U'!$B$549:$J$549</c:f>
              <c:numCache>
                <c:formatCode>0.00%</c:formatCode>
                <c:ptCount val="9"/>
                <c:pt idx="0">
                  <c:v>7.0000000000000001E-3</c:v>
                </c:pt>
                <c:pt idx="1">
                  <c:v>1.7000000000000001E-2</c:v>
                </c:pt>
                <c:pt idx="2">
                  <c:v>3.0000000000000001E-3</c:v>
                </c:pt>
                <c:pt idx="3">
                  <c:v>0.16200000000000001</c:v>
                </c:pt>
                <c:pt idx="4">
                  <c:v>2.9000000000000001E-2</c:v>
                </c:pt>
                <c:pt idx="5">
                  <c:v>9.4E-2</c:v>
                </c:pt>
                <c:pt idx="6">
                  <c:v>0.115</c:v>
                </c:pt>
                <c:pt idx="7">
                  <c:v>0.315</c:v>
                </c:pt>
                <c:pt idx="8">
                  <c:v>1.0999999999999999E-2</c:v>
                </c:pt>
              </c:numCache>
            </c:numRef>
          </c:val>
        </c:ser>
        <c:ser>
          <c:idx val="2"/>
          <c:order val="2"/>
          <c:tx>
            <c:strRef>
              <c:f>'Dépendance des M alimentaires U'!$A$550</c:f>
              <c:strCache>
                <c:ptCount val="1"/>
                <c:pt idx="0">
                  <c:v>Viandes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rgbClr val="00CC00"/>
              </a:solidFill>
            </c:spPr>
          </c:dPt>
          <c:dLbls>
            <c:dLbl>
              <c:idx val="1"/>
              <c:layout>
                <c:manualLayout>
                  <c:x val="-2.7777777777777779E-3"/>
                  <c:y val="0.1344359986571540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7777777777777779E-3"/>
                  <c:y val="5.836926935654492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9.7222222222222224E-3"/>
                  <c:y val="6.454913826000009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U'!$B$547:$J$547</c:f>
              <c:strCache>
                <c:ptCount val="9"/>
                <c:pt idx="0">
                  <c:v>UE</c:v>
                </c:pt>
                <c:pt idx="1">
                  <c:v>USA</c:v>
                </c:pt>
                <c:pt idx="2">
                  <c:v>Inde</c:v>
                </c:pt>
                <c:pt idx="3">
                  <c:v>Chine</c:v>
                </c:pt>
                <c:pt idx="4">
                  <c:v>Brésil</c:v>
                </c:pt>
                <c:pt idx="5">
                  <c:v>PMA</c:v>
                </c:pt>
                <c:pt idx="6">
                  <c:v>ASS</c:v>
                </c:pt>
                <c:pt idx="7">
                  <c:v>AO</c:v>
                </c:pt>
                <c:pt idx="8">
                  <c:v>AE</c:v>
                </c:pt>
              </c:strCache>
            </c:strRef>
          </c:cat>
          <c:val>
            <c:numRef>
              <c:f>'Dépendance des M alimentaires U'!$B$550:$J$550</c:f>
              <c:numCache>
                <c:formatCode>0.00%</c:formatCode>
                <c:ptCount val="9"/>
                <c:pt idx="0">
                  <c:v>3.5999999999999997E-2</c:v>
                </c:pt>
                <c:pt idx="1">
                  <c:v>3.9E-2</c:v>
                </c:pt>
                <c:pt idx="2">
                  <c:v>2.9999999999999997E-4</c:v>
                </c:pt>
                <c:pt idx="3">
                  <c:v>4.4999999999999998E-2</c:v>
                </c:pt>
                <c:pt idx="4">
                  <c:v>2E-3</c:v>
                </c:pt>
                <c:pt idx="5" formatCode="0%">
                  <c:v>0.08</c:v>
                </c:pt>
                <c:pt idx="6">
                  <c:v>0.128</c:v>
                </c:pt>
                <c:pt idx="7">
                  <c:v>0.115</c:v>
                </c:pt>
                <c:pt idx="8">
                  <c:v>3.0000000000000001E-3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024384"/>
        <c:axId val="65025920"/>
      </c:barChart>
      <c:catAx>
        <c:axId val="65024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65025920"/>
        <c:crosses val="autoZero"/>
        <c:auto val="1"/>
        <c:lblAlgn val="ctr"/>
        <c:lblOffset val="100"/>
        <c:noMultiLvlLbl val="0"/>
      </c:catAx>
      <c:valAx>
        <c:axId val="6502592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6502438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7091305774278213"/>
          <c:y val="0.13994519932567878"/>
          <c:w val="0.48872944006999125"/>
          <c:h val="5.3208308980161621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Prospects of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net imports of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wheat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ECOWAS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per capita per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0523031496062991"/>
          <c:y val="9.0062408865558469E-2"/>
          <c:w val="0.89476968503937004"/>
          <c:h val="0.85617512394284045"/>
        </c:manualLayout>
      </c:layout>
      <c:lineChart>
        <c:grouping val="standard"/>
        <c:varyColors val="0"/>
        <c:ser>
          <c:idx val="0"/>
          <c:order val="0"/>
          <c:tx>
            <c:strRef>
              <c:f>Feuil1!$B$141</c:f>
              <c:strCache>
                <c:ptCount val="1"/>
                <c:pt idx="0">
                  <c:v>Comme 2011</c:v>
                </c:pt>
              </c:strCache>
            </c:strRef>
          </c:tx>
          <c:spPr>
            <a:ln w="57150">
              <a:solidFill>
                <a:srgbClr val="0000CC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6.430555555555556E-2"/>
                  <c:y val="-5.185185185185185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solidFill>
                      <a:srgbClr val="0000CC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Feuil1!$C$140:$G$140</c:f>
              <c:numCache>
                <c:formatCode>General</c:formatCode>
                <c:ptCount val="5"/>
                <c:pt idx="0">
                  <c:v>2011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Feuil1!$C$141:$G$141</c:f>
              <c:numCache>
                <c:formatCode>General</c:formatCode>
                <c:ptCount val="5"/>
                <c:pt idx="0">
                  <c:v>5991</c:v>
                </c:pt>
                <c:pt idx="1">
                  <c:v>7543</c:v>
                </c:pt>
                <c:pt idx="2">
                  <c:v>9743</c:v>
                </c:pt>
                <c:pt idx="3">
                  <c:v>12388</c:v>
                </c:pt>
                <c:pt idx="4">
                  <c:v>15406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Feuil1!$B$142</c:f>
              <c:strCache>
                <c:ptCount val="1"/>
                <c:pt idx="0">
                  <c:v>avec + 1%/an</c:v>
                </c:pt>
              </c:strCache>
            </c:strRef>
          </c:tx>
          <c:spPr>
            <a:ln w="57150">
              <a:solidFill>
                <a:srgbClr val="33CC33"/>
              </a:solidFill>
            </a:ln>
          </c:spPr>
          <c:marker>
            <c:symbol val="none"/>
          </c:marker>
          <c:dLbls>
            <c:dLbl>
              <c:idx val="1"/>
              <c:layout>
                <c:manualLayout>
                  <c:x val="-3.7916666666666668E-2"/>
                  <c:y val="-2.6296296296296297E-2"/>
                </c:manualLayout>
              </c:layout>
              <c:spPr>
                <a:solidFill>
                  <a:schemeClr val="bg1"/>
                </a:solidFill>
                <a:ln>
                  <a:solidFill>
                    <a:schemeClr val="tx1"/>
                  </a:solidFill>
                </a:ln>
              </c:spPr>
              <c:txPr>
                <a:bodyPr/>
                <a:lstStyle/>
                <a:p>
                  <a:pPr>
                    <a:defRPr sz="1800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9652777777777775E-2"/>
                  <c:y val="-4.11111111111110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Feuil1!$C$140:$G$140</c:f>
              <c:numCache>
                <c:formatCode>General</c:formatCode>
                <c:ptCount val="5"/>
                <c:pt idx="0">
                  <c:v>2011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Feuil1!$C$142:$G$142</c:f>
              <c:numCache>
                <c:formatCode>General</c:formatCode>
                <c:ptCount val="5"/>
                <c:pt idx="0">
                  <c:v>5991</c:v>
                </c:pt>
                <c:pt idx="1">
                  <c:v>8253</c:v>
                </c:pt>
                <c:pt idx="2">
                  <c:v>11783</c:v>
                </c:pt>
                <c:pt idx="3">
                  <c:v>16539</c:v>
                </c:pt>
                <c:pt idx="4">
                  <c:v>22746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Feuil1!$B$143</c:f>
              <c:strCache>
                <c:ptCount val="1"/>
                <c:pt idx="0">
                  <c:v>avec TC 2000-11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1"/>
              <c:layout>
                <c:manualLayout>
                  <c:x val="-3.7916666666666668E-2"/>
                  <c:y val="-4.85185185185185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9374999999999997E-2"/>
                  <c:y val="-4.85185185185184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7986111111111113E-2"/>
                  <c:y val="-3.7407407407407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9.3749999999999997E-3"/>
                  <c:y val="-1.70370370370370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Feuil1!$C$140:$G$140</c:f>
              <c:numCache>
                <c:formatCode>General</c:formatCode>
                <c:ptCount val="5"/>
                <c:pt idx="0">
                  <c:v>2011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Feuil1!$C$143:$G$143</c:f>
              <c:numCache>
                <c:formatCode>General</c:formatCode>
                <c:ptCount val="5"/>
                <c:pt idx="0">
                  <c:v>5991</c:v>
                </c:pt>
                <c:pt idx="1">
                  <c:v>9004</c:v>
                </c:pt>
                <c:pt idx="2">
                  <c:v>14130</c:v>
                </c:pt>
                <c:pt idx="3">
                  <c:v>21858</c:v>
                </c:pt>
                <c:pt idx="4">
                  <c:v>33071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082880"/>
        <c:axId val="65084416"/>
      </c:lineChart>
      <c:catAx>
        <c:axId val="65082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65084416"/>
        <c:crosses val="autoZero"/>
        <c:auto val="1"/>
        <c:lblAlgn val="ctr"/>
        <c:lblOffset val="100"/>
        <c:noMultiLvlLbl val="0"/>
      </c:catAx>
      <c:valAx>
        <c:axId val="65084416"/>
        <c:scaling>
          <c:orientation val="minMax"/>
          <c:min val="5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65082880"/>
        <c:crosses val="autoZero"/>
        <c:crossBetween val="between"/>
      </c:valAx>
      <c:spPr>
        <a:solidFill>
          <a:schemeClr val="bg1"/>
        </a:solidFill>
      </c:spPr>
    </c:plotArea>
    <c:legend>
      <c:legendPos val="t"/>
      <c:layout>
        <c:manualLayout>
          <c:xMode val="edge"/>
          <c:yMode val="edge"/>
          <c:x val="0.17609251968503936"/>
          <c:y val="0.1537037037037037"/>
          <c:w val="0.65892596237970258"/>
          <c:h val="4.3881889763779526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 b="1"/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Prospects of net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imports of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rice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ECOWAS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per capita per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9.9539688835141416E-2"/>
          <c:y val="0.10106284631087781"/>
          <c:w val="0.88781160308154838"/>
          <c:h val="0.81817468649752112"/>
        </c:manualLayout>
      </c:layout>
      <c:lineChart>
        <c:grouping val="standard"/>
        <c:varyColors val="0"/>
        <c:ser>
          <c:idx val="0"/>
          <c:order val="0"/>
          <c:tx>
            <c:strRef>
              <c:f>Feuil1!$B$162</c:f>
              <c:strCache>
                <c:ptCount val="1"/>
                <c:pt idx="0">
                  <c:v>Comme 2011</c:v>
                </c:pt>
              </c:strCache>
            </c:strRef>
          </c:tx>
          <c:spPr>
            <a:ln w="57150">
              <a:solidFill>
                <a:srgbClr val="0000CC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571903976939734E-2"/>
                  <c:y val="1.518518518518518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00CC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Feuil1!$C$161:$G$161</c:f>
              <c:numCache>
                <c:formatCode>General</c:formatCode>
                <c:ptCount val="5"/>
                <c:pt idx="0">
                  <c:v>2011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Feuil1!$C$162:$G$162</c:f>
              <c:numCache>
                <c:formatCode>General</c:formatCode>
                <c:ptCount val="5"/>
                <c:pt idx="0">
                  <c:v>6039</c:v>
                </c:pt>
                <c:pt idx="1">
                  <c:v>7622</c:v>
                </c:pt>
                <c:pt idx="2">
                  <c:v>9845</c:v>
                </c:pt>
                <c:pt idx="3">
                  <c:v>12518</c:v>
                </c:pt>
                <c:pt idx="4">
                  <c:v>15567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Feuil1!$B$163</c:f>
              <c:strCache>
                <c:ptCount val="1"/>
                <c:pt idx="0">
                  <c:v>avec + 1%/an</c:v>
                </c:pt>
              </c:strCache>
            </c:strRef>
          </c:tx>
          <c:spPr>
            <a:ln w="57150">
              <a:solidFill>
                <a:srgbClr val="33CC33"/>
              </a:solidFill>
            </a:ln>
          </c:spPr>
          <c:marker>
            <c:symbol val="none"/>
          </c:marker>
          <c:dLbls>
            <c:dLbl>
              <c:idx val="1"/>
              <c:layout>
                <c:manualLayout>
                  <c:x val="-2.2908215750883972E-2"/>
                  <c:y val="-2.6296296296296297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Feuil1!$C$161:$G$161</c:f>
              <c:numCache>
                <c:formatCode>General</c:formatCode>
                <c:ptCount val="5"/>
                <c:pt idx="0">
                  <c:v>2011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Feuil1!$C$163:$G$163</c:f>
              <c:numCache>
                <c:formatCode>General</c:formatCode>
                <c:ptCount val="5"/>
                <c:pt idx="0">
                  <c:v>6039</c:v>
                </c:pt>
                <c:pt idx="1">
                  <c:v>8332</c:v>
                </c:pt>
                <c:pt idx="2">
                  <c:v>11885</c:v>
                </c:pt>
                <c:pt idx="3">
                  <c:v>16734</c:v>
                </c:pt>
                <c:pt idx="4">
                  <c:v>22988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Feuil1!$B$164</c:f>
              <c:strCache>
                <c:ptCount val="1"/>
                <c:pt idx="0">
                  <c:v>avec TC 2000-11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1"/>
              <c:layout>
                <c:manualLayout>
                  <c:x val="-0.11470275646666583"/>
                  <c:y val="-1.481481481481481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Feuil1!$C$161:$G$161</c:f>
              <c:numCache>
                <c:formatCode>General</c:formatCode>
                <c:ptCount val="5"/>
                <c:pt idx="0">
                  <c:v>2011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Feuil1!$C$164:$G$164</c:f>
              <c:numCache>
                <c:formatCode>General</c:formatCode>
                <c:ptCount val="5"/>
                <c:pt idx="0">
                  <c:v>6039</c:v>
                </c:pt>
                <c:pt idx="1">
                  <c:v>11097</c:v>
                </c:pt>
                <c:pt idx="2">
                  <c:v>21730</c:v>
                </c:pt>
                <c:pt idx="3">
                  <c:v>41964</c:v>
                </c:pt>
                <c:pt idx="4">
                  <c:v>79208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170432"/>
        <c:axId val="65345024"/>
      </c:lineChart>
      <c:catAx>
        <c:axId val="65170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65345024"/>
        <c:crosses val="autoZero"/>
        <c:auto val="1"/>
        <c:lblAlgn val="ctr"/>
        <c:lblOffset val="100"/>
        <c:noMultiLvlLbl val="0"/>
      </c:catAx>
      <c:valAx>
        <c:axId val="65345024"/>
        <c:scaling>
          <c:orientation val="minMax"/>
          <c:max val="85000"/>
          <c:min val="5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6517043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804388780784056"/>
          <c:y val="0.21481481481481482"/>
          <c:w val="0.66676497173240601"/>
          <c:h val="4.3881889763779526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2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00" b="1" i="0" u="none" strike="noStrike" kern="1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fr-FR" sz="23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West </a:t>
            </a:r>
            <a:r>
              <a:rPr lang="fr-FR" sz="23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Africa's</a:t>
            </a:r>
            <a:r>
              <a:rPr lang="fr-FR" sz="23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large import </a:t>
            </a:r>
            <a:r>
              <a:rPr lang="fr-FR" sz="23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dependency</a:t>
            </a:r>
            <a:r>
              <a:rPr lang="fr-FR" sz="23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fr-FR" sz="23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rice</a:t>
            </a:r>
            <a:r>
              <a:rPr lang="fr-FR" sz="23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3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dairy</a:t>
            </a:r>
            <a:r>
              <a:rPr lang="fr-FR" sz="23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3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fr-FR" sz="23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3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meats</a:t>
            </a:r>
            <a:r>
              <a:rPr lang="fr-FR" sz="23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300" b="1" i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fr-FR" sz="2300" b="1" i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import protection</a:t>
            </a:r>
            <a:endParaRPr lang="fr-FR" sz="2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7.2848425196850392E-2"/>
          <c:y val="0.10202825301926849"/>
          <c:w val="0.92715157480314958"/>
          <c:h val="0.819579794486816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U'!$D$591</c:f>
              <c:strCache>
                <c:ptCount val="1"/>
                <c:pt idx="0">
                  <c:v>Import duties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U'!$E$590:$G$590</c:f>
              <c:strCache>
                <c:ptCount val="3"/>
                <c:pt idx="0">
                  <c:v>Rice</c:v>
                </c:pt>
                <c:pt idx="1">
                  <c:v>Dairy products</c:v>
                </c:pt>
                <c:pt idx="2">
                  <c:v>Meats</c:v>
                </c:pt>
              </c:strCache>
            </c:strRef>
          </c:cat>
          <c:val>
            <c:numRef>
              <c:f>'Dépendance des M alimentaires U'!$E$591:$G$591</c:f>
              <c:numCache>
                <c:formatCode>General</c:formatCode>
                <c:ptCount val="3"/>
                <c:pt idx="0">
                  <c:v>10</c:v>
                </c:pt>
                <c:pt idx="1">
                  <c:v>5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U'!$D$592</c:f>
              <c:strCache>
                <c:ptCount val="1"/>
                <c:pt idx="0">
                  <c:v>Imports/consumption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U'!$E$590:$G$590</c:f>
              <c:strCache>
                <c:ptCount val="3"/>
                <c:pt idx="0">
                  <c:v>Rice</c:v>
                </c:pt>
                <c:pt idx="1">
                  <c:v>Dairy products</c:v>
                </c:pt>
                <c:pt idx="2">
                  <c:v>Meats</c:v>
                </c:pt>
              </c:strCache>
            </c:strRef>
          </c:cat>
          <c:val>
            <c:numRef>
              <c:f>'Dépendance des M alimentaires U'!$E$592:$G$592</c:f>
              <c:numCache>
                <c:formatCode>General</c:formatCode>
                <c:ptCount val="3"/>
                <c:pt idx="0">
                  <c:v>43.3</c:v>
                </c:pt>
                <c:pt idx="1">
                  <c:v>31.5</c:v>
                </c:pt>
                <c:pt idx="2">
                  <c:v>11.5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974272"/>
        <c:axId val="65975808"/>
      </c:barChart>
      <c:catAx>
        <c:axId val="659742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65975808"/>
        <c:crosses val="autoZero"/>
        <c:auto val="1"/>
        <c:lblAlgn val="ctr"/>
        <c:lblOffset val="100"/>
        <c:noMultiLvlLbl val="0"/>
      </c:catAx>
      <c:valAx>
        <c:axId val="65975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6597427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5872320647419076"/>
          <c:y val="0.18838906287269883"/>
          <c:w val="0.56588681102362204"/>
          <c:h val="5.5871828521434817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</a:defRPr>
            </a:pPr>
            <a:r>
              <a:rPr lang="fr-FR" sz="28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Eastern</a:t>
            </a:r>
            <a:r>
              <a:rPr lang="fr-FR" sz="28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FR" sz="28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Africa</a:t>
            </a:r>
            <a:r>
              <a:rPr lang="fr-FR" sz="28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self-</a:t>
            </a:r>
            <a:r>
              <a:rPr lang="fr-FR" sz="28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sufficiency</a:t>
            </a:r>
            <a:r>
              <a:rPr lang="fr-FR" sz="28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in </a:t>
            </a:r>
            <a:r>
              <a:rPr lang="fr-FR" sz="28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dairy</a:t>
            </a:r>
            <a:r>
              <a:rPr lang="fr-FR" sz="28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FR" sz="28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products</a:t>
            </a:r>
            <a:endParaRPr lang="fr-FR" sz="2800" dirty="0" smtClean="0">
              <a:solidFill>
                <a:schemeClr val="bg1"/>
              </a:solidFill>
              <a:effectLst/>
            </a:endParaRPr>
          </a:p>
          <a:p>
            <a:pPr>
              <a:defRPr sz="2800">
                <a:solidFill>
                  <a:schemeClr val="bg1"/>
                </a:solidFill>
              </a:defRPr>
            </a:pPr>
            <a:r>
              <a:rPr lang="fr-FR" sz="28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and </a:t>
            </a:r>
            <a:r>
              <a:rPr lang="fr-FR" sz="28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meats</a:t>
            </a:r>
            <a:r>
              <a:rPr lang="fr-FR" sz="28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FR" sz="2800" b="1" i="0" baseline="0" dirty="0" err="1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owing</a:t>
            </a:r>
            <a:r>
              <a:rPr lang="fr-FR" sz="28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to a high import protection</a:t>
            </a:r>
            <a:endParaRPr lang="fr-FR" sz="2800" dirty="0">
              <a:solidFill>
                <a:schemeClr val="bg1"/>
              </a:solidFill>
            </a:endParaRPr>
          </a:p>
        </c:rich>
      </c:tx>
      <c:layout/>
      <c:overlay val="1"/>
      <c:spPr>
        <a:solidFill>
          <a:srgbClr val="FF0000"/>
        </a:solidFill>
      </c:spPr>
    </c:title>
    <c:autoTitleDeleted val="0"/>
    <c:plotArea>
      <c:layout>
        <c:manualLayout>
          <c:layoutTarget val="inner"/>
          <c:xMode val="edge"/>
          <c:yMode val="edge"/>
          <c:x val="7.2848425196850392E-2"/>
          <c:y val="0.15399679206765821"/>
          <c:w val="0.92715157480314958"/>
          <c:h val="0.765240740740740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U'!$C$938</c:f>
              <c:strCache>
                <c:ptCount val="1"/>
                <c:pt idx="0">
                  <c:v>Import duties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U'!$D$937:$F$937</c:f>
              <c:strCache>
                <c:ptCount val="3"/>
                <c:pt idx="0">
                  <c:v>Rice</c:v>
                </c:pt>
                <c:pt idx="1">
                  <c:v>Dairy products</c:v>
                </c:pt>
                <c:pt idx="2">
                  <c:v>Meats</c:v>
                </c:pt>
              </c:strCache>
            </c:strRef>
          </c:cat>
          <c:val>
            <c:numRef>
              <c:f>'Dépendance des M alimentaires U'!$D$938:$F$938</c:f>
              <c:numCache>
                <c:formatCode>General</c:formatCode>
                <c:ptCount val="3"/>
                <c:pt idx="0">
                  <c:v>35</c:v>
                </c:pt>
                <c:pt idx="1">
                  <c:v>60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U'!$C$939</c:f>
              <c:strCache>
                <c:ptCount val="1"/>
                <c:pt idx="0">
                  <c:v>Imports/consumption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U'!$D$937:$F$937</c:f>
              <c:strCache>
                <c:ptCount val="3"/>
                <c:pt idx="0">
                  <c:v>Rice</c:v>
                </c:pt>
                <c:pt idx="1">
                  <c:v>Dairy products</c:v>
                </c:pt>
                <c:pt idx="2">
                  <c:v>Meats</c:v>
                </c:pt>
              </c:strCache>
            </c:strRef>
          </c:cat>
          <c:val>
            <c:numRef>
              <c:f>'Dépendance des M alimentaires U'!$D$939:$F$939</c:f>
              <c:numCache>
                <c:formatCode>General</c:formatCode>
                <c:ptCount val="3"/>
                <c:pt idx="0">
                  <c:v>23.9</c:v>
                </c:pt>
                <c:pt idx="1">
                  <c:v>1.1000000000000001</c:v>
                </c:pt>
                <c:pt idx="2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468224"/>
        <c:axId val="76469760"/>
      </c:barChart>
      <c:catAx>
        <c:axId val="764682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76469760"/>
        <c:crosses val="autoZero"/>
        <c:auto val="1"/>
        <c:lblAlgn val="ctr"/>
        <c:lblOffset val="100"/>
        <c:noMultiLvlLbl val="0"/>
      </c:catAx>
      <c:valAx>
        <c:axId val="76469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7646822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4761209536307963"/>
          <c:y val="0.15925925925925927"/>
          <c:w val="0.56588681102362204"/>
          <c:h val="5.5871828521434817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Applied ad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valorem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equivalent import duties of the European Union in 2013 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19231944444444443"/>
          <c:y val="1.6666666666666666E-2"/>
        </c:manualLayout>
      </c:layout>
      <c:overlay val="0"/>
      <c:spPr>
        <a:solidFill>
          <a:srgbClr val="FF0000"/>
        </a:solidFill>
      </c:spPr>
    </c:title>
    <c:autoTitleDeleted val="0"/>
    <c:plotArea>
      <c:layout>
        <c:manualLayout>
          <c:layoutTarget val="inner"/>
          <c:xMode val="edge"/>
          <c:yMode val="edge"/>
          <c:x val="0.26345964566929136"/>
          <c:y val="0.15365748031496063"/>
          <c:w val="0.70718624234470695"/>
          <c:h val="0.765580052493438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'Dépendance des M alimentaires U'!$D$945</c:f>
              <c:strCache>
                <c:ptCount val="1"/>
                <c:pt idx="0">
                  <c:v>ad valorem duties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U'!$C$946:$C$956</c:f>
              <c:strCache>
                <c:ptCount val="11"/>
                <c:pt idx="0">
                  <c:v>Wheat</c:v>
                </c:pt>
                <c:pt idx="1">
                  <c:v>Barley</c:v>
                </c:pt>
                <c:pt idx="2">
                  <c:v>Maize </c:v>
                </c:pt>
                <c:pt idx="3">
                  <c:v>Rice</c:v>
                </c:pt>
                <c:pt idx="4">
                  <c:v>Wheat flour</c:v>
                </c:pt>
                <c:pt idx="5">
                  <c:v>Sugar </c:v>
                </c:pt>
                <c:pt idx="6">
                  <c:v>Fresh bovine meat</c:v>
                </c:pt>
                <c:pt idx="7">
                  <c:v>Frozen bovine meat</c:v>
                </c:pt>
                <c:pt idx="8">
                  <c:v>Powder milk</c:v>
                </c:pt>
                <c:pt idx="9">
                  <c:v>Butter</c:v>
                </c:pt>
                <c:pt idx="10">
                  <c:v>Cheese</c:v>
                </c:pt>
              </c:strCache>
            </c:strRef>
          </c:cat>
          <c:val>
            <c:numRef>
              <c:f>'Dépendance des M alimentaires U'!$D$946:$D$956</c:f>
              <c:numCache>
                <c:formatCode>General</c:formatCode>
                <c:ptCount val="11"/>
                <c:pt idx="0">
                  <c:v>54.2</c:v>
                </c:pt>
                <c:pt idx="1">
                  <c:v>38.6</c:v>
                </c:pt>
                <c:pt idx="2">
                  <c:v>40.9</c:v>
                </c:pt>
                <c:pt idx="3">
                  <c:v>27.9</c:v>
                </c:pt>
                <c:pt idx="4">
                  <c:v>30.8</c:v>
                </c:pt>
                <c:pt idx="5">
                  <c:v>71.3</c:v>
                </c:pt>
                <c:pt idx="6">
                  <c:v>32.6</c:v>
                </c:pt>
                <c:pt idx="7">
                  <c:v>46.7</c:v>
                </c:pt>
                <c:pt idx="8">
                  <c:v>45</c:v>
                </c:pt>
                <c:pt idx="9">
                  <c:v>67.3</c:v>
                </c:pt>
                <c:pt idx="10">
                  <c:v>31.7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663424"/>
        <c:axId val="76665216"/>
      </c:barChart>
      <c:catAx>
        <c:axId val="7666342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76665216"/>
        <c:crosses val="autoZero"/>
        <c:auto val="1"/>
        <c:lblAlgn val="ctr"/>
        <c:lblOffset val="100"/>
        <c:noMultiLvlLbl val="0"/>
      </c:catAx>
      <c:valAx>
        <c:axId val="766652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766634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EU subsidies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exports of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cereals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dairy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produce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meats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2013, in € million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accent4">
              <a:lumMod val="75000"/>
            </a:schemeClr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9.6806867891513562E-2"/>
          <c:y val="0.10029308836395451"/>
          <c:w val="0.90180424321959751"/>
          <c:h val="0.822648148148148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U'!$F$845</c:f>
              <c:strCache>
                <c:ptCount val="1"/>
                <c:pt idx="0">
                  <c:v>Extra-EU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U'!$G$844:$K$844</c:f>
              <c:strCache>
                <c:ptCount val="5"/>
                <c:pt idx="0">
                  <c:v>Cereals</c:v>
                </c:pt>
                <c:pt idx="1">
                  <c:v>Dairy produce</c:v>
                </c:pt>
                <c:pt idx="2">
                  <c:v>Beef</c:v>
                </c:pt>
                <c:pt idx="3">
                  <c:v>Pork</c:v>
                </c:pt>
                <c:pt idx="4">
                  <c:v>Poultry&amp;eggs</c:v>
                </c:pt>
              </c:strCache>
            </c:strRef>
          </c:cat>
          <c:val>
            <c:numRef>
              <c:f>'Dépendance des M alimentaires U'!$G$845:$K$845</c:f>
              <c:numCache>
                <c:formatCode>General</c:formatCode>
                <c:ptCount val="5"/>
                <c:pt idx="0">
                  <c:v>2898</c:v>
                </c:pt>
                <c:pt idx="1">
                  <c:v>946</c:v>
                </c:pt>
                <c:pt idx="2">
                  <c:v>495</c:v>
                </c:pt>
                <c:pt idx="3">
                  <c:v>707</c:v>
                </c:pt>
                <c:pt idx="4">
                  <c:v>406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U'!$F$846</c:f>
              <c:strCache>
                <c:ptCount val="1"/>
                <c:pt idx="0">
                  <c:v>ACPs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U'!$G$844:$K$844</c:f>
              <c:strCache>
                <c:ptCount val="5"/>
                <c:pt idx="0">
                  <c:v>Cereals</c:v>
                </c:pt>
                <c:pt idx="1">
                  <c:v>Dairy produce</c:v>
                </c:pt>
                <c:pt idx="2">
                  <c:v>Beef</c:v>
                </c:pt>
                <c:pt idx="3">
                  <c:v>Pork</c:v>
                </c:pt>
                <c:pt idx="4">
                  <c:v>Poultry&amp;eggs</c:v>
                </c:pt>
              </c:strCache>
            </c:strRef>
          </c:cat>
          <c:val>
            <c:numRef>
              <c:f>'Dépendance des M alimentaires U'!$G$846:$K$846</c:f>
              <c:numCache>
                <c:formatCode>General</c:formatCode>
                <c:ptCount val="5"/>
                <c:pt idx="0">
                  <c:v>399</c:v>
                </c:pt>
                <c:pt idx="1">
                  <c:v>106.6</c:v>
                </c:pt>
                <c:pt idx="2">
                  <c:v>105.2</c:v>
                </c:pt>
                <c:pt idx="3">
                  <c:v>55.6</c:v>
                </c:pt>
                <c:pt idx="4">
                  <c:v>146.6</c:v>
                </c:pt>
              </c:numCache>
            </c:numRef>
          </c:val>
        </c:ser>
        <c:ser>
          <c:idx val="2"/>
          <c:order val="2"/>
          <c:tx>
            <c:strRef>
              <c:f>'Dépendance des M alimentaires U'!$F$847</c:f>
              <c:strCache>
                <c:ptCount val="1"/>
                <c:pt idx="0">
                  <c:v>WA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layout>
                <c:manualLayout>
                  <c:x val="-1.9444444444444445E-2"/>
                  <c:y val="9.274919801691455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888888888888889E-3"/>
                  <c:y val="6.783479148439777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0555555555555555E-2"/>
                  <c:y val="7.105482648002332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3888888888888888E-2"/>
                  <c:y val="5.542446777486147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9166776027996399E-2"/>
                  <c:y val="6.959755030621171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U'!$G$844:$K$844</c:f>
              <c:strCache>
                <c:ptCount val="5"/>
                <c:pt idx="0">
                  <c:v>Cereals</c:v>
                </c:pt>
                <c:pt idx="1">
                  <c:v>Dairy produce</c:v>
                </c:pt>
                <c:pt idx="2">
                  <c:v>Beef</c:v>
                </c:pt>
                <c:pt idx="3">
                  <c:v>Pork</c:v>
                </c:pt>
                <c:pt idx="4">
                  <c:v>Poultry&amp;eggs</c:v>
                </c:pt>
              </c:strCache>
            </c:strRef>
          </c:cat>
          <c:val>
            <c:numRef>
              <c:f>'Dépendance des M alimentaires U'!$G$847:$K$847</c:f>
              <c:numCache>
                <c:formatCode>General</c:formatCode>
                <c:ptCount val="5"/>
                <c:pt idx="0">
                  <c:v>174</c:v>
                </c:pt>
                <c:pt idx="1">
                  <c:v>68</c:v>
                </c:pt>
                <c:pt idx="2">
                  <c:v>81.7</c:v>
                </c:pt>
                <c:pt idx="3">
                  <c:v>15.2</c:v>
                </c:pt>
                <c:pt idx="4">
                  <c:v>75.5</c:v>
                </c:pt>
              </c:numCache>
            </c:numRef>
          </c:val>
        </c:ser>
        <c:ser>
          <c:idx val="3"/>
          <c:order val="3"/>
          <c:tx>
            <c:strRef>
              <c:f>'Dépendance des M alimentaires U'!$F$848</c:f>
              <c:strCache>
                <c:ptCount val="1"/>
                <c:pt idx="0">
                  <c:v>EA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5462668816039986E-17"/>
                  <c:y val="4.8534120734908134E-2"/>
                </c:manualLayout>
              </c:layout>
              <c:spPr>
                <a:ln>
                  <a:solidFill>
                    <a:schemeClr val="accent4">
                      <a:lumMod val="75000"/>
                    </a:schemeClr>
                  </a:solidFill>
                </a:ln>
              </c:spPr>
              <c:txPr>
                <a:bodyPr/>
                <a:lstStyle/>
                <a:p>
                  <a:pPr>
                    <a:defRPr sz="1800" b="1">
                      <a:solidFill>
                        <a:srgbClr val="990099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776684164479439E-3"/>
                  <c:y val="5.20869058034412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5555555555555558E-3"/>
                  <c:y val="5.19224263633712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5555555555556572E-3"/>
                  <c:y val="5.187532808398950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5.187532808398950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990099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U'!$G$844:$K$844</c:f>
              <c:strCache>
                <c:ptCount val="5"/>
                <c:pt idx="0">
                  <c:v>Cereals</c:v>
                </c:pt>
                <c:pt idx="1">
                  <c:v>Dairy produce</c:v>
                </c:pt>
                <c:pt idx="2">
                  <c:v>Beef</c:v>
                </c:pt>
                <c:pt idx="3">
                  <c:v>Pork</c:v>
                </c:pt>
                <c:pt idx="4">
                  <c:v>Poultry&amp;eggs</c:v>
                </c:pt>
              </c:strCache>
            </c:strRef>
          </c:cat>
          <c:val>
            <c:numRef>
              <c:f>'Dépendance des M alimentaires U'!$G$848:$K$848</c:f>
              <c:numCache>
                <c:formatCode>General</c:formatCode>
                <c:ptCount val="5"/>
                <c:pt idx="0">
                  <c:v>17.399999999999999</c:v>
                </c:pt>
                <c:pt idx="1">
                  <c:v>1</c:v>
                </c:pt>
                <c:pt idx="2">
                  <c:v>0.3</c:v>
                </c:pt>
                <c:pt idx="3">
                  <c:v>0.1</c:v>
                </c:pt>
                <c:pt idx="4">
                  <c:v>0.1</c:v>
                </c:pt>
              </c:numCache>
            </c:numRef>
          </c:val>
        </c:ser>
        <c:ser>
          <c:idx val="4"/>
          <c:order val="4"/>
          <c:tx>
            <c:strRef>
              <c:f>'Dépendance des M alimentaires U'!$F$849</c:f>
              <c:strCache>
                <c:ptCount val="1"/>
                <c:pt idx="0">
                  <c:v>SADC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2.2222222222222223E-2"/>
                  <c:y val="1.29629629629629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361111111111101E-2"/>
                  <c:y val="-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2222222222222223E-2"/>
                  <c:y val="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ln>
                <a:solidFill>
                  <a:schemeClr val="accent6"/>
                </a:solidFill>
              </a:ln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U'!$G$844:$K$844</c:f>
              <c:strCache>
                <c:ptCount val="5"/>
                <c:pt idx="0">
                  <c:v>Cereals</c:v>
                </c:pt>
                <c:pt idx="1">
                  <c:v>Dairy produce</c:v>
                </c:pt>
                <c:pt idx="2">
                  <c:v>Beef</c:v>
                </c:pt>
                <c:pt idx="3">
                  <c:v>Pork</c:v>
                </c:pt>
                <c:pt idx="4">
                  <c:v>Poultry&amp;eggs</c:v>
                </c:pt>
              </c:strCache>
            </c:strRef>
          </c:cat>
          <c:val>
            <c:numRef>
              <c:f>'Dépendance des M alimentaires U'!$G$849:$K$849</c:f>
              <c:numCache>
                <c:formatCode>General</c:formatCode>
                <c:ptCount val="5"/>
                <c:pt idx="0">
                  <c:v>73</c:v>
                </c:pt>
                <c:pt idx="1">
                  <c:v>16.2</c:v>
                </c:pt>
                <c:pt idx="2">
                  <c:v>5.3</c:v>
                </c:pt>
                <c:pt idx="3">
                  <c:v>23.7</c:v>
                </c:pt>
                <c:pt idx="4">
                  <c:v>64.3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240192"/>
        <c:axId val="77241728"/>
      </c:barChart>
      <c:catAx>
        <c:axId val="772401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77241728"/>
        <c:crosses val="autoZero"/>
        <c:auto val="1"/>
        <c:lblAlgn val="ctr"/>
        <c:lblOffset val="100"/>
        <c:noMultiLvlLbl val="0"/>
      </c:catAx>
      <c:valAx>
        <c:axId val="77241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7724019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0287543744531936"/>
          <c:y val="0.25740740740740742"/>
          <c:w val="0.53313801399825023"/>
          <c:h val="5.5871828521434817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0.35455</cdr:x>
      <cdr:y>0.3057</cdr:y>
    </cdr:from>
    <cdr:to>
      <cdr:x>0.45574</cdr:x>
      <cdr:y>0.38047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3203890" y="2060837"/>
          <a:ext cx="914403" cy="5040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2400" b="1" dirty="0" smtClean="0"/>
            <a:t>Million </a:t>
          </a:r>
          <a:r>
            <a:rPr lang="fr-FR" sz="2400" b="1" dirty="0" err="1" smtClean="0"/>
            <a:t>inhabitants</a:t>
          </a:r>
          <a:endParaRPr lang="fr-FR" sz="2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0.46063</cdr:x>
      <cdr:y>0.11343</cdr:y>
    </cdr:from>
    <cdr:to>
      <cdr:x>0.56063</cdr:x>
      <cdr:y>0.24907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4211960" y="76470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2400" b="1" dirty="0" smtClean="0"/>
            <a:t>In % ad valorem</a:t>
          </a:r>
          <a:endParaRPr lang="fr-FR" sz="2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FE8EB-81F9-40A8-9785-9EF47E9A6ECA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D99D2-7398-4E56-9FE7-0651C9E64A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3407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22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438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45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621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51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593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9742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27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701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804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20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DFE8D-EB24-470C-952F-AA79261A94B0}" type="datetimeFigureOut">
              <a:rPr lang="fr-FR" smtClean="0"/>
              <a:t>05/10/2014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570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39653" y="1127646"/>
            <a:ext cx="6084675" cy="107721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base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 and Africa: Achieving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</a:t>
            </a:r>
          </a:p>
          <a:p>
            <a:pPr algn="ctr" fontAlgn="base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 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Sub-Saharan Africa</a:t>
            </a:r>
            <a:endParaRPr lang="fr-FR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3779913" y="116632"/>
            <a:ext cx="2016224" cy="81628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34735" y="3356992"/>
            <a:ext cx="8722195" cy="954107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of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main challenges.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Ensuring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remunerative</a:t>
            </a:r>
            <a:endParaRPr lang="fr-FR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prices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farmers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without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penalizing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poor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consumers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195736" y="4653136"/>
            <a:ext cx="5570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Jacques Berthelot, Solidarité and OWINFS 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383439" y="2545740"/>
            <a:ext cx="6499023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WTO Public Forum 2014, </a:t>
            </a:r>
            <a:r>
              <a:rPr lang="fr-FR" sz="2800" b="1" dirty="0" err="1" smtClean="0"/>
              <a:t>October</a:t>
            </a:r>
            <a:r>
              <a:rPr lang="fr-FR" sz="2800" b="1" dirty="0" smtClean="0"/>
              <a:t> 3, 2014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340763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837438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990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798998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1"/>
          <p:cNvSpPr txBox="1"/>
          <p:nvPr/>
        </p:nvSpPr>
        <p:spPr>
          <a:xfrm>
            <a:off x="5148064" y="1479981"/>
            <a:ext cx="914400" cy="93022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 smtClean="0"/>
              <a:t>In % ad valorem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366002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836685" y="116632"/>
            <a:ext cx="7478329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necessary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import protection to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ensure</a:t>
            </a:r>
            <a:endParaRPr lang="fr-FR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stable and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remunerative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prices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farmers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35414" y="1412776"/>
            <a:ext cx="8713796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All </a:t>
            </a:r>
            <a:r>
              <a:rPr lang="fr-FR" sz="2800" b="1" dirty="0" err="1" smtClean="0">
                <a:solidFill>
                  <a:srgbClr val="0000FF"/>
                </a:solidFill>
              </a:rPr>
              <a:t>industrialized</a:t>
            </a:r>
            <a:r>
              <a:rPr lang="fr-FR" sz="2800" b="1" dirty="0" smtClean="0">
                <a:solidFill>
                  <a:srgbClr val="0000FF"/>
                </a:solidFill>
              </a:rPr>
              <a:t> countries, </a:t>
            </a:r>
            <a:r>
              <a:rPr lang="fr-FR" sz="2800" b="1" dirty="0" err="1" smtClean="0">
                <a:solidFill>
                  <a:srgbClr val="0000FF"/>
                </a:solidFill>
              </a:rPr>
              <a:t>including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from</a:t>
            </a:r>
            <a:r>
              <a:rPr lang="fr-FR" sz="2800" b="1" dirty="0" smtClean="0">
                <a:solidFill>
                  <a:srgbClr val="0000FF"/>
                </a:solidFill>
              </a:rPr>
              <a:t> the South,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have </a:t>
            </a:r>
            <a:r>
              <a:rPr lang="fr-FR" sz="2800" b="1" dirty="0" err="1" smtClean="0">
                <a:solidFill>
                  <a:srgbClr val="0000FF"/>
                </a:solidFill>
              </a:rPr>
              <a:t>built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their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competitiveness</a:t>
            </a:r>
            <a:r>
              <a:rPr lang="fr-FR" sz="2800" b="1" dirty="0" smtClean="0">
                <a:solidFill>
                  <a:srgbClr val="0000FF"/>
                </a:solidFill>
              </a:rPr>
              <a:t> in agricultural </a:t>
            </a:r>
            <a:r>
              <a:rPr lang="fr-FR" sz="2800" b="1" dirty="0" err="1" smtClean="0">
                <a:solidFill>
                  <a:srgbClr val="0000FF"/>
                </a:solidFill>
              </a:rPr>
              <a:t>products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fr-FR" sz="2800" b="1" dirty="0" err="1" smtClean="0">
                <a:solidFill>
                  <a:srgbClr val="0000FF"/>
                </a:solidFill>
              </a:rPr>
              <a:t>from</a:t>
            </a:r>
            <a:r>
              <a:rPr lang="fr-FR" sz="2800" b="1" dirty="0" smtClean="0">
                <a:solidFill>
                  <a:srgbClr val="0000FF"/>
                </a:solidFill>
              </a:rPr>
              <a:t> an efficient import protection for a long </a:t>
            </a:r>
            <a:r>
              <a:rPr lang="fr-FR" sz="2800" b="1" dirty="0" err="1" smtClean="0">
                <a:solidFill>
                  <a:srgbClr val="0000FF"/>
                </a:solidFill>
              </a:rPr>
              <a:t>period</a:t>
            </a:r>
            <a:r>
              <a:rPr lang="fr-FR" sz="2800" b="1" dirty="0" smtClean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fr-FR" sz="2800" b="1" dirty="0" err="1" smtClean="0">
                <a:solidFill>
                  <a:srgbClr val="0000FF"/>
                </a:solidFill>
              </a:rPr>
              <a:t>which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is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still</a:t>
            </a:r>
            <a:r>
              <a:rPr lang="fr-FR" sz="2800" b="1" dirty="0" smtClean="0">
                <a:solidFill>
                  <a:srgbClr val="0000FF"/>
                </a:solidFill>
              </a:rPr>
              <a:t> the case in the EU for </a:t>
            </a:r>
            <a:r>
              <a:rPr lang="fr-FR" sz="2800" b="1" dirty="0" err="1" smtClean="0">
                <a:solidFill>
                  <a:srgbClr val="0000FF"/>
                </a:solidFill>
              </a:rPr>
              <a:t>its</a:t>
            </a:r>
            <a:r>
              <a:rPr lang="fr-FR" sz="2800" b="1" dirty="0" smtClean="0">
                <a:solidFill>
                  <a:srgbClr val="0000FF"/>
                </a:solidFill>
              </a:rPr>
              <a:t> basic </a:t>
            </a:r>
            <a:r>
              <a:rPr lang="fr-FR" sz="2800" b="1" dirty="0" err="1" smtClean="0">
                <a:solidFill>
                  <a:srgbClr val="0000FF"/>
                </a:solidFill>
              </a:rPr>
              <a:t>staples</a:t>
            </a:r>
            <a:r>
              <a:rPr lang="fr-FR" sz="2800" b="1" dirty="0" smtClean="0">
                <a:solidFill>
                  <a:srgbClr val="0000FF"/>
                </a:solidFill>
              </a:rPr>
              <a:t>, 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at </a:t>
            </a:r>
            <a:r>
              <a:rPr lang="fr-FR" sz="2800" b="1" dirty="0" err="1" smtClean="0">
                <a:solidFill>
                  <a:srgbClr val="0000FF"/>
                </a:solidFill>
              </a:rPr>
              <a:t>levels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much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higher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than</a:t>
            </a:r>
            <a:r>
              <a:rPr lang="fr-FR" sz="2800" b="1" dirty="0" smtClean="0">
                <a:solidFill>
                  <a:srgbClr val="0000FF"/>
                </a:solidFill>
              </a:rPr>
              <a:t> SSA countries. </a:t>
            </a:r>
            <a:r>
              <a:rPr lang="fr-FR" sz="2800" b="1" dirty="0" err="1" smtClean="0">
                <a:solidFill>
                  <a:srgbClr val="0000FF"/>
                </a:solidFill>
              </a:rPr>
              <a:t>Besides</a:t>
            </a:r>
            <a:r>
              <a:rPr lang="fr-FR" sz="2800" b="1" dirty="0" smtClean="0">
                <a:solidFill>
                  <a:srgbClr val="0000FF"/>
                </a:solidFill>
              </a:rPr>
              <a:t> </a:t>
            </a:r>
            <a:r>
              <a:rPr lang="fr-FR" sz="2800" b="1" dirty="0" err="1" smtClean="0">
                <a:solidFill>
                  <a:srgbClr val="0000FF"/>
                </a:solidFill>
              </a:rPr>
              <a:t>its</a:t>
            </a:r>
            <a:endParaRPr lang="fr-FR" sz="28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large subsidies have a large import protection </a:t>
            </a:r>
            <a:r>
              <a:rPr lang="fr-FR" sz="2800" b="1" dirty="0" err="1" smtClean="0">
                <a:solidFill>
                  <a:srgbClr val="0000FF"/>
                </a:solidFill>
              </a:rPr>
              <a:t>effect</a:t>
            </a:r>
            <a:r>
              <a:rPr lang="fr-FR" sz="2800" b="1" dirty="0" smtClean="0">
                <a:solidFill>
                  <a:srgbClr val="0000FF"/>
                </a:solidFill>
              </a:rPr>
              <a:t>. 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1238" y="4532927"/>
            <a:ext cx="9187131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intolerable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right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necessity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SSA countries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multilateral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bilateral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trade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particularly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more</a:t>
            </a:r>
          </a:p>
          <a:p>
            <a:pPr algn="ctr"/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not the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subsidize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heir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farmers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the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majority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population.  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695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63232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0560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705781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259632" y="879103"/>
            <a:ext cx="767126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Total extra-UE: 5452; ACP: 813; WA: 414; EA: 19; SADC: 183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03755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26764" y="116632"/>
            <a:ext cx="8323689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SSA countries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ratify</a:t>
            </a:r>
            <a:endParaRPr lang="fr-FR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impoverish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hugely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89715" y="1916832"/>
            <a:ext cx="8902244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more import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duties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82% of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imports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EU – 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€1.871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bn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already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786 M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€150 M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LDC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exporters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(Ghana,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Ivory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Coast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Nigeria) to the EU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to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GSP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regime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2013 exports.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2518" y="4163596"/>
            <a:ext cx="8447954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lose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$162 M of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tariff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revenue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2010-12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but $2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bn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projecting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imports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growth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against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€61.8 M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Kenya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to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GSP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regime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2013 exports to the EU.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012559" y="1268760"/>
            <a:ext cx="744787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fr-FR" sz="2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Huge</a:t>
            </a:r>
            <a:r>
              <a:rPr lang="fr-F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losses</a:t>
            </a:r>
            <a:r>
              <a:rPr lang="fr-F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import </a:t>
            </a:r>
            <a:r>
              <a:rPr lang="fr-FR" sz="2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duties</a:t>
            </a:r>
            <a:r>
              <a:rPr lang="fr-F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export taxes  </a:t>
            </a:r>
            <a:endParaRPr lang="fr-FR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03143" y="6063679"/>
            <a:ext cx="873335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 and EA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export taxes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forbid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233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6312" y="2119496"/>
            <a:ext cx="9074920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customs revenues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necessity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trade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ACPs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transport infrastructures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inappropriate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Trade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Facilitation agreement. It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expenditures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cheaper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instead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rendering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cheaper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domestic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23528" y="188640"/>
            <a:ext cx="8614474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budgets, the Trade Facilitation Agreement</a:t>
            </a:r>
          </a:p>
          <a:p>
            <a:pPr algn="ctr"/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would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counter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domestic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transport infrastructures 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4918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27584" y="116632"/>
            <a:ext cx="7699031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The </a:t>
            </a:r>
            <a:r>
              <a:rPr lang="fr-FR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opening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SSA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market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the EU </a:t>
            </a:r>
            <a:endParaRPr lang="fr-FR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exports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must </a:t>
            </a:r>
            <a:r>
              <a:rPr lang="fr-FR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deduct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share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LDCs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5681" y="2996952"/>
            <a:ext cx="898675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Indeed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EU "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Everything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Arms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 (EBA) of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2001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free-quota 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EU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LDCs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force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markets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EU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exports. 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10554" y="4739660"/>
            <a:ext cx="7743466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LDCs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41.4% of WA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imports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EU in 2012 and for 49.8% for EA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imports,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open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EU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exports up to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38.6% for WA and 30.2% for EA.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16110" y="1401376"/>
            <a:ext cx="813235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Clearly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12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LDCs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WA and the 4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LDCs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EA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suffer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tariff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revenues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not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ratified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325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74289" y="116632"/>
            <a:ext cx="6610079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3) The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trade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preferences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eroded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EU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FTAs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49149" y="1268760"/>
            <a:ext cx="8234818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competitiveness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WA and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Cameroon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bananas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eroded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the EU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FTAs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Colombia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Peru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Ecuador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 Central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America's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countries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whose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import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EU has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dropped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114 €/t in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 and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75 €/t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2019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whereas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MFN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tariff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WA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ratify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EPA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162 €/t.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erosion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conclusion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FTAs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Mercosur,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India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the Philippines.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9780" y="4658360"/>
            <a:ext cx="915507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TTIP and CETA are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ratified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all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suffer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hugely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all EU import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duties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US and Canada exports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disappear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over at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all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ACPs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xport to the EU,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particularly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flowers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vegetables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pineapples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cocoa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coffee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textiles,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wood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756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98947" y="116632"/>
            <a:ext cx="8765541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4)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prevent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ACPs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become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WTO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Members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80983" y="1164808"/>
            <a:ext cx="8511497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 provision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ACPs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tariffs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EU exports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intolerable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2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1)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huge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population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more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2)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ACPs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(ECOWAS, EAC)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become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full WTO 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bound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duties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duties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CET (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tariff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raise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duties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imports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EU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sue ACP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violation of MFN GATT Article 1.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920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9773" y="1292567"/>
            <a:ext cx="924163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214 million and 23.8% of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chronically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undernourrished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SSA in 2012-14,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rising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rate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(15,8% in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Southern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Asia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5496" y="116632"/>
            <a:ext cx="9036496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Food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insecurity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increasing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Sub-Saharan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Africa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-101680" y="3318083"/>
            <a:ext cx="946656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SSA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deficit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$375M in 2001 to $8.8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bn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2011 +33%/y</a:t>
            </a: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coffee+cocoa+tea+spices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(CCTS): 3.7 to 19.6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bn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+16%/y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58388" y="5124310"/>
            <a:ext cx="868269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West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(WA):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deficit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$732 M to $3.2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+14,4%/y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CCTS: déficit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$2.8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$10.6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+12,9%/y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04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97272" y="116632"/>
            <a:ext cx="8785355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5)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safeguards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the EU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3068" y="764704"/>
            <a:ext cx="9239452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benefitting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alone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AoA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Safeguard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SSG),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triggered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either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import 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volumes 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by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falling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prices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safeguard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triggered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import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volumes.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94895" y="2723436"/>
            <a:ext cx="835356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exceed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1/3 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bound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tariffs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31% of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TLs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tariff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covered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SSG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time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whereas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ECOWAS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Protection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(SPT)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at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3% of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TLs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-33292" y="4811668"/>
            <a:ext cx="935967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APE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safeguards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provisions of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WTO agricultural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modalities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6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2008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Safeguard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DDA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concluded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1186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95536" y="116632"/>
            <a:ext cx="8408649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Alternative to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have been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concluded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79512" y="1052736"/>
            <a:ext cx="915212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WA and EA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recognized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comprehensive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LDCs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7504" y="4221088"/>
            <a:ext cx="895174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Ghana,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Ivory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Coast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Kenya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ratify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all the 28 inter-</a:t>
            </a:r>
          </a:p>
          <a:p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agrements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 and EA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GSP+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3528" y="1844824"/>
            <a:ext cx="8592417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A new WTO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waiver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return to the non-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reciprocal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preferences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Lomé Conventions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hardly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denied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"banana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latin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America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exporting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ountries has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ended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been the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plaintiffs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source of the Cotonou agreement and the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1851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347864" y="116632"/>
            <a:ext cx="3020379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way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forward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7504" y="2492896"/>
            <a:ext cx="901387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ECOWAS and EAC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become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full WTO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the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to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bound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duties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the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bound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duties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weighted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imports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78955" y="836712"/>
            <a:ext cx="819750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ACPs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ratify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those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having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denounce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international courts,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Court of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-239166" y="4077072"/>
            <a:ext cx="9618339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ECOWAS and EAC and all ACP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 variable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levies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instead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ad valorem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duties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stabilize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farm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high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volatility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world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prices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dollars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 exchange rates, the more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EU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cereals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fruits and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vegetables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2303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07504" y="116632"/>
            <a:ext cx="8917313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Ensuring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SSA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poor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consumers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7504" y="836712"/>
            <a:ext cx="897072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Stable and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remunerative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ACPs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farmers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</a:t>
            </a:r>
          </a:p>
          <a:p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ensure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affordable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poor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consumers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.  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5496" y="1844824"/>
            <a:ext cx="913724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2/3 of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African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families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farmers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stable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prices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already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encourage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more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reducing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poverty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hunger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rural areas.  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-36512" y="3212976"/>
            <a:ext cx="925125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SSA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thrive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domestic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progammes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relying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partially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public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stocks or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stamps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building on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USA,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India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China,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Brazil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first to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G33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change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AoA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provisions on public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stockholding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07504" y="5613047"/>
            <a:ext cx="902727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WA future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stock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foreseen</a:t>
            </a:r>
            <a:endParaRPr lang="fr-FR" sz="2400" b="1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mitigate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against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vagaries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but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a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structural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poor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consumers</a:t>
            </a:r>
            <a:r>
              <a:rPr lang="fr-FR" sz="2400" b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 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474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2348732"/>
              </p:ext>
            </p:extLst>
          </p:nvPr>
        </p:nvGraphicFramePr>
        <p:xfrm>
          <a:off x="14808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1356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3875351"/>
              </p:ext>
            </p:extLst>
          </p:nvPr>
        </p:nvGraphicFramePr>
        <p:xfrm>
          <a:off x="0" y="0"/>
          <a:ext cx="9036496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29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95536" y="116632"/>
            <a:ext cx="8352928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disparities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dependency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among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countries  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908720"/>
            <a:ext cx="8748464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imports in national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cereals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dairy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meats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countries,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import protection and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subsidies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reinforce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import protection.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7544" y="4510281"/>
            <a:ext cx="8213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SSA: </a:t>
            </a:r>
            <a:r>
              <a:rPr lang="fr-FR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Sub-Saharan</a:t>
            </a:r>
            <a:r>
              <a:rPr lang="fr-F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Africa</a:t>
            </a:r>
            <a:r>
              <a:rPr lang="fr-F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WA: West </a:t>
            </a:r>
            <a:r>
              <a:rPr lang="fr-FR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Africa</a:t>
            </a:r>
            <a:r>
              <a:rPr lang="fr-F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EA: East </a:t>
            </a:r>
            <a:r>
              <a:rPr lang="fr-FR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Africa</a:t>
            </a:r>
            <a:endParaRPr lang="fr-F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8" y="2738438"/>
            <a:ext cx="8817800" cy="220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79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5911131"/>
              </p:ext>
            </p:extLst>
          </p:nvPr>
        </p:nvGraphicFramePr>
        <p:xfrm>
          <a:off x="0" y="116632"/>
          <a:ext cx="9144000" cy="6624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3256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592558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3631800" y="1772816"/>
            <a:ext cx="2143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en 1000 </a:t>
            </a:r>
            <a:r>
              <a:rPr lang="fr-FR" sz="2400" b="1" dirty="0" smtClean="0"/>
              <a:t>tonnes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659192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3474371"/>
              </p:ext>
            </p:extLst>
          </p:nvPr>
        </p:nvGraphicFramePr>
        <p:xfrm>
          <a:off x="0" y="0"/>
          <a:ext cx="9036496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3631800" y="2175247"/>
            <a:ext cx="2143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en 1000 </a:t>
            </a:r>
            <a:r>
              <a:rPr lang="fr-FR" sz="2400" b="1" dirty="0" smtClean="0"/>
              <a:t>tonnes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143617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531521" y="116632"/>
            <a:ext cx="6164956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lessons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East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Africa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(EA) to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West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Africa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(WA):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raise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tariffs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51520" y="4110171"/>
            <a:ext cx="856356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Kenya has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become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net exporter of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dairy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endParaRPr lang="fr-FR" sz="24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2004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raised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60%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tariffs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milk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powder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673703" cy="3038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83416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3086</TotalTime>
  <Words>1696</Words>
  <Application>Microsoft Office PowerPoint</Application>
  <PresentationFormat>Affichage à l'écran (4:3)</PresentationFormat>
  <Paragraphs>202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Jacques Berthelot</dc:creator>
  <cp:lastModifiedBy>Jacques Berthelot</cp:lastModifiedBy>
  <cp:revision>96</cp:revision>
  <dcterms:created xsi:type="dcterms:W3CDTF">2014-09-23T13:19:56Z</dcterms:created>
  <dcterms:modified xsi:type="dcterms:W3CDTF">2014-10-05T20:52:43Z</dcterms:modified>
</cp:coreProperties>
</file>