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2.xml" ContentType="application/vnd.openxmlformats-officedocument.drawingml.chartshapes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91" r:id="rId4"/>
    <p:sldId id="274" r:id="rId5"/>
    <p:sldId id="277" r:id="rId6"/>
    <p:sldId id="284" r:id="rId7"/>
    <p:sldId id="289" r:id="rId8"/>
    <p:sldId id="278" r:id="rId9"/>
    <p:sldId id="282" r:id="rId10"/>
    <p:sldId id="283" r:id="rId11"/>
    <p:sldId id="285" r:id="rId12"/>
    <p:sldId id="286" r:id="rId13"/>
    <p:sldId id="287" r:id="rId14"/>
    <p:sldId id="288" r:id="rId15"/>
    <p:sldId id="292" r:id="rId16"/>
    <p:sldId id="293" r:id="rId17"/>
    <p:sldId id="294" r:id="rId18"/>
    <p:sldId id="295" r:id="rId19"/>
    <p:sldId id="296" r:id="rId20"/>
    <p:sldId id="297" r:id="rId21"/>
    <p:sldId id="298" r:id="rId22"/>
    <p:sldId id="299" r:id="rId23"/>
    <p:sldId id="300" r:id="rId2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00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Pr&#233;parations%20des%20diapos%20sur%20&#233;changes%20alimentaires%20de%20la%20CEDEAO%20et%20du%20riz%20mondial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Jacques\Documents\PED-UEMOA-\Pr&#233;parations%20graphiques%20pour%20Monrovia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D&#233;pendance%20des%20M%20alimentaires%20UE,US,%20ASS%20et%20AO%202000-1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Pr&#233;parations%20graphiques%20pour%20Monrovia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Pr&#233;parations%20graphiques%20pour%20Monrovia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D&#233;pendance%20des%20M%20alimentaires%20UE,US,%20ASS%20et%20AO%202000-11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Jacques\Documents\PED-UEMOA-\D&#233;pendance%20des%20M%20alimentaires%20UE,US,%20ASS%20et%20AO%202000-11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D&#233;pendance%20des%20M%20alimentaires%20UE,US,%20ASS%20et%20AO%202000-11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D&#233;pendance%20des%20M%20alimentaires%20UE,US,%20ASS%20et%20AO%202000-1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fr-FR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Les </a:t>
            </a:r>
            <a:r>
              <a:rPr lang="fr-FR" sz="28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principaux déficits alimentaires</a:t>
            </a:r>
          </a:p>
          <a:p>
            <a:pPr>
              <a:defRPr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fr-FR" sz="28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 la CEDEAO en 2011</a:t>
            </a:r>
            <a:endParaRPr lang="fr-FR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/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/>
      <c:pieChart>
        <c:varyColors val="1"/>
        <c:ser>
          <c:idx val="0"/>
          <c:order val="0"/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2000" b="1"/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Feuil1!$A$163:$A$168</c:f>
              <c:strCache>
                <c:ptCount val="6"/>
                <c:pt idx="0">
                  <c:v>Céréales</c:v>
                </c:pt>
                <c:pt idx="1">
                  <c:v>Produits laitiers </c:v>
                </c:pt>
                <c:pt idx="2">
                  <c:v>Viande</c:v>
                </c:pt>
                <c:pt idx="3">
                  <c:v>Sucre</c:v>
                </c:pt>
                <c:pt idx="4">
                  <c:v>Huile</c:v>
                </c:pt>
                <c:pt idx="5">
                  <c:v>Boissons</c:v>
                </c:pt>
              </c:strCache>
            </c:strRef>
          </c:cat>
          <c:val>
            <c:numRef>
              <c:f>Feuil1!$B$163:$B$168</c:f>
              <c:numCache>
                <c:formatCode>General</c:formatCode>
                <c:ptCount val="6"/>
                <c:pt idx="0">
                  <c:v>-5741516</c:v>
                </c:pt>
                <c:pt idx="1">
                  <c:v>-1113963</c:v>
                </c:pt>
                <c:pt idx="2">
                  <c:v>-648335</c:v>
                </c:pt>
                <c:pt idx="3">
                  <c:v>-1197379</c:v>
                </c:pt>
                <c:pt idx="4">
                  <c:v>-981786</c:v>
                </c:pt>
                <c:pt idx="5">
                  <c:v>-529915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20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Projections</a:t>
            </a:r>
            <a:r>
              <a:rPr lang="fr-FR" sz="28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démographiques pour l’ASS,</a:t>
            </a:r>
          </a:p>
          <a:p>
            <a:pPr>
              <a:defRPr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8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CEDEAO et l’UE28 de 2000 à 2100</a:t>
            </a:r>
            <a:endParaRPr lang="fr-FR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0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7.5703679833422161E-2"/>
          <c:y val="9.202123367245342E-2"/>
          <c:w val="0.90602596404624092"/>
          <c:h val="0.84951837668556296"/>
        </c:manualLayout>
      </c:layout>
      <c:lineChart>
        <c:grouping val="standard"/>
        <c:varyColors val="0"/>
        <c:ser>
          <c:idx val="0"/>
          <c:order val="0"/>
          <c:tx>
            <c:strRef>
              <c:f>Feuil1!$A$76</c:f>
              <c:strCache>
                <c:ptCount val="1"/>
                <c:pt idx="0">
                  <c:v>Afrique subsaharienne</c:v>
                </c:pt>
              </c:strCache>
            </c:strRef>
          </c:tx>
          <c:spPr>
            <a:ln w="57150"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5"/>
              <c:layout>
                <c:manualLayout>
                  <c:x val="-6.5070576028584529E-2"/>
                  <c:y val="-3.05190281853772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Feuil1!$B$75:$H$75</c:f>
              <c:numCache>
                <c:formatCode>General</c:formatCode>
                <c:ptCount val="7"/>
                <c:pt idx="0">
                  <c:v>2000</c:v>
                </c:pt>
                <c:pt idx="1">
                  <c:v>2010</c:v>
                </c:pt>
                <c:pt idx="2">
                  <c:v>2020</c:v>
                </c:pt>
                <c:pt idx="3">
                  <c:v>2030</c:v>
                </c:pt>
                <c:pt idx="4">
                  <c:v>2040</c:v>
                </c:pt>
                <c:pt idx="5">
                  <c:v>2050</c:v>
                </c:pt>
                <c:pt idx="6">
                  <c:v>2100</c:v>
                </c:pt>
              </c:numCache>
            </c:numRef>
          </c:cat>
          <c:val>
            <c:numRef>
              <c:f>Feuil1!$B$76:$H$76</c:f>
              <c:numCache>
                <c:formatCode>General</c:formatCode>
                <c:ptCount val="7"/>
                <c:pt idx="0">
                  <c:v>639</c:v>
                </c:pt>
                <c:pt idx="1">
                  <c:v>832</c:v>
                </c:pt>
                <c:pt idx="2">
                  <c:v>1078</c:v>
                </c:pt>
                <c:pt idx="3">
                  <c:v>1368</c:v>
                </c:pt>
                <c:pt idx="4">
                  <c:v>1705</c:v>
                </c:pt>
                <c:pt idx="5">
                  <c:v>2075</c:v>
                </c:pt>
                <c:pt idx="6">
                  <c:v>3816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Feuil1!$A$77</c:f>
              <c:strCache>
                <c:ptCount val="1"/>
                <c:pt idx="0">
                  <c:v>CEDEAO</c:v>
                </c:pt>
              </c:strCache>
            </c:strRef>
          </c:tx>
          <c:spPr>
            <a:ln w="57150">
              <a:solidFill>
                <a:srgbClr val="00800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4.3356960485568745E-2"/>
                  <c:y val="2.034601879025147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0708252402258576E-2"/>
                  <c:y val="3.353325319134039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914072445779869E-2"/>
                  <c:y val="2.976547193388641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Feuil1!$B$75:$H$75</c:f>
              <c:numCache>
                <c:formatCode>General</c:formatCode>
                <c:ptCount val="7"/>
                <c:pt idx="0">
                  <c:v>2000</c:v>
                </c:pt>
                <c:pt idx="1">
                  <c:v>2010</c:v>
                </c:pt>
                <c:pt idx="2">
                  <c:v>2020</c:v>
                </c:pt>
                <c:pt idx="3">
                  <c:v>2030</c:v>
                </c:pt>
                <c:pt idx="4">
                  <c:v>2040</c:v>
                </c:pt>
                <c:pt idx="5">
                  <c:v>2050</c:v>
                </c:pt>
                <c:pt idx="6">
                  <c:v>2100</c:v>
                </c:pt>
              </c:numCache>
            </c:numRef>
          </c:cat>
          <c:val>
            <c:numRef>
              <c:f>Feuil1!$B$77:$H$77</c:f>
              <c:numCache>
                <c:formatCode>General</c:formatCode>
                <c:ptCount val="7"/>
                <c:pt idx="0">
                  <c:v>231</c:v>
                </c:pt>
                <c:pt idx="1">
                  <c:v>302</c:v>
                </c:pt>
                <c:pt idx="2">
                  <c:v>395</c:v>
                </c:pt>
                <c:pt idx="3">
                  <c:v>510</c:v>
                </c:pt>
                <c:pt idx="4">
                  <c:v>649</c:v>
                </c:pt>
                <c:pt idx="5">
                  <c:v>807</c:v>
                </c:pt>
                <c:pt idx="6">
                  <c:v>1622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Feuil1!$A$78</c:f>
              <c:strCache>
                <c:ptCount val="1"/>
                <c:pt idx="0">
                  <c:v>UE28</c:v>
                </c:pt>
              </c:strCache>
            </c:strRef>
          </c:tx>
          <c:spPr>
            <a:ln w="57150">
              <a:solidFill>
                <a:srgbClr val="0000FF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5.8816492587392279E-2"/>
                  <c:y val="1.46943469040705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7897428383745204E-2"/>
                  <c:y val="2.034601879025147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2.9302840393001992E-2"/>
                  <c:y val="4.106881570624834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3.7735312448541898E-2"/>
                  <c:y val="4.483659696370232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Feuil1!$B$75:$H$75</c:f>
              <c:numCache>
                <c:formatCode>General</c:formatCode>
                <c:ptCount val="7"/>
                <c:pt idx="0">
                  <c:v>2000</c:v>
                </c:pt>
                <c:pt idx="1">
                  <c:v>2010</c:v>
                </c:pt>
                <c:pt idx="2">
                  <c:v>2020</c:v>
                </c:pt>
                <c:pt idx="3">
                  <c:v>2030</c:v>
                </c:pt>
                <c:pt idx="4">
                  <c:v>2040</c:v>
                </c:pt>
                <c:pt idx="5">
                  <c:v>2050</c:v>
                </c:pt>
                <c:pt idx="6">
                  <c:v>2100</c:v>
                </c:pt>
              </c:numCache>
            </c:numRef>
          </c:cat>
          <c:val>
            <c:numRef>
              <c:f>Feuil1!$B$78:$H$78</c:f>
              <c:numCache>
                <c:formatCode>General</c:formatCode>
                <c:ptCount val="7"/>
                <c:pt idx="0">
                  <c:v>488</c:v>
                </c:pt>
                <c:pt idx="1">
                  <c:v>506</c:v>
                </c:pt>
                <c:pt idx="2">
                  <c:v>515</c:v>
                </c:pt>
                <c:pt idx="3">
                  <c:v>518</c:v>
                </c:pt>
                <c:pt idx="4">
                  <c:v>516</c:v>
                </c:pt>
                <c:pt idx="5">
                  <c:v>512</c:v>
                </c:pt>
                <c:pt idx="6">
                  <c:v>474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5089024"/>
        <c:axId val="55090560"/>
      </c:lineChart>
      <c:catAx>
        <c:axId val="550890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fr-FR"/>
          </a:p>
        </c:txPr>
        <c:crossAx val="55090560"/>
        <c:crosses val="autoZero"/>
        <c:auto val="1"/>
        <c:lblAlgn val="ctr"/>
        <c:lblOffset val="100"/>
        <c:noMultiLvlLbl val="0"/>
      </c:catAx>
      <c:valAx>
        <c:axId val="550905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5508902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8596732627336965"/>
          <c:y val="0.2091118597886957"/>
          <c:w val="0.6561735876383944"/>
          <c:h val="4.8809529460489325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20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fr-FR" sz="2400" b="1" i="0" baseline="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Part des importations dans la consommation de céréales, produits laitiers et viandes en 2011 selon les pays</a:t>
            </a:r>
            <a:endParaRPr lang="fr-FR" sz="2400" dirty="0">
              <a:solidFill>
                <a:schemeClr val="bg1"/>
              </a:solidFill>
            </a:endParaRPr>
          </a:p>
        </c:rich>
      </c:tx>
      <c:layout/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0.10758464566929132"/>
          <c:y val="9.7276631098960023E-2"/>
          <c:w val="0.8771375765529309"/>
          <c:h val="0.821034226873342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'Dépendance des M alimentaires U'!$A$548</c:f>
              <c:strCache>
                <c:ptCount val="1"/>
                <c:pt idx="0">
                  <c:v>Céréales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dLbl>
              <c:idx val="1"/>
              <c:layout>
                <c:manualLayout>
                  <c:x val="1.3888888888888889E-3"/>
                  <c:y val="-2.300469030011158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3888888888888889E-3"/>
                  <c:y val="3.450703545016737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600" b="1">
                      <a:solidFill>
                        <a:srgbClr val="0000FF"/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600" b="1">
                      <a:solidFill>
                        <a:srgbClr val="0000FF"/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'Dépendance des M alimentaires U'!$B$547:$J$547</c:f>
              <c:strCache>
                <c:ptCount val="9"/>
                <c:pt idx="0">
                  <c:v>UE</c:v>
                </c:pt>
                <c:pt idx="1">
                  <c:v>USA</c:v>
                </c:pt>
                <c:pt idx="2">
                  <c:v>Inde</c:v>
                </c:pt>
                <c:pt idx="3">
                  <c:v>Chine</c:v>
                </c:pt>
                <c:pt idx="4">
                  <c:v>Brésil</c:v>
                </c:pt>
                <c:pt idx="5">
                  <c:v>PMA</c:v>
                </c:pt>
                <c:pt idx="6">
                  <c:v>ASS</c:v>
                </c:pt>
                <c:pt idx="7">
                  <c:v>AO</c:v>
                </c:pt>
                <c:pt idx="8">
                  <c:v>AE</c:v>
                </c:pt>
              </c:strCache>
            </c:strRef>
          </c:cat>
          <c:val>
            <c:numRef>
              <c:f>'Dépendance des M alimentaires U'!$B$548:$J$548</c:f>
              <c:numCache>
                <c:formatCode>0.00%</c:formatCode>
                <c:ptCount val="9"/>
                <c:pt idx="0">
                  <c:v>5.6000000000000001E-2</c:v>
                </c:pt>
                <c:pt idx="1">
                  <c:v>1.7999999999999999E-2</c:v>
                </c:pt>
                <c:pt idx="2">
                  <c:v>1E-4</c:v>
                </c:pt>
                <c:pt idx="3">
                  <c:v>2.5999999999999999E-2</c:v>
                </c:pt>
                <c:pt idx="4">
                  <c:v>0.122</c:v>
                </c:pt>
                <c:pt idx="5">
                  <c:v>0.152</c:v>
                </c:pt>
                <c:pt idx="6">
                  <c:v>0.216</c:v>
                </c:pt>
                <c:pt idx="7">
                  <c:v>0.22700000000000001</c:v>
                </c:pt>
                <c:pt idx="8">
                  <c:v>0.215</c:v>
                </c:pt>
              </c:numCache>
            </c:numRef>
          </c:val>
        </c:ser>
        <c:ser>
          <c:idx val="1"/>
          <c:order val="1"/>
          <c:tx>
            <c:strRef>
              <c:f>'Dépendance des M alimentaires U'!$A$549</c:f>
              <c:strCache>
                <c:ptCount val="1"/>
                <c:pt idx="0">
                  <c:v>Lait équivalent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5.5555555555555558E-3"/>
                  <c:y val="6.134584080029754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361111111111111E-2"/>
                  <c:y val="-1.533646020007438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6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'Dépendance des M alimentaires U'!$B$547:$J$547</c:f>
              <c:strCache>
                <c:ptCount val="9"/>
                <c:pt idx="0">
                  <c:v>UE</c:v>
                </c:pt>
                <c:pt idx="1">
                  <c:v>USA</c:v>
                </c:pt>
                <c:pt idx="2">
                  <c:v>Inde</c:v>
                </c:pt>
                <c:pt idx="3">
                  <c:v>Chine</c:v>
                </c:pt>
                <c:pt idx="4">
                  <c:v>Brésil</c:v>
                </c:pt>
                <c:pt idx="5">
                  <c:v>PMA</c:v>
                </c:pt>
                <c:pt idx="6">
                  <c:v>ASS</c:v>
                </c:pt>
                <c:pt idx="7">
                  <c:v>AO</c:v>
                </c:pt>
                <c:pt idx="8">
                  <c:v>AE</c:v>
                </c:pt>
              </c:strCache>
            </c:strRef>
          </c:cat>
          <c:val>
            <c:numRef>
              <c:f>'Dépendance des M alimentaires U'!$B$549:$J$549</c:f>
              <c:numCache>
                <c:formatCode>0.00%</c:formatCode>
                <c:ptCount val="9"/>
                <c:pt idx="0">
                  <c:v>7.0000000000000001E-3</c:v>
                </c:pt>
                <c:pt idx="1">
                  <c:v>1.7000000000000001E-2</c:v>
                </c:pt>
                <c:pt idx="2">
                  <c:v>3.0000000000000001E-3</c:v>
                </c:pt>
                <c:pt idx="3">
                  <c:v>0.16200000000000001</c:v>
                </c:pt>
                <c:pt idx="4">
                  <c:v>2.9000000000000001E-2</c:v>
                </c:pt>
                <c:pt idx="5">
                  <c:v>9.4E-2</c:v>
                </c:pt>
                <c:pt idx="6">
                  <c:v>0.115</c:v>
                </c:pt>
                <c:pt idx="7">
                  <c:v>0.315</c:v>
                </c:pt>
                <c:pt idx="8">
                  <c:v>1.0999999999999999E-2</c:v>
                </c:pt>
              </c:numCache>
            </c:numRef>
          </c:val>
        </c:ser>
        <c:ser>
          <c:idx val="2"/>
          <c:order val="2"/>
          <c:tx>
            <c:strRef>
              <c:f>'Dépendance des M alimentaires U'!$A$550</c:f>
              <c:strCache>
                <c:ptCount val="1"/>
                <c:pt idx="0">
                  <c:v>Viandes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Pt>
            <c:idx val="6"/>
            <c:invertIfNegative val="0"/>
            <c:bubble3D val="0"/>
            <c:spPr>
              <a:solidFill>
                <a:srgbClr val="00CC00"/>
              </a:solidFill>
            </c:spPr>
          </c:dPt>
          <c:dLbls>
            <c:dLbl>
              <c:idx val="1"/>
              <c:layout>
                <c:manualLayout>
                  <c:x val="-2.7777777777777779E-3"/>
                  <c:y val="0.1344359986571540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7777777777777779E-3"/>
                  <c:y val="5.836926935654492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9.7222222222222224E-3"/>
                  <c:y val="6.454913826000009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600" b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'Dépendance des M alimentaires U'!$B$547:$J$547</c:f>
              <c:strCache>
                <c:ptCount val="9"/>
                <c:pt idx="0">
                  <c:v>UE</c:v>
                </c:pt>
                <c:pt idx="1">
                  <c:v>USA</c:v>
                </c:pt>
                <c:pt idx="2">
                  <c:v>Inde</c:v>
                </c:pt>
                <c:pt idx="3">
                  <c:v>Chine</c:v>
                </c:pt>
                <c:pt idx="4">
                  <c:v>Brésil</c:v>
                </c:pt>
                <c:pt idx="5">
                  <c:v>PMA</c:v>
                </c:pt>
                <c:pt idx="6">
                  <c:v>ASS</c:v>
                </c:pt>
                <c:pt idx="7">
                  <c:v>AO</c:v>
                </c:pt>
                <c:pt idx="8">
                  <c:v>AE</c:v>
                </c:pt>
              </c:strCache>
            </c:strRef>
          </c:cat>
          <c:val>
            <c:numRef>
              <c:f>'Dépendance des M alimentaires U'!$B$550:$J$550</c:f>
              <c:numCache>
                <c:formatCode>0.00%</c:formatCode>
                <c:ptCount val="9"/>
                <c:pt idx="0">
                  <c:v>3.5999999999999997E-2</c:v>
                </c:pt>
                <c:pt idx="1">
                  <c:v>3.9E-2</c:v>
                </c:pt>
                <c:pt idx="2">
                  <c:v>2.9999999999999997E-4</c:v>
                </c:pt>
                <c:pt idx="3">
                  <c:v>4.4999999999999998E-2</c:v>
                </c:pt>
                <c:pt idx="4">
                  <c:v>2E-3</c:v>
                </c:pt>
                <c:pt idx="5" formatCode="0%">
                  <c:v>0.08</c:v>
                </c:pt>
                <c:pt idx="6">
                  <c:v>0.128</c:v>
                </c:pt>
                <c:pt idx="7">
                  <c:v>0.115</c:v>
                </c:pt>
                <c:pt idx="8">
                  <c:v>3.0000000000000001E-3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5431552"/>
        <c:axId val="55433088"/>
      </c:barChart>
      <c:catAx>
        <c:axId val="554315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fr-FR"/>
          </a:p>
        </c:txPr>
        <c:crossAx val="55433088"/>
        <c:crosses val="autoZero"/>
        <c:auto val="1"/>
        <c:lblAlgn val="ctr"/>
        <c:lblOffset val="100"/>
        <c:noMultiLvlLbl val="0"/>
      </c:catAx>
      <c:valAx>
        <c:axId val="55433088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5543155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7091305774278213"/>
          <c:y val="0.13994519932567878"/>
          <c:w val="0.48872944006999125"/>
          <c:h val="5.3208308980161621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8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Projections des importations nettes</a:t>
            </a:r>
            <a:r>
              <a:rPr lang="fr-FR" sz="24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de blé de</a:t>
            </a:r>
          </a:p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fr-FR" sz="24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CEDEAO selon </a:t>
            </a:r>
            <a:r>
              <a:rPr lang="fr-FR" sz="24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consommation </a:t>
            </a:r>
            <a:r>
              <a:rPr lang="fr-FR" sz="24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 kg/tête/an 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/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0.10523031496062991"/>
          <c:y val="9.0062408865558469E-2"/>
          <c:w val="0.89476968503937004"/>
          <c:h val="0.85617512394284045"/>
        </c:manualLayout>
      </c:layout>
      <c:lineChart>
        <c:grouping val="standard"/>
        <c:varyColors val="0"/>
        <c:ser>
          <c:idx val="0"/>
          <c:order val="0"/>
          <c:tx>
            <c:strRef>
              <c:f>Feuil1!$B$141</c:f>
              <c:strCache>
                <c:ptCount val="1"/>
                <c:pt idx="0">
                  <c:v>Comme 2011</c:v>
                </c:pt>
              </c:strCache>
            </c:strRef>
          </c:tx>
          <c:spPr>
            <a:ln w="57150">
              <a:solidFill>
                <a:srgbClr val="0000CC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6.430555555555556E-2"/>
                  <c:y val="-5.185185185185185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>
                    <a:solidFill>
                      <a:srgbClr val="0000CC"/>
                    </a:solidFill>
                  </a:defRPr>
                </a:pPr>
                <a:endParaRPr lang="fr-FR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Feuil1!$C$140:$G$140</c:f>
              <c:numCache>
                <c:formatCode>General</c:formatCode>
                <c:ptCount val="5"/>
                <c:pt idx="0">
                  <c:v>2011</c:v>
                </c:pt>
                <c:pt idx="1">
                  <c:v>2020</c:v>
                </c:pt>
                <c:pt idx="2">
                  <c:v>2030</c:v>
                </c:pt>
                <c:pt idx="3">
                  <c:v>2040</c:v>
                </c:pt>
                <c:pt idx="4">
                  <c:v>2050</c:v>
                </c:pt>
              </c:numCache>
            </c:numRef>
          </c:cat>
          <c:val>
            <c:numRef>
              <c:f>Feuil1!$C$141:$G$141</c:f>
              <c:numCache>
                <c:formatCode>General</c:formatCode>
                <c:ptCount val="5"/>
                <c:pt idx="0">
                  <c:v>5991</c:v>
                </c:pt>
                <c:pt idx="1">
                  <c:v>7543</c:v>
                </c:pt>
                <c:pt idx="2">
                  <c:v>9743</c:v>
                </c:pt>
                <c:pt idx="3">
                  <c:v>12388</c:v>
                </c:pt>
                <c:pt idx="4">
                  <c:v>15406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Feuil1!$B$142</c:f>
              <c:strCache>
                <c:ptCount val="1"/>
                <c:pt idx="0">
                  <c:v>avec + 1%/an</c:v>
                </c:pt>
              </c:strCache>
            </c:strRef>
          </c:tx>
          <c:spPr>
            <a:ln w="57150">
              <a:solidFill>
                <a:srgbClr val="33CC33"/>
              </a:solidFill>
            </a:ln>
          </c:spPr>
          <c:marker>
            <c:symbol val="none"/>
          </c:marker>
          <c:dLbls>
            <c:dLbl>
              <c:idx val="1"/>
              <c:layout>
                <c:manualLayout>
                  <c:x val="-3.7916666666666668E-2"/>
                  <c:y val="-2.6296296296296297E-2"/>
                </c:manualLayout>
              </c:layout>
              <c:spPr>
                <a:solidFill>
                  <a:schemeClr val="bg1"/>
                </a:solidFill>
                <a:ln>
                  <a:solidFill>
                    <a:schemeClr val="tx1"/>
                  </a:solidFill>
                </a:ln>
              </c:spPr>
              <c:txPr>
                <a:bodyPr/>
                <a:lstStyle/>
                <a:p>
                  <a:pPr>
                    <a:defRPr sz="1800">
                      <a:solidFill>
                        <a:srgbClr val="008000"/>
                      </a:solidFill>
                    </a:defRPr>
                  </a:pPr>
                  <a:endParaRPr lang="fr-FR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9652777777777775E-2"/>
                  <c:y val="-4.111111111111104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>
                    <a:solidFill>
                      <a:srgbClr val="008000"/>
                    </a:solidFill>
                  </a:defRPr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Feuil1!$C$140:$G$140</c:f>
              <c:numCache>
                <c:formatCode>General</c:formatCode>
                <c:ptCount val="5"/>
                <c:pt idx="0">
                  <c:v>2011</c:v>
                </c:pt>
                <c:pt idx="1">
                  <c:v>2020</c:v>
                </c:pt>
                <c:pt idx="2">
                  <c:v>2030</c:v>
                </c:pt>
                <c:pt idx="3">
                  <c:v>2040</c:v>
                </c:pt>
                <c:pt idx="4">
                  <c:v>2050</c:v>
                </c:pt>
              </c:numCache>
            </c:numRef>
          </c:cat>
          <c:val>
            <c:numRef>
              <c:f>Feuil1!$C$142:$G$142</c:f>
              <c:numCache>
                <c:formatCode>General</c:formatCode>
                <c:ptCount val="5"/>
                <c:pt idx="0">
                  <c:v>5991</c:v>
                </c:pt>
                <c:pt idx="1">
                  <c:v>8253</c:v>
                </c:pt>
                <c:pt idx="2">
                  <c:v>11783</c:v>
                </c:pt>
                <c:pt idx="3">
                  <c:v>16539</c:v>
                </c:pt>
                <c:pt idx="4">
                  <c:v>22746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Feuil1!$B$143</c:f>
              <c:strCache>
                <c:ptCount val="1"/>
                <c:pt idx="0">
                  <c:v>avec TC 2000-11</c:v>
                </c:pt>
              </c:strCache>
            </c:strRef>
          </c:tx>
          <c:spPr>
            <a:ln w="57150"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1"/>
              <c:layout>
                <c:manualLayout>
                  <c:x val="-3.7916666666666668E-2"/>
                  <c:y val="-4.851851851851851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5.9374999999999997E-2"/>
                  <c:y val="-4.851851851851845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5.7986111111111113E-2"/>
                  <c:y val="-3.74074074074074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9.3749999999999997E-3"/>
                  <c:y val="-1.703703703703703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Feuil1!$C$140:$G$140</c:f>
              <c:numCache>
                <c:formatCode>General</c:formatCode>
                <c:ptCount val="5"/>
                <c:pt idx="0">
                  <c:v>2011</c:v>
                </c:pt>
                <c:pt idx="1">
                  <c:v>2020</c:v>
                </c:pt>
                <c:pt idx="2">
                  <c:v>2030</c:v>
                </c:pt>
                <c:pt idx="3">
                  <c:v>2040</c:v>
                </c:pt>
                <c:pt idx="4">
                  <c:v>2050</c:v>
                </c:pt>
              </c:numCache>
            </c:numRef>
          </c:cat>
          <c:val>
            <c:numRef>
              <c:f>Feuil1!$C$143:$G$143</c:f>
              <c:numCache>
                <c:formatCode>General</c:formatCode>
                <c:ptCount val="5"/>
                <c:pt idx="0">
                  <c:v>5991</c:v>
                </c:pt>
                <c:pt idx="1">
                  <c:v>9004</c:v>
                </c:pt>
                <c:pt idx="2">
                  <c:v>14130</c:v>
                </c:pt>
                <c:pt idx="3">
                  <c:v>21858</c:v>
                </c:pt>
                <c:pt idx="4">
                  <c:v>33071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5477760"/>
        <c:axId val="55479296"/>
      </c:lineChart>
      <c:catAx>
        <c:axId val="554777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fr-FR"/>
          </a:p>
        </c:txPr>
        <c:crossAx val="55479296"/>
        <c:crosses val="autoZero"/>
        <c:auto val="1"/>
        <c:lblAlgn val="ctr"/>
        <c:lblOffset val="100"/>
        <c:noMultiLvlLbl val="0"/>
      </c:catAx>
      <c:valAx>
        <c:axId val="55479296"/>
        <c:scaling>
          <c:orientation val="minMax"/>
          <c:min val="50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fr-FR"/>
          </a:p>
        </c:txPr>
        <c:crossAx val="55477760"/>
        <c:crosses val="autoZero"/>
        <c:crossBetween val="between"/>
      </c:valAx>
      <c:spPr>
        <a:solidFill>
          <a:schemeClr val="bg1"/>
        </a:solidFill>
      </c:spPr>
    </c:plotArea>
    <c:legend>
      <c:legendPos val="t"/>
      <c:layout>
        <c:manualLayout>
          <c:xMode val="edge"/>
          <c:yMode val="edge"/>
          <c:x val="0.17609251968503936"/>
          <c:y val="0.1537037037037037"/>
          <c:w val="0.65892596237970258"/>
          <c:h val="4.3881889763779526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200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600" b="1"/>
      </a:pPr>
      <a:endParaRPr lang="fr-F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Projections des importations nettes de riz de</a:t>
            </a:r>
          </a:p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CEDEAO selon </a:t>
            </a: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consommation </a:t>
            </a: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 kg/tête/an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/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9.9539688835141416E-2"/>
          <c:y val="0.10106284631087781"/>
          <c:w val="0.88781160308154838"/>
          <c:h val="0.81817468649752112"/>
        </c:manualLayout>
      </c:layout>
      <c:lineChart>
        <c:grouping val="standard"/>
        <c:varyColors val="0"/>
        <c:ser>
          <c:idx val="0"/>
          <c:order val="0"/>
          <c:tx>
            <c:strRef>
              <c:f>Feuil1!$B$162</c:f>
              <c:strCache>
                <c:ptCount val="1"/>
                <c:pt idx="0">
                  <c:v>Comme 2011</c:v>
                </c:pt>
              </c:strCache>
            </c:strRef>
          </c:tx>
          <c:spPr>
            <a:ln w="57150">
              <a:solidFill>
                <a:srgbClr val="0000CC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2.571903976939734E-2"/>
                  <c:y val="1.518518518518518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rgbClr val="0000CC"/>
                    </a:solidFill>
                  </a:defRPr>
                </a:pPr>
                <a:endParaRPr lang="fr-FR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Feuil1!$C$161:$G$161</c:f>
              <c:numCache>
                <c:formatCode>General</c:formatCode>
                <c:ptCount val="5"/>
                <c:pt idx="0">
                  <c:v>2011</c:v>
                </c:pt>
                <c:pt idx="1">
                  <c:v>2020</c:v>
                </c:pt>
                <c:pt idx="2">
                  <c:v>2030</c:v>
                </c:pt>
                <c:pt idx="3">
                  <c:v>2040</c:v>
                </c:pt>
                <c:pt idx="4">
                  <c:v>2050</c:v>
                </c:pt>
              </c:numCache>
            </c:numRef>
          </c:cat>
          <c:val>
            <c:numRef>
              <c:f>Feuil1!$C$162:$G$162</c:f>
              <c:numCache>
                <c:formatCode>General</c:formatCode>
                <c:ptCount val="5"/>
                <c:pt idx="0">
                  <c:v>6039</c:v>
                </c:pt>
                <c:pt idx="1">
                  <c:v>7622</c:v>
                </c:pt>
                <c:pt idx="2">
                  <c:v>9845</c:v>
                </c:pt>
                <c:pt idx="3">
                  <c:v>12518</c:v>
                </c:pt>
                <c:pt idx="4">
                  <c:v>15567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Feuil1!$B$163</c:f>
              <c:strCache>
                <c:ptCount val="1"/>
                <c:pt idx="0">
                  <c:v>avec + 1%/an</c:v>
                </c:pt>
              </c:strCache>
            </c:strRef>
          </c:tx>
          <c:spPr>
            <a:ln w="57150">
              <a:solidFill>
                <a:srgbClr val="33CC33"/>
              </a:solidFill>
            </a:ln>
          </c:spPr>
          <c:marker>
            <c:symbol val="none"/>
          </c:marker>
          <c:dLbls>
            <c:dLbl>
              <c:idx val="1"/>
              <c:layout>
                <c:manualLayout>
                  <c:x val="-2.2908215750883972E-2"/>
                  <c:y val="-2.6296296296296297E-2"/>
                </c:manualLayout>
              </c:layout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800" b="1">
                      <a:solidFill>
                        <a:srgbClr val="008000"/>
                      </a:solidFill>
                    </a:defRPr>
                  </a:pPr>
                  <a:endParaRPr lang="fr-FR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Feuil1!$C$161:$G$161</c:f>
              <c:numCache>
                <c:formatCode>General</c:formatCode>
                <c:ptCount val="5"/>
                <c:pt idx="0">
                  <c:v>2011</c:v>
                </c:pt>
                <c:pt idx="1">
                  <c:v>2020</c:v>
                </c:pt>
                <c:pt idx="2">
                  <c:v>2030</c:v>
                </c:pt>
                <c:pt idx="3">
                  <c:v>2040</c:v>
                </c:pt>
                <c:pt idx="4">
                  <c:v>2050</c:v>
                </c:pt>
              </c:numCache>
            </c:numRef>
          </c:cat>
          <c:val>
            <c:numRef>
              <c:f>Feuil1!$C$163:$G$163</c:f>
              <c:numCache>
                <c:formatCode>General</c:formatCode>
                <c:ptCount val="5"/>
                <c:pt idx="0">
                  <c:v>6039</c:v>
                </c:pt>
                <c:pt idx="1">
                  <c:v>8332</c:v>
                </c:pt>
                <c:pt idx="2">
                  <c:v>11885</c:v>
                </c:pt>
                <c:pt idx="3">
                  <c:v>16734</c:v>
                </c:pt>
                <c:pt idx="4">
                  <c:v>22988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Feuil1!$B$164</c:f>
              <c:strCache>
                <c:ptCount val="1"/>
                <c:pt idx="0">
                  <c:v>avec TC 2000-11</c:v>
                </c:pt>
              </c:strCache>
            </c:strRef>
          </c:tx>
          <c:spPr>
            <a:ln w="57150"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1"/>
              <c:layout>
                <c:manualLayout>
                  <c:x val="-0.11470275646666583"/>
                  <c:y val="-1.481481481481481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l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Feuil1!$C$161:$G$161</c:f>
              <c:numCache>
                <c:formatCode>General</c:formatCode>
                <c:ptCount val="5"/>
                <c:pt idx="0">
                  <c:v>2011</c:v>
                </c:pt>
                <c:pt idx="1">
                  <c:v>2020</c:v>
                </c:pt>
                <c:pt idx="2">
                  <c:v>2030</c:v>
                </c:pt>
                <c:pt idx="3">
                  <c:v>2040</c:v>
                </c:pt>
                <c:pt idx="4">
                  <c:v>2050</c:v>
                </c:pt>
              </c:numCache>
            </c:numRef>
          </c:cat>
          <c:val>
            <c:numRef>
              <c:f>Feuil1!$C$164:$G$164</c:f>
              <c:numCache>
                <c:formatCode>General</c:formatCode>
                <c:ptCount val="5"/>
                <c:pt idx="0">
                  <c:v>6039</c:v>
                </c:pt>
                <c:pt idx="1">
                  <c:v>11097</c:v>
                </c:pt>
                <c:pt idx="2">
                  <c:v>21730</c:v>
                </c:pt>
                <c:pt idx="3">
                  <c:v>41964</c:v>
                </c:pt>
                <c:pt idx="4">
                  <c:v>79208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5606272"/>
        <c:axId val="55628544"/>
      </c:lineChart>
      <c:catAx>
        <c:axId val="556062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fr-FR"/>
          </a:p>
        </c:txPr>
        <c:crossAx val="55628544"/>
        <c:crosses val="autoZero"/>
        <c:auto val="1"/>
        <c:lblAlgn val="ctr"/>
        <c:lblOffset val="100"/>
        <c:noMultiLvlLbl val="0"/>
      </c:catAx>
      <c:valAx>
        <c:axId val="55628544"/>
        <c:scaling>
          <c:orientation val="minMax"/>
          <c:max val="85000"/>
          <c:min val="50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5560627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4804388780784056"/>
          <c:y val="0.21481481481481482"/>
          <c:w val="0.66676497173240601"/>
          <c:h val="4.3881889763779526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22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Forte</a:t>
            </a:r>
            <a:r>
              <a:rPr lang="fr-FR" sz="2400" b="1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dépendance de l'Afrique de l'Ouest en riz, produits laitiers et viandes et faible protection à l'importation</a:t>
            </a:r>
            <a:endParaRPr lang="fr-F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8.8292869641294833E-2"/>
          <c:y val="9.1033829104695249E-2"/>
          <c:w val="0.90892935258092733"/>
          <c:h val="0.8226481481481481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'Dépendance des M alimentaires U'!$G$580</c:f>
              <c:strCache>
                <c:ptCount val="1"/>
                <c:pt idx="0">
                  <c:v>Droits de douane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txPr>
              <a:bodyPr/>
              <a:lstStyle/>
              <a:p>
                <a:pPr>
                  <a:defRPr sz="20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'Dépendance des M alimentaires U'!$H$579:$J$579</c:f>
              <c:strCache>
                <c:ptCount val="3"/>
                <c:pt idx="0">
                  <c:v>Riz</c:v>
                </c:pt>
                <c:pt idx="1">
                  <c:v>Produits laitiers</c:v>
                </c:pt>
                <c:pt idx="2">
                  <c:v>Viandes</c:v>
                </c:pt>
              </c:strCache>
            </c:strRef>
          </c:cat>
          <c:val>
            <c:numRef>
              <c:f>'Dépendance des M alimentaires U'!$H$580:$J$580</c:f>
              <c:numCache>
                <c:formatCode>0%</c:formatCode>
                <c:ptCount val="3"/>
                <c:pt idx="0">
                  <c:v>0.1</c:v>
                </c:pt>
                <c:pt idx="1">
                  <c:v>0.05</c:v>
                </c:pt>
                <c:pt idx="2">
                  <c:v>0.2</c:v>
                </c:pt>
              </c:numCache>
            </c:numRef>
          </c:val>
        </c:ser>
        <c:ser>
          <c:idx val="1"/>
          <c:order val="1"/>
          <c:tx>
            <c:strRef>
              <c:f>'Dépendance des M alimentaires U'!$G$581</c:f>
              <c:strCache>
                <c:ptCount val="1"/>
                <c:pt idx="0">
                  <c:v>Importations/consommation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20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'Dépendance des M alimentaires U'!$H$579:$J$579</c:f>
              <c:strCache>
                <c:ptCount val="3"/>
                <c:pt idx="0">
                  <c:v>Riz</c:v>
                </c:pt>
                <c:pt idx="1">
                  <c:v>Produits laitiers</c:v>
                </c:pt>
                <c:pt idx="2">
                  <c:v>Viandes</c:v>
                </c:pt>
              </c:strCache>
            </c:strRef>
          </c:cat>
          <c:val>
            <c:numRef>
              <c:f>'Dépendance des M alimentaires U'!$H$581:$J$581</c:f>
              <c:numCache>
                <c:formatCode>0.00%</c:formatCode>
                <c:ptCount val="3"/>
                <c:pt idx="0">
                  <c:v>0.433</c:v>
                </c:pt>
                <c:pt idx="1">
                  <c:v>0.315</c:v>
                </c:pt>
                <c:pt idx="2">
                  <c:v>0.115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5778304"/>
        <c:axId val="55804672"/>
      </c:barChart>
      <c:catAx>
        <c:axId val="557783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fr-FR"/>
          </a:p>
        </c:txPr>
        <c:crossAx val="55804672"/>
        <c:crosses val="autoZero"/>
        <c:auto val="1"/>
        <c:lblAlgn val="ctr"/>
        <c:lblOffset val="100"/>
        <c:noMultiLvlLbl val="0"/>
      </c:catAx>
      <c:valAx>
        <c:axId val="5580467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5577830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33301618547681539"/>
          <c:y val="0.18518518518518517"/>
          <c:w val="0.6423008530183727"/>
          <c:h val="5.1398512685914263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20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Autonomie</a:t>
            </a:r>
            <a:r>
              <a:rPr lang="fr-FR" sz="26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l'Afrique de l'Est en produits laitiers et viandes par une forte protection à l'importation</a:t>
            </a:r>
            <a:endParaRPr lang="fr-FR" sz="2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>
        <c:manualLayout>
          <c:xMode val="edge"/>
          <c:yMode val="edge"/>
          <c:x val="0.11406594488188977"/>
          <c:y val="0"/>
        </c:manualLayout>
      </c:layout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7.5792869641294836E-2"/>
          <c:y val="0.10584864391951006"/>
          <c:w val="0.90892935258092733"/>
          <c:h val="0.8226481481481481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'Dépendance des M alimentaires U'!$G$586</c:f>
              <c:strCache>
                <c:ptCount val="1"/>
                <c:pt idx="0">
                  <c:v>Droits de douane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20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'Dépendance des M alimentaires U'!$H$585:$J$585</c:f>
              <c:strCache>
                <c:ptCount val="3"/>
                <c:pt idx="0">
                  <c:v>Riz</c:v>
                </c:pt>
                <c:pt idx="1">
                  <c:v>Produits laitiers</c:v>
                </c:pt>
                <c:pt idx="2">
                  <c:v>Viandes</c:v>
                </c:pt>
              </c:strCache>
            </c:strRef>
          </c:cat>
          <c:val>
            <c:numRef>
              <c:f>'Dépendance des M alimentaires U'!$H$586:$J$586</c:f>
              <c:numCache>
                <c:formatCode>0%</c:formatCode>
                <c:ptCount val="3"/>
                <c:pt idx="0">
                  <c:v>0.35</c:v>
                </c:pt>
                <c:pt idx="1">
                  <c:v>0.6</c:v>
                </c:pt>
                <c:pt idx="2">
                  <c:v>0.25</c:v>
                </c:pt>
              </c:numCache>
            </c:numRef>
          </c:val>
        </c:ser>
        <c:ser>
          <c:idx val="1"/>
          <c:order val="1"/>
          <c:tx>
            <c:strRef>
              <c:f>'Dépendance des M alimentaires U'!$G$587</c:f>
              <c:strCache>
                <c:ptCount val="1"/>
                <c:pt idx="0">
                  <c:v>Importations/consommation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'Dépendance des M alimentaires U'!$H$585:$J$585</c:f>
              <c:strCache>
                <c:ptCount val="3"/>
                <c:pt idx="0">
                  <c:v>Riz</c:v>
                </c:pt>
                <c:pt idx="1">
                  <c:v>Produits laitiers</c:v>
                </c:pt>
                <c:pt idx="2">
                  <c:v>Viandes</c:v>
                </c:pt>
              </c:strCache>
            </c:strRef>
          </c:cat>
          <c:val>
            <c:numRef>
              <c:f>'Dépendance des M alimentaires U'!$H$587:$J$587</c:f>
              <c:numCache>
                <c:formatCode>0.00%</c:formatCode>
                <c:ptCount val="3"/>
                <c:pt idx="0">
                  <c:v>0.23899999999999999</c:v>
                </c:pt>
                <c:pt idx="1">
                  <c:v>1.0999999999999999E-2</c:v>
                </c:pt>
                <c:pt idx="2">
                  <c:v>3.0000000000000001E-3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5831552"/>
        <c:axId val="55116544"/>
      </c:barChart>
      <c:catAx>
        <c:axId val="558315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fr-FR"/>
          </a:p>
        </c:txPr>
        <c:crossAx val="55116544"/>
        <c:crosses val="autoZero"/>
        <c:auto val="1"/>
        <c:lblAlgn val="ctr"/>
        <c:lblOffset val="100"/>
        <c:noMultiLvlLbl val="0"/>
      </c:catAx>
      <c:valAx>
        <c:axId val="5511654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5583155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9273840769903763"/>
          <c:y val="0.1425925925925926"/>
          <c:w val="0.71363713910761151"/>
          <c:h val="5.5871828521434817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20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3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Droits de douane NPF appliqués de l'UE en 2013 en équivalents ad valorem</a:t>
            </a:r>
            <a:endParaRPr lang="fr-FR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0.30691797900262469"/>
          <c:y val="0.19780851601633379"/>
          <c:w val="0.66372790901137357"/>
          <c:h val="0.72003175023229704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0000FF"/>
            </a:solidFill>
          </c:spPr>
          <c:invertIfNegative val="0"/>
          <c:dLbls>
            <c:txPr>
              <a:bodyPr/>
              <a:lstStyle/>
              <a:p>
                <a:pPr>
                  <a:defRPr sz="20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'Dépendance des M alimentaires U'!$E$778:$E$788</c:f>
              <c:strCache>
                <c:ptCount val="11"/>
                <c:pt idx="0">
                  <c:v>blé</c:v>
                </c:pt>
                <c:pt idx="1">
                  <c:v>orge</c:v>
                </c:pt>
                <c:pt idx="2">
                  <c:v>maïs </c:v>
                </c:pt>
                <c:pt idx="3">
                  <c:v>riz</c:v>
                </c:pt>
                <c:pt idx="4">
                  <c:v>farine de blé</c:v>
                </c:pt>
                <c:pt idx="5">
                  <c:v>sucre </c:v>
                </c:pt>
                <c:pt idx="6">
                  <c:v>viande bovine fraiche</c:v>
                </c:pt>
                <c:pt idx="7">
                  <c:v>viande bovine congelée</c:v>
                </c:pt>
                <c:pt idx="8">
                  <c:v>lait en poudre</c:v>
                </c:pt>
                <c:pt idx="9">
                  <c:v>beurre</c:v>
                </c:pt>
                <c:pt idx="10">
                  <c:v>fromage</c:v>
                </c:pt>
              </c:strCache>
            </c:strRef>
          </c:cat>
          <c:val>
            <c:numRef>
              <c:f>'Dépendance des M alimentaires U'!$F$778:$F$788</c:f>
              <c:numCache>
                <c:formatCode>General</c:formatCode>
                <c:ptCount val="11"/>
                <c:pt idx="0">
                  <c:v>54.2</c:v>
                </c:pt>
                <c:pt idx="1">
                  <c:v>38.6</c:v>
                </c:pt>
                <c:pt idx="2">
                  <c:v>40.9</c:v>
                </c:pt>
                <c:pt idx="3">
                  <c:v>27.9</c:v>
                </c:pt>
                <c:pt idx="4">
                  <c:v>30.8</c:v>
                </c:pt>
                <c:pt idx="5">
                  <c:v>71.3</c:v>
                </c:pt>
                <c:pt idx="6">
                  <c:v>32.6</c:v>
                </c:pt>
                <c:pt idx="7">
                  <c:v>46.7</c:v>
                </c:pt>
                <c:pt idx="8">
                  <c:v>45</c:v>
                </c:pt>
                <c:pt idx="9">
                  <c:v>67.3</c:v>
                </c:pt>
                <c:pt idx="10">
                  <c:v>31.7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5154944"/>
        <c:axId val="55160832"/>
      </c:barChart>
      <c:catAx>
        <c:axId val="55154944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fr-FR"/>
          </a:p>
        </c:txPr>
        <c:crossAx val="55160832"/>
        <c:crosses val="autoZero"/>
        <c:auto val="1"/>
        <c:lblAlgn val="ctr"/>
        <c:lblOffset val="100"/>
        <c:noMultiLvlLbl val="0"/>
      </c:catAx>
      <c:valAx>
        <c:axId val="5516083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fr-FR"/>
          </a:p>
        </c:txPr>
        <c:crossAx val="551549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5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fr-FR" sz="2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Subventions de</a:t>
            </a:r>
            <a:r>
              <a:rPr lang="fr-FR" sz="25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l'UE28 à ses exportations de</a:t>
            </a:r>
          </a:p>
          <a:p>
            <a:pPr>
              <a:defRPr sz="25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fr-FR" sz="25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céréales, produits laitiers et viandes </a:t>
            </a:r>
            <a:r>
              <a:rPr lang="fr-FR" sz="2500" b="1" i="0" u="none" strike="noStrike" baseline="0" dirty="0" smtClean="0"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 2013 </a:t>
            </a:r>
            <a:endParaRPr lang="fr-FR" sz="25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17590966754155732"/>
          <c:y val="5.5555555555555558E-3"/>
        </c:manualLayout>
      </c:layout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9.8195756780402446E-2"/>
          <c:y val="9.3967920676582092E-2"/>
          <c:w val="0.90180424321959751"/>
          <c:h val="0.781908428113152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'Dépendance des M alimentaires U'!$G$825</c:f>
              <c:strCache>
                <c:ptCount val="1"/>
                <c:pt idx="0">
                  <c:v>Extra-UE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txPr>
              <a:bodyPr/>
              <a:lstStyle/>
              <a:p>
                <a:pPr>
                  <a:defRPr sz="18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'Dépendance des M alimentaires U'!$F$826:$F$831</c:f>
              <c:strCache>
                <c:ptCount val="6"/>
                <c:pt idx="0">
                  <c:v>Céréales</c:v>
                </c:pt>
                <c:pt idx="1">
                  <c:v>Produits laitiers</c:v>
                </c:pt>
                <c:pt idx="2">
                  <c:v>Viandes &amp; œufs</c:v>
                </c:pt>
                <c:pt idx="3">
                  <c:v>viande bovine</c:v>
                </c:pt>
                <c:pt idx="4">
                  <c:v>Volailles &amp; oeufs</c:v>
                </c:pt>
                <c:pt idx="5">
                  <c:v>Viande de porc</c:v>
                </c:pt>
              </c:strCache>
            </c:strRef>
          </c:cat>
          <c:val>
            <c:numRef>
              <c:f>'Dépendance des M alimentaires U'!$G$826:$G$831</c:f>
              <c:numCache>
                <c:formatCode>General</c:formatCode>
                <c:ptCount val="6"/>
                <c:pt idx="0">
                  <c:v>2898</c:v>
                </c:pt>
                <c:pt idx="1">
                  <c:v>946</c:v>
                </c:pt>
                <c:pt idx="2">
                  <c:v>1608</c:v>
                </c:pt>
                <c:pt idx="3">
                  <c:v>107</c:v>
                </c:pt>
                <c:pt idx="4">
                  <c:v>406</c:v>
                </c:pt>
                <c:pt idx="5">
                  <c:v>707</c:v>
                </c:pt>
              </c:numCache>
            </c:numRef>
          </c:val>
        </c:ser>
        <c:ser>
          <c:idx val="1"/>
          <c:order val="1"/>
          <c:tx>
            <c:strRef>
              <c:f>'Dépendance des M alimentaires U'!$H$825</c:f>
              <c:strCache>
                <c:ptCount val="1"/>
                <c:pt idx="0">
                  <c:v>ACP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1"/>
              <c:layout>
                <c:manualLayout>
                  <c:x val="-1.1111111111111112E-2"/>
                  <c:y val="-3.703703703703703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9.7222222222222224E-3"/>
                  <c:y val="-3.518518518518518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388888888888787E-3"/>
                  <c:y val="-2.592592592592592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8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'Dépendance des M alimentaires U'!$F$826:$F$831</c:f>
              <c:strCache>
                <c:ptCount val="6"/>
                <c:pt idx="0">
                  <c:v>Céréales</c:v>
                </c:pt>
                <c:pt idx="1">
                  <c:v>Produits laitiers</c:v>
                </c:pt>
                <c:pt idx="2">
                  <c:v>Viandes &amp; œufs</c:v>
                </c:pt>
                <c:pt idx="3">
                  <c:v>viande bovine</c:v>
                </c:pt>
                <c:pt idx="4">
                  <c:v>Volailles &amp; oeufs</c:v>
                </c:pt>
                <c:pt idx="5">
                  <c:v>Viande de porc</c:v>
                </c:pt>
              </c:strCache>
            </c:strRef>
          </c:cat>
          <c:val>
            <c:numRef>
              <c:f>'Dépendance des M alimentaires U'!$H$826:$H$831</c:f>
              <c:numCache>
                <c:formatCode>General</c:formatCode>
                <c:ptCount val="6"/>
                <c:pt idx="0">
                  <c:v>399</c:v>
                </c:pt>
                <c:pt idx="1">
                  <c:v>106.6</c:v>
                </c:pt>
                <c:pt idx="2">
                  <c:v>307</c:v>
                </c:pt>
                <c:pt idx="3">
                  <c:v>105.2</c:v>
                </c:pt>
                <c:pt idx="4">
                  <c:v>146.6</c:v>
                </c:pt>
                <c:pt idx="5">
                  <c:v>55.6</c:v>
                </c:pt>
              </c:numCache>
            </c:numRef>
          </c:val>
        </c:ser>
        <c:ser>
          <c:idx val="2"/>
          <c:order val="2"/>
          <c:tx>
            <c:strRef>
              <c:f>'Dépendance des M alimentaires U'!$I$825</c:f>
              <c:strCache>
                <c:ptCount val="1"/>
                <c:pt idx="0">
                  <c:v>AO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dLbl>
              <c:idx val="0"/>
              <c:layout>
                <c:manualLayout>
                  <c:x val="1.8055555555555554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1111111111111112E-2"/>
                  <c:y val="-1.851851851851851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rgbClr val="7030A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'Dépendance des M alimentaires U'!$F$826:$F$831</c:f>
              <c:strCache>
                <c:ptCount val="6"/>
                <c:pt idx="0">
                  <c:v>Céréales</c:v>
                </c:pt>
                <c:pt idx="1">
                  <c:v>Produits laitiers</c:v>
                </c:pt>
                <c:pt idx="2">
                  <c:v>Viandes &amp; œufs</c:v>
                </c:pt>
                <c:pt idx="3">
                  <c:v>viande bovine</c:v>
                </c:pt>
                <c:pt idx="4">
                  <c:v>Volailles &amp; oeufs</c:v>
                </c:pt>
                <c:pt idx="5">
                  <c:v>Viande de porc</c:v>
                </c:pt>
              </c:strCache>
            </c:strRef>
          </c:cat>
          <c:val>
            <c:numRef>
              <c:f>'Dépendance des M alimentaires U'!$I$826:$I$831</c:f>
              <c:numCache>
                <c:formatCode>General</c:formatCode>
                <c:ptCount val="6"/>
                <c:pt idx="0">
                  <c:v>174</c:v>
                </c:pt>
                <c:pt idx="1">
                  <c:v>68</c:v>
                </c:pt>
                <c:pt idx="2">
                  <c:v>172</c:v>
                </c:pt>
                <c:pt idx="3">
                  <c:v>81.7</c:v>
                </c:pt>
                <c:pt idx="4">
                  <c:v>75.5</c:v>
                </c:pt>
                <c:pt idx="5">
                  <c:v>15.2</c:v>
                </c:pt>
              </c:numCache>
            </c:numRef>
          </c:val>
        </c:ser>
        <c:ser>
          <c:idx val="3"/>
          <c:order val="3"/>
          <c:tx>
            <c:strRef>
              <c:f>'Dépendance des M alimentaires U'!$J$825</c:f>
              <c:strCache>
                <c:ptCount val="1"/>
                <c:pt idx="0">
                  <c:v>AE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-8.3333333333333332E-3"/>
                  <c:y val="4.833158355205599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8.3333333333333332E-3"/>
                  <c:y val="5.57789442986293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5.566724992709244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5.5555555555555558E-3"/>
                  <c:y val="5.562263050452026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5.5555555555555558E-3"/>
                  <c:y val="4.446675415573053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1.3888888888888889E-3"/>
                  <c:y val="4.446675415573053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chemeClr val="accent6">
                        <a:lumMod val="75000"/>
                      </a:schemeClr>
                    </a:solidFill>
                  </a:defRPr>
                </a:pPr>
                <a:endParaRPr lang="fr-F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'Dépendance des M alimentaires U'!$F$826:$F$831</c:f>
              <c:strCache>
                <c:ptCount val="6"/>
                <c:pt idx="0">
                  <c:v>Céréales</c:v>
                </c:pt>
                <c:pt idx="1">
                  <c:v>Produits laitiers</c:v>
                </c:pt>
                <c:pt idx="2">
                  <c:v>Viandes &amp; œufs</c:v>
                </c:pt>
                <c:pt idx="3">
                  <c:v>viande bovine</c:v>
                </c:pt>
                <c:pt idx="4">
                  <c:v>Volailles &amp; oeufs</c:v>
                </c:pt>
                <c:pt idx="5">
                  <c:v>Viande de porc</c:v>
                </c:pt>
              </c:strCache>
            </c:strRef>
          </c:cat>
          <c:val>
            <c:numRef>
              <c:f>'Dépendance des M alimentaires U'!$J$826:$J$831</c:f>
              <c:numCache>
                <c:formatCode>General</c:formatCode>
                <c:ptCount val="6"/>
                <c:pt idx="0">
                  <c:v>17.399999999999999</c:v>
                </c:pt>
                <c:pt idx="1">
                  <c:v>1</c:v>
                </c:pt>
                <c:pt idx="2">
                  <c:v>0.5</c:v>
                </c:pt>
                <c:pt idx="3">
                  <c:v>0.3</c:v>
                </c:pt>
                <c:pt idx="4">
                  <c:v>0.1</c:v>
                </c:pt>
                <c:pt idx="5">
                  <c:v>0.1</c:v>
                </c:pt>
              </c:numCache>
            </c:numRef>
          </c:val>
        </c:ser>
        <c:ser>
          <c:idx val="4"/>
          <c:order val="4"/>
          <c:tx>
            <c:strRef>
              <c:f>'Dépendance des M alimentaires U'!$K$825</c:f>
              <c:strCache>
                <c:ptCount val="1"/>
                <c:pt idx="0">
                  <c:v>SADC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txPr>
              <a:bodyPr/>
              <a:lstStyle/>
              <a:p>
                <a:pPr>
                  <a:defRPr sz="1800" b="1">
                    <a:solidFill>
                      <a:srgbClr val="00B05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'Dépendance des M alimentaires U'!$F$826:$F$831</c:f>
              <c:strCache>
                <c:ptCount val="6"/>
                <c:pt idx="0">
                  <c:v>Céréales</c:v>
                </c:pt>
                <c:pt idx="1">
                  <c:v>Produits laitiers</c:v>
                </c:pt>
                <c:pt idx="2">
                  <c:v>Viandes &amp; œufs</c:v>
                </c:pt>
                <c:pt idx="3">
                  <c:v>viande bovine</c:v>
                </c:pt>
                <c:pt idx="4">
                  <c:v>Volailles &amp; oeufs</c:v>
                </c:pt>
                <c:pt idx="5">
                  <c:v>Viande de porc</c:v>
                </c:pt>
              </c:strCache>
            </c:strRef>
          </c:cat>
          <c:val>
            <c:numRef>
              <c:f>'Dépendance des M alimentaires U'!$K$826:$K$831</c:f>
              <c:numCache>
                <c:formatCode>General</c:formatCode>
                <c:ptCount val="6"/>
                <c:pt idx="0">
                  <c:v>73</c:v>
                </c:pt>
                <c:pt idx="1">
                  <c:v>16.2</c:v>
                </c:pt>
                <c:pt idx="2">
                  <c:v>90.4</c:v>
                </c:pt>
                <c:pt idx="3">
                  <c:v>5.3</c:v>
                </c:pt>
                <c:pt idx="4">
                  <c:v>64.3</c:v>
                </c:pt>
                <c:pt idx="5">
                  <c:v>23.7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5297152"/>
        <c:axId val="55298688"/>
      </c:barChart>
      <c:catAx>
        <c:axId val="552971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fr-FR"/>
          </a:p>
        </c:txPr>
        <c:crossAx val="55298688"/>
        <c:crosses val="autoZero"/>
        <c:auto val="1"/>
        <c:lblAlgn val="ctr"/>
        <c:lblOffset val="100"/>
        <c:noMultiLvlLbl val="0"/>
      </c:catAx>
      <c:valAx>
        <c:axId val="552986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5529715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33419203849518808"/>
          <c:y val="0.22962962962962963"/>
          <c:w val="0.51217136920384954"/>
          <c:h val="5.5871828521434817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20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0.35455</cdr:x>
      <cdr:y>0.3057</cdr:y>
    </cdr:from>
    <cdr:to>
      <cdr:x>0.45574</cdr:x>
      <cdr:y>0.38047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3203890" y="2060837"/>
          <a:ext cx="914403" cy="50406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r-FR" sz="2000" b="1" dirty="0" smtClean="0"/>
            <a:t>En millions d’habitants</a:t>
          </a:r>
          <a:endParaRPr lang="fr-FR" sz="20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0.5315</cdr:x>
      <cdr:y>0.836</cdr:y>
    </cdr:from>
    <cdr:to>
      <cdr:x>0.6315</cdr:x>
      <cdr:y>0.96933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4860032" y="573325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r-FR" sz="1800" b="1" dirty="0" smtClean="0">
              <a:solidFill>
                <a:srgbClr val="FF0000"/>
              </a:solidFill>
            </a:rPr>
            <a:t>1,10%</a:t>
          </a:r>
          <a:endParaRPr lang="fr-FR" sz="18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0.85437</cdr:x>
      <cdr:y>0.86667</cdr:y>
    </cdr:from>
    <cdr:to>
      <cdr:x>0.95437</cdr:x>
      <cdr:y>1</cdr:y>
    </cdr:to>
    <cdr:sp macro="" textlink="">
      <cdr:nvSpPr>
        <cdr:cNvPr id="3" name="ZoneTexte 2"/>
        <cdr:cNvSpPr txBox="1"/>
      </cdr:nvSpPr>
      <cdr:spPr>
        <a:xfrm xmlns:a="http://schemas.openxmlformats.org/drawingml/2006/main">
          <a:off x="7812360" y="602128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r-FR" sz="1800" b="1" dirty="0" smtClean="0">
              <a:solidFill>
                <a:srgbClr val="FF0000"/>
              </a:solidFill>
            </a:rPr>
            <a:t>0,30%</a:t>
          </a:r>
          <a:endParaRPr lang="fr-FR" sz="1800" b="1" dirty="0">
            <a:solidFill>
              <a:srgbClr val="FF0000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CFE8EB-81F9-40A8-9785-9EF47E9A6ECA}" type="datetimeFigureOut">
              <a:rPr lang="fr-FR" smtClean="0"/>
              <a:t>06/10/2014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FD99D2-7398-4E56-9FE7-0651C9E64A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3407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FE8D-EB24-470C-952F-AA79261A94B0}" type="datetimeFigureOut">
              <a:rPr lang="fr-FR" smtClean="0"/>
              <a:t>06/10/2014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E4958-CDFA-4F03-B9A6-A91364B7D1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6224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FE8D-EB24-470C-952F-AA79261A94B0}" type="datetimeFigureOut">
              <a:rPr lang="fr-FR" smtClean="0"/>
              <a:t>06/10/2014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E4958-CDFA-4F03-B9A6-A91364B7D1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2438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FE8D-EB24-470C-952F-AA79261A94B0}" type="datetimeFigureOut">
              <a:rPr lang="fr-FR" smtClean="0"/>
              <a:t>06/10/2014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E4958-CDFA-4F03-B9A6-A91364B7D1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4457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FE8D-EB24-470C-952F-AA79261A94B0}" type="datetimeFigureOut">
              <a:rPr lang="fr-FR" smtClean="0"/>
              <a:t>06/10/2014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E4958-CDFA-4F03-B9A6-A91364B7D1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7621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FE8D-EB24-470C-952F-AA79261A94B0}" type="datetimeFigureOut">
              <a:rPr lang="fr-FR" smtClean="0"/>
              <a:t>06/10/2014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E4958-CDFA-4F03-B9A6-A91364B7D1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5511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FE8D-EB24-470C-952F-AA79261A94B0}" type="datetimeFigureOut">
              <a:rPr lang="fr-FR" smtClean="0"/>
              <a:t>06/10/2014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E4958-CDFA-4F03-B9A6-A91364B7D1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0593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FE8D-EB24-470C-952F-AA79261A94B0}" type="datetimeFigureOut">
              <a:rPr lang="fr-FR" smtClean="0"/>
              <a:t>06/10/2014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E4958-CDFA-4F03-B9A6-A91364B7D1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9742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FE8D-EB24-470C-952F-AA79261A94B0}" type="datetimeFigureOut">
              <a:rPr lang="fr-FR" smtClean="0"/>
              <a:t>06/10/2014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E4958-CDFA-4F03-B9A6-A91364B7D1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7274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FE8D-EB24-470C-952F-AA79261A94B0}" type="datetimeFigureOut">
              <a:rPr lang="fr-FR" smtClean="0"/>
              <a:t>06/10/2014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E4958-CDFA-4F03-B9A6-A91364B7D1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8701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FE8D-EB24-470C-952F-AA79261A94B0}" type="datetimeFigureOut">
              <a:rPr lang="fr-FR" smtClean="0"/>
              <a:t>06/10/2014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E4958-CDFA-4F03-B9A6-A91364B7D1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4804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FE8D-EB24-470C-952F-AA79261A94B0}" type="datetimeFigureOut">
              <a:rPr lang="fr-FR" smtClean="0"/>
              <a:t>06/10/2014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E4958-CDFA-4F03-B9A6-A91364B7D1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7208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DFE8D-EB24-470C-952F-AA79261A94B0}" type="datetimeFigureOut">
              <a:rPr lang="fr-FR" smtClean="0"/>
              <a:t>06/10/2014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DE4958-CDFA-4F03-B9A6-A91364B7D1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570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27584" y="1079838"/>
            <a:ext cx="7704856" cy="107721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Commerce </a:t>
            </a:r>
            <a:r>
              <a:rPr lang="fr-F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 Afrique : assurer la sécurité alimentaire en Afrique </a:t>
            </a:r>
            <a:r>
              <a:rPr lang="fr-FR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subsaharienne</a:t>
            </a:r>
            <a:endParaRPr lang="fr-FR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3779913" y="116632"/>
            <a:ext cx="2016224" cy="816288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139472" y="3645024"/>
            <a:ext cx="8912696" cy="954107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Etat des lieux et défis. Assurer des prix rémunérateurs aux </a:t>
            </a:r>
          </a:p>
          <a:p>
            <a:pPr algn="ctr"/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griculteurs sans pénaliser les consommateurs pauvres 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195736" y="4941168"/>
            <a:ext cx="5348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Jacques Berthelot, Solidarité et </a:t>
            </a:r>
            <a:r>
              <a:rPr lang="fr-FR" sz="2400" b="1" dirty="0"/>
              <a:t>O</a:t>
            </a:r>
            <a:r>
              <a:rPr lang="fr-FR" sz="2400" b="1" dirty="0" smtClean="0"/>
              <a:t>WINFS </a:t>
            </a:r>
            <a:endParaRPr lang="fr-FR" sz="24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1383439" y="2545740"/>
            <a:ext cx="6809172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fr-FR" sz="2800" b="1" dirty="0" smtClean="0"/>
              <a:t>Forum Public de l'OMC 2014, 3 octobre 2014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33407637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4281539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421575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1173200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176273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501267" y="116632"/>
            <a:ext cx="8149154" cy="95410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nécessaire protection à l’importation pour garantir</a:t>
            </a:r>
          </a:p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 prix stables et rémunérateurs aux agriculteurs 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8356" y="1397094"/>
            <a:ext cx="9127883" cy="18158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Tous les pays industrialisés, y compris émergents, le sont</a:t>
            </a:r>
          </a:p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devenus par une forte protection agricole, qui persiste </a:t>
            </a:r>
          </a:p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aujourd’hui sur leurs produits alimentaires de base. De plus </a:t>
            </a:r>
          </a:p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les </a:t>
            </a:r>
            <a:r>
              <a:rPr lang="fr-FR" sz="2800" b="1" dirty="0" smtClean="0">
                <a:solidFill>
                  <a:srgbClr val="0000FF"/>
                </a:solidFill>
              </a:rPr>
              <a:t>fortes subventions ont un fort effet de protection.  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00566" y="3789040"/>
            <a:ext cx="8863922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est donc intolérable que l'OMC et les accords bilatéraux, 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surtout les APE, dénient aujourd'hui ce droit et cette 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nécessité aux pays d'ASS, d'autant qu'ils n'ont pas les 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moyens financiers de subventionner significativement 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leurs agriculteurs </a:t>
            </a:r>
            <a:r>
              <a:rPr lang="fr-FR" sz="24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ui représentent les 2/3 de la 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population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fr-FR" sz="2400" b="1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56956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7198862"/>
              </p:ext>
            </p:extLst>
          </p:nvPr>
        </p:nvGraphicFramePr>
        <p:xfrm>
          <a:off x="30433" y="5640"/>
          <a:ext cx="9144000" cy="6741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092647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phique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0049075"/>
              </p:ext>
            </p:extLst>
          </p:nvPr>
        </p:nvGraphicFramePr>
        <p:xfrm>
          <a:off x="0" y="-29497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1475656" y="836712"/>
            <a:ext cx="754578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Total extra-UE: 5452;ACP: 813; AO: 414; AE: 19; SADC: 183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33271696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39585" y="116632"/>
            <a:ext cx="8898077" cy="95410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Dans ce contexte les pays d'ASS ne doivent pas </a:t>
            </a:r>
          </a:p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ratifier les APE qui les appauvriraient énormément 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80944" y="1916832"/>
            <a:ext cx="9119804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L'AO perdrait beaucoup plus de droits à l'importation sur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82% de ses importations venant de l'UE – 1,871 Md€ après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ans et déjà 786 M€ après </a:t>
            </a:r>
            <a:r>
              <a:rPr lang="fr-FR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 – que les 150 M€ que ses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exportateurs des non PMA (Ghana, Côte d'Ivoire, Nigéria)</a:t>
            </a:r>
          </a:p>
          <a:p>
            <a:pPr algn="ctr"/>
            <a:r>
              <a:rPr lang="fr-FR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à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l'UE auraient payé en 2013 sans l'APE sous le régime SPG.</a:t>
            </a:r>
            <a:endParaRPr lang="fr-FR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58434" y="4163596"/>
            <a:ext cx="8876149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L'AE perdrait 162 M$ de recettes douanières basées sur 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2010-12 et 2 Md$ après 20 ans (en projetant la croissance 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 importations) contre 61,8 M€ que le Kenya aurait payé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 ses exportations vers l'UE en 2013 sous le régime SPG.</a:t>
            </a:r>
            <a:endParaRPr lang="fr-FR" sz="2400" b="1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07504" y="1268760"/>
            <a:ext cx="898355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Enormes </a:t>
            </a:r>
            <a:r>
              <a:rPr lang="fr-FR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pertes </a:t>
            </a:r>
            <a:r>
              <a:rPr lang="fr-FR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tarifaires à l'importation et à l'exportation</a:t>
            </a:r>
            <a:endParaRPr lang="fr-FR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259632" y="5982379"/>
            <a:ext cx="712086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L'AO et l'AE perdraient énormément de taxes à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l'exportation qui sont interdites par les APE.</a:t>
            </a:r>
            <a:endParaRPr lang="fr-FR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5775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8635" y="2119496"/>
            <a:ext cx="9190336" cy="3046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</a:t>
            </a:r>
            <a:r>
              <a:rPr lang="fr-FR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pertes de 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recettes douanières programmées par les APE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jointes à la nécessité d'accroître le commerce régional au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sein des CER (Communautés économiques régionales) par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meilleures infrastructures de transport militent pour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refuser la mise en œuvre de l'Accord sur la Facilitation des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échanges. Il exigerait des dépenses publiques 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accrues 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rendre plus compétitives les importations alimentaires au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détriment des produits alimentaires nationaux et régionaux.   </a:t>
            </a:r>
            <a:endParaRPr lang="fr-FR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383369" y="188640"/>
            <a:ext cx="8494825" cy="138499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Avec des budgets réduits par les APE, l'Accord sur la </a:t>
            </a:r>
          </a:p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Facilitation des échanges pénaliserait les infrastructures</a:t>
            </a:r>
          </a:p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transport pour le marché intérieur  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192664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50243" y="116632"/>
            <a:ext cx="8714245" cy="95410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2) L'ouverture du marché d'ASS aux exportations</a:t>
            </a:r>
          </a:p>
          <a:p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de l'UE doit réduire la part importée par les PMA</a:t>
            </a:r>
            <a:endParaRPr lang="fr-FR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88178" y="2924944"/>
            <a:ext cx="8704302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 la Décision "Tout sauf les armes" de l'UE en 2001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accordé aux PMA l'accès à son marché sans DD et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sans quota et leur permet de continuer à taxer leurs importations venant de l'UE si l'APE n'est pas ratifié. </a:t>
            </a:r>
            <a:endParaRPr lang="fr-FR" sz="2400" b="1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66853" y="4955684"/>
            <a:ext cx="8630889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Puisque les PMA ont représenté 41,4% des importations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venant de l'UE en 2012 pour l'AO et 49,8% pour l'AE,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elles ne </a:t>
            </a:r>
            <a:r>
              <a:rPr lang="fr-FR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devraient ouvrir leur 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marché aux exportations de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l'UE qu'à au plus 38,6% pour l'AO et 30,2% pour l'AE. </a:t>
            </a:r>
            <a:endParaRPr lang="fr-FR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93310" y="1401376"/>
            <a:ext cx="8577989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 sont les 12 PMA d'AO et les 4 d'AE qui souffriraient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plus de la réduction des droits de douane (DD) car ils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n'en 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perdraient 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 si les APE ne sont pas ratifiés. </a:t>
            </a:r>
            <a:endParaRPr lang="fr-FR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5545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-30261" y="116632"/>
            <a:ext cx="9219190" cy="95410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3) Les préférences des APE seraient très érodées </a:t>
            </a:r>
          </a:p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par les autres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acords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de libre-échange (ALE) de l'UE 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-78399" y="1268760"/>
            <a:ext cx="9089988" cy="3046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compétitivité des bananes d'AO et du Cameroun sera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très érodée par les ALE conclus en 2012 avec la Colombie,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Pérou (rejoints par l'Equateur en juillet 2014), et avec 6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pays d'Amérique centrale, qui ont réduit le DD de l'UE à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114 €/t en 2014 puis à 75 €/t en 2019, alors que l'AO devra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payer le DD (NPF) de 162 €/t si l'APE AO n'est pas ratifié.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Une érosion supplémentaire surviendrait si des APE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sont conclus avec le Mercosur, l'Inde et les Philippines.  </a:t>
            </a:r>
            <a:endParaRPr lang="fr-FR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1390" y="4509120"/>
            <a:ext cx="9117303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 le TAFTA et le CETA sont ratifiés tous les ACP souffriraient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énormément car tous les DD de l'UE sur les exportations des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USA et du Canada disparaitraient 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 plus 7 ans sur les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exportations des ACP vers l'UE dont poissons &amp; crustacés, 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fleurs coupées, légumes frais, ananas, 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café et cacao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transformés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textiles et vêtements, produits du bois.</a:t>
            </a:r>
            <a:endParaRPr lang="fr-FR" sz="2400" b="1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1520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-1" y="116632"/>
            <a:ext cx="9144001" cy="52322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7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4) Les APE empêchent les CER ACP d'adhérer à l'OMC</a:t>
            </a:r>
            <a:endParaRPr lang="fr-FR" sz="27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20821" y="1164808"/>
            <a:ext cx="8831905" cy="41549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textes d'APE interdisant aux 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ACP 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d'augmenter leurs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 appliqués actuels sur les exportations de l'UE sont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intolérables pour 2 raisons : 1) la forte hausse de leur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population nécessitera des Budgets accrus; 2) les CER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(CEDEAO, EAC, CEMAC, COMESA, SADC) ne pourraient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 devenir membres de l'OMC avec des DD consolidés </a:t>
            </a:r>
          </a:p>
          <a:p>
            <a:pPr algn="ctr"/>
            <a:r>
              <a:rPr lang="fr-FR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upérieurs aux DD appliqués actuels de leurs TEC (tarif</a:t>
            </a:r>
          </a:p>
          <a:p>
            <a:pPr algn="ctr"/>
            <a:r>
              <a:rPr lang="fr-FR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xtérieur commun) parce que, s'ils augmentent leurs DD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appliqués sur les seules importations venant de pays hors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UE, ceux-ci les attaqueraient à l'OMC pour violation de la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clause de la nation la plus favorisée (Article 1 du GATT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endParaRPr lang="fr-FR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2240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60400" y="1292567"/>
            <a:ext cx="8560356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214 millions et 23,8% de sous-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nutris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chroniques en ASS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2012-14, seule région où leur nombre augmente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où leur taux est le plus élevé (Asie du Sud : 15,8%)</a:t>
            </a:r>
            <a:endParaRPr lang="fr-FR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-36512" y="188640"/>
            <a:ext cx="9145016" cy="52322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L'insécurité alimentaire augmente en Afrique subsaharienne 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-36512" y="3318083"/>
            <a:ext cx="933621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2001-2011 déficit alimentaire ASS: 375 M$ à 8,8 Md$, +33%/an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Sans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café+cacao+thé+épices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(CCTE): 3,7 à 19,6 Md$, +16%/an</a:t>
            </a:r>
            <a:endParaRPr lang="fr-FR" sz="2400" b="1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76980" y="5046275"/>
            <a:ext cx="8645508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Afrique de l'Ouest (AO): déficit de 732 M$ à 3,2 Md$, +14,4%/an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Sans CCTE: déficit de 2,8 Md$ à 10,6 Md$, +12,9%/an</a:t>
            </a:r>
            <a:endParaRPr lang="fr-FR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04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8672" y="116632"/>
            <a:ext cx="9162573" cy="52322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5) Sauvegardes APE bien inférieures que pour l'UE</a:t>
            </a:r>
            <a:endParaRPr lang="fr-FR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31244" y="764704"/>
            <a:ext cx="9203160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L'UE bénéficie seule de la Clause de sauvegarde spéciale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(CSS) de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l'AsA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déclenchée après forte hausse des volumes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importés ou forte baisse des prix, alors que la sauvegarde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 APE n'est déclenchée que pour la hausse des 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volumes.</a:t>
            </a:r>
            <a:endParaRPr lang="fr-FR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52853" y="2723436"/>
            <a:ext cx="9037667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L'UE peut alors dépasser d'1/3 son DD consolidé sur 31%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ses lignes tarifaires (LT) couvertes par la CSS sans limite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temps tandis que la Taxe Supplémentaire de Protection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(TSP) de l'APE n'est activée que sur 3% des LT et sur 4 ans.</a:t>
            </a:r>
            <a:endParaRPr lang="fr-FR" sz="2400" b="1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49176" y="4811668"/>
            <a:ext cx="8994770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sauvegardes des APE sont bien inférieures aux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dispositions des Modalités agricoles de l'OMC du 6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décembre 2008 avec les Produits Spéciaux et le Mécanisme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Sauvegarde Spéciale si bien que les APE devraient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être révisés si le Doha Round est conclu.</a:t>
            </a:r>
            <a:endParaRPr lang="fr-FR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2593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51520" y="116632"/>
            <a:ext cx="8702511" cy="52322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Des alternatives aux APE pourraient être conclues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79512" y="1052736"/>
            <a:ext cx="8625695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AO et AE pourraient être reconnus comme grands PMA</a:t>
            </a:r>
            <a:endParaRPr lang="fr-FR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11771" y="4221088"/>
            <a:ext cx="8752717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Le Ghana, la Côte d'Ivoire et le Kenya pourraient ratifier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ceux des 28 accords internationaux qui leur manquent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obtenir de l'UE le statut GSP+ qui leur permettrait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d'exporter la grande majorité de leurs produits sans DD.    </a:t>
            </a:r>
            <a:endParaRPr lang="fr-FR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05300" y="1844824"/>
            <a:ext cx="8428910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Une nouvelle dérogation à l'OMC revenant aux 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Préférences 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unilatérales de 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Lomé 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serait 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difficilement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refusée 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 la "guerre de la banane" avec les pays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exportateurs d'Amérique latine est terminée alors qu'ils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ont été à l'origine de l'Accord de Cotonou et des 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APE.   </a:t>
            </a:r>
            <a:endParaRPr lang="fr-FR" sz="2400" b="1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24259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059832" y="116632"/>
            <a:ext cx="3062057" cy="52322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route à suivre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480145" y="2276872"/>
            <a:ext cx="8268610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CEDEAO et l'EAC doivent devenir membres de 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l'OMC, comme l'UE, et obtenir des DD consolidés au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niveau de la moyenne pondérée par leurs importations</a:t>
            </a:r>
          </a:p>
          <a:p>
            <a:pPr algn="ctr"/>
            <a:r>
              <a:rPr lang="fr-FR" sz="24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DD consolidés de leurs Etats membres. </a:t>
            </a:r>
            <a:endParaRPr lang="fr-FR" sz="2400" b="1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8654" y="836712"/>
            <a:ext cx="9078126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Tous les ACP ne doivent pas ratifier les APE ou les dénoncer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s'ils l'ont fait (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Cariforum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Cameroun) devant les tribunaux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internationaux et la Cour Européenne des Droits de l'Homme</a:t>
            </a:r>
            <a:endParaRPr lang="fr-FR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-106105" y="4077072"/>
            <a:ext cx="9352239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CEDEAO, l'EAC et autres CER d'ACP convertiraient leurs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 consolidés en prélèvements variables (PV) au lieu de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 ad valorem pour stabiliser les prix agricoles à un niveau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rémunérateur compte tenu de la forte volatilité des prix</a:t>
            </a:r>
          </a:p>
          <a:p>
            <a:pPr algn="ctr"/>
            <a:r>
              <a:rPr lang="fr-FR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ondiaux en dollars et de celle des taux de change, d'autant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 l'UE utilise des PV pour ses céréales et fruits et légumes</a:t>
            </a:r>
            <a:endParaRPr lang="fr-FR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2956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5496" y="116632"/>
            <a:ext cx="9107235" cy="52322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sécurité alimentaire des consommateurs pauvres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07504" y="836712"/>
            <a:ext cx="8928992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 prix stables et rémunérateurs aux agriculteurs des ACP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doit aller avec de faibles prix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aux consommateurs pauvres.    </a:t>
            </a:r>
            <a:endParaRPr lang="fr-FR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79512" y="1844824"/>
            <a:ext cx="8821646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Puisque les 2/3 des actifs d'ASS sont agriculteurs des prix 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stables et rémunérateurs les encourageraient à produire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plus, réduisant la pauvreté et la faim en zones rurales.  </a:t>
            </a:r>
            <a:endParaRPr lang="fr-FR" sz="2400" b="1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-208817" y="3212976"/>
            <a:ext cx="9595896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L'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 doit mettre en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oeuvre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 aides 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limentaires internes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basées sur des aides aux stocks 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illageois, </a:t>
            </a:r>
            <a:r>
              <a:rPr lang="fr-FR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 stocks 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publics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voire des coupons d'achat, tenant compte des expériences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 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USA, 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Inde, Chine, Brésil et autres PED. Ce qui exige,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 le demande le G33, de changer  les dispositions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l'AsA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sur les stocks publics de sécurité alimentaire.  </a:t>
            </a:r>
            <a:endParaRPr lang="fr-FR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347403" y="5613047"/>
            <a:ext cx="8547532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faible stock céréalier régional de sécurité alimentaire 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prévu en AO contre les aléas climatiques ne répond pas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aux besoins structurels des consommateurs pauvres.</a:t>
            </a:r>
            <a:endParaRPr lang="fr-FR" sz="2400" b="1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417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6743427"/>
              </p:ext>
            </p:extLst>
          </p:nvPr>
        </p:nvGraphicFramePr>
        <p:xfrm>
          <a:off x="14808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41356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1637118"/>
              </p:ext>
            </p:extLst>
          </p:nvPr>
        </p:nvGraphicFramePr>
        <p:xfrm>
          <a:off x="0" y="0"/>
          <a:ext cx="9036496" cy="6741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029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51520" y="260648"/>
            <a:ext cx="8712968" cy="52322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Forte disparité de dépendance alimentaire selon les pays   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395536" y="1124744"/>
            <a:ext cx="8352928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La part des importations dans la consommation de céréales, </a:t>
            </a:r>
          </a:p>
          <a:p>
            <a:pPr algn="ctr"/>
            <a:r>
              <a:rPr lang="fr-FR" sz="2400" b="1" dirty="0">
                <a:solidFill>
                  <a:srgbClr val="0000FF"/>
                </a:solidFill>
              </a:rPr>
              <a:t>v</a:t>
            </a:r>
            <a:r>
              <a:rPr lang="fr-FR" sz="2400" b="1" dirty="0" smtClean="0">
                <a:solidFill>
                  <a:srgbClr val="0000FF"/>
                </a:solidFill>
              </a:rPr>
              <a:t>iandes et produits laitiers est fonction du niveau de </a:t>
            </a:r>
            <a:r>
              <a:rPr lang="fr-FR" sz="2400" b="1" dirty="0" err="1" smtClean="0">
                <a:solidFill>
                  <a:srgbClr val="0000FF"/>
                </a:solidFill>
              </a:rPr>
              <a:t>dévelop</a:t>
            </a:r>
            <a:r>
              <a:rPr lang="fr-FR" sz="2400" b="1" dirty="0" smtClean="0">
                <a:solidFill>
                  <a:srgbClr val="0000FF"/>
                </a:solidFill>
              </a:rPr>
              <a:t>-</a:t>
            </a:r>
          </a:p>
          <a:p>
            <a:pPr algn="ctr"/>
            <a:r>
              <a:rPr lang="fr-FR" sz="2400" b="1" dirty="0" err="1" smtClean="0">
                <a:solidFill>
                  <a:srgbClr val="0000FF"/>
                </a:solidFill>
              </a:rPr>
              <a:t>pement</a:t>
            </a:r>
            <a:r>
              <a:rPr lang="fr-FR" sz="2400" b="1" dirty="0" smtClean="0">
                <a:solidFill>
                  <a:srgbClr val="0000FF"/>
                </a:solidFill>
              </a:rPr>
              <a:t> du pays, de la protection passée et/ou présente à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l'importation </a:t>
            </a:r>
            <a:r>
              <a:rPr lang="fr-FR" sz="2400" b="1" smtClean="0">
                <a:solidFill>
                  <a:srgbClr val="0000FF"/>
                </a:solidFill>
              </a:rPr>
              <a:t>et des </a:t>
            </a:r>
            <a:r>
              <a:rPr lang="fr-FR" sz="2400" b="1" dirty="0" smtClean="0">
                <a:solidFill>
                  <a:srgbClr val="0000FF"/>
                </a:solidFill>
              </a:rPr>
              <a:t>subventions qui renforcent la protection. </a:t>
            </a:r>
            <a:endParaRPr lang="fr-FR" sz="2400" b="1" dirty="0">
              <a:solidFill>
                <a:srgbClr val="0000FF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46688" y="4941168"/>
            <a:ext cx="874579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 smtClean="0"/>
              <a:t>ASS : Afrique Sub-Saharienne; AO: Afrique de l'Ouest; AE: Afrique de l'Est</a:t>
            </a:r>
            <a:endParaRPr lang="fr-FR" sz="22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98113"/>
            <a:ext cx="8892480" cy="2519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6793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8925080"/>
              </p:ext>
            </p:extLst>
          </p:nvPr>
        </p:nvGraphicFramePr>
        <p:xfrm>
          <a:off x="0" y="116632"/>
          <a:ext cx="9144000" cy="6624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13256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1969013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3631800" y="1772816"/>
            <a:ext cx="21437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/>
              <a:t>en 1000 </a:t>
            </a:r>
            <a:r>
              <a:rPr lang="fr-FR" sz="2400" b="1" dirty="0" smtClean="0"/>
              <a:t>tonnes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16591923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2223871"/>
              </p:ext>
            </p:extLst>
          </p:nvPr>
        </p:nvGraphicFramePr>
        <p:xfrm>
          <a:off x="0" y="0"/>
          <a:ext cx="9036496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3631800" y="2175247"/>
            <a:ext cx="21437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/>
              <a:t>en 1000 </a:t>
            </a:r>
            <a:r>
              <a:rPr lang="fr-FR" sz="2400" b="1" dirty="0" smtClean="0"/>
              <a:t>tonnes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11436174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613540" y="116632"/>
            <a:ext cx="8000909" cy="95410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Leçons de l'Afrique de l'Est (AE) à l'Afrique</a:t>
            </a:r>
          </a:p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 l'Ouest (AO) 	: relever vos droits de douane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12776"/>
            <a:ext cx="8856984" cy="2425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395536" y="3822139"/>
            <a:ext cx="8351774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Depuis que le Kenya a relevé à 60% en 2004 son DD sur la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poudre de lait il est devenu exportateur net de produits laitiers  </a:t>
            </a:r>
            <a:endParaRPr lang="fr-FR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3416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2517</TotalTime>
  <Words>1806</Words>
  <Application>Microsoft Office PowerPoint</Application>
  <PresentationFormat>Affichage à l'écran (4:3)</PresentationFormat>
  <Paragraphs>213</Paragraphs>
  <Slides>23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4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Jacques Berthelot</dc:creator>
  <cp:lastModifiedBy>Jacques Berthelot</cp:lastModifiedBy>
  <cp:revision>70</cp:revision>
  <dcterms:created xsi:type="dcterms:W3CDTF">2014-09-23T13:19:56Z</dcterms:created>
  <dcterms:modified xsi:type="dcterms:W3CDTF">2014-10-06T09:00:16Z</dcterms:modified>
</cp:coreProperties>
</file>