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drawings/drawing3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drawings/drawing4.xml" ContentType="application/vnd.openxmlformats-officedocument.drawingml.chartshapes+xml"/>
  <Override PartName="/ppt/charts/chart28.xml" ContentType="application/vnd.openxmlformats-officedocument.drawingml.chart+xml"/>
  <Override PartName="/ppt/drawings/drawing5.xml" ContentType="application/vnd.openxmlformats-officedocument.drawingml.chartshapes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drawings/drawing6.xml" ContentType="application/vnd.openxmlformats-officedocument.drawingml.chartshapes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drawings/drawing7.xml" ContentType="application/vnd.openxmlformats-officedocument.drawingml.chartshapes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94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9" r:id="rId18"/>
    <p:sldId id="577" r:id="rId19"/>
    <p:sldId id="578" r:id="rId20"/>
    <p:sldId id="580" r:id="rId21"/>
    <p:sldId id="581" r:id="rId22"/>
    <p:sldId id="582" r:id="rId23"/>
    <p:sldId id="583" r:id="rId24"/>
    <p:sldId id="584" r:id="rId25"/>
    <p:sldId id="585" r:id="rId26"/>
    <p:sldId id="586" r:id="rId27"/>
    <p:sldId id="587" r:id="rId28"/>
    <p:sldId id="588" r:id="rId29"/>
    <p:sldId id="589" r:id="rId30"/>
    <p:sldId id="592" r:id="rId31"/>
    <p:sldId id="547" r:id="rId32"/>
    <p:sldId id="548" r:id="rId33"/>
    <p:sldId id="549" r:id="rId34"/>
    <p:sldId id="550" r:id="rId35"/>
    <p:sldId id="295" r:id="rId36"/>
    <p:sldId id="283" r:id="rId37"/>
    <p:sldId id="284" r:id="rId38"/>
    <p:sldId id="285" r:id="rId39"/>
    <p:sldId id="257" r:id="rId40"/>
    <p:sldId id="288" r:id="rId41"/>
    <p:sldId id="259" r:id="rId42"/>
    <p:sldId id="273" r:id="rId43"/>
    <p:sldId id="270" r:id="rId44"/>
    <p:sldId id="271" r:id="rId45"/>
    <p:sldId id="272" r:id="rId46"/>
    <p:sldId id="291" r:id="rId47"/>
    <p:sldId id="292" r:id="rId48"/>
    <p:sldId id="293" r:id="rId49"/>
    <p:sldId id="265" r:id="rId50"/>
    <p:sldId id="266" r:id="rId51"/>
    <p:sldId id="300" r:id="rId52"/>
    <p:sldId id="305" r:id="rId53"/>
    <p:sldId id="269" r:id="rId54"/>
    <p:sldId id="268" r:id="rId55"/>
    <p:sldId id="546" r:id="rId56"/>
    <p:sldId id="304" r:id="rId57"/>
    <p:sldId id="301" r:id="rId58"/>
    <p:sldId id="302" r:id="rId59"/>
    <p:sldId id="303" r:id="rId6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6600"/>
    <a:srgbClr val="669900"/>
    <a:srgbClr val="66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33" autoAdjust="0"/>
    <p:restoredTop sz="92765" autoAdjust="0"/>
  </p:normalViewPr>
  <p:slideViewPr>
    <p:cSldViewPr>
      <p:cViewPr varScale="1">
        <p:scale>
          <a:sx n="109" d="100"/>
          <a:sy n="109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Echanges%20CEDEAO%20selon%20les%20sources%20ou%20destinations%202007-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Droits de douane SPG sur les exportations de CI, Ghana et Nigéria vers l'UE si pas d'APE (exportations 2013, M$)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Feuil1!$A$1353</c:f>
              <c:strCache>
                <c:ptCount val="1"/>
                <c:pt idx="0">
                  <c:v> Ss-total agricole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Feuil1!$B$1353:$E$1353</c:f>
              <c:numCache>
                <c:formatCode>General</c:formatCode>
                <c:ptCount val="4"/>
                <c:pt idx="0">
                  <c:v>129265</c:v>
                </c:pt>
                <c:pt idx="1">
                  <c:v>50717</c:v>
                </c:pt>
                <c:pt idx="2">
                  <c:v>6780</c:v>
                </c:pt>
                <c:pt idx="3">
                  <c:v>186764</c:v>
                </c:pt>
              </c:numCache>
            </c:numRef>
          </c:val>
        </c:ser>
        <c:ser>
          <c:idx val="1"/>
          <c:order val="1"/>
          <c:tx>
            <c:strRef>
              <c:f>Feuil1!$A$1354</c:f>
              <c:strCache>
                <c:ptCount val="1"/>
                <c:pt idx="0">
                  <c:v>Ss-total non agricole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1.3888888888888889E-3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Feuil1!$B$1354:$E$1354</c:f>
              <c:numCache>
                <c:formatCode>General</c:formatCode>
                <c:ptCount val="4"/>
                <c:pt idx="0">
                  <c:v>2185</c:v>
                </c:pt>
                <c:pt idx="1">
                  <c:v>1584</c:v>
                </c:pt>
                <c:pt idx="2">
                  <c:v>8246</c:v>
                </c:pt>
                <c:pt idx="3">
                  <c:v>12013</c:v>
                </c:pt>
              </c:numCache>
            </c:numRef>
          </c:val>
        </c:ser>
        <c:ser>
          <c:idx val="2"/>
          <c:order val="2"/>
          <c:tx>
            <c:strRef>
              <c:f>Feuil1!$A$1355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-2.7777777777777779E-3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Feuil1!$B$1352:$E$1352</c:f>
              <c:strCache>
                <c:ptCount val="4"/>
                <c:pt idx="0">
                  <c:v>Côte d'Ivoire</c:v>
                </c:pt>
                <c:pt idx="1">
                  <c:v>Ghana</c:v>
                </c:pt>
                <c:pt idx="2">
                  <c:v>Nigéria</c:v>
                </c:pt>
                <c:pt idx="3">
                  <c:v>Les 3 non PMA</c:v>
                </c:pt>
              </c:strCache>
            </c:strRef>
          </c:cat>
          <c:val>
            <c:numRef>
              <c:f>Feuil1!$B$1355:$E$1355</c:f>
              <c:numCache>
                <c:formatCode>General</c:formatCode>
                <c:ptCount val="4"/>
                <c:pt idx="0">
                  <c:v>131450</c:v>
                </c:pt>
                <c:pt idx="1">
                  <c:v>52301</c:v>
                </c:pt>
                <c:pt idx="2">
                  <c:v>15026</c:v>
                </c:pt>
                <c:pt idx="3">
                  <c:v>198777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939392"/>
        <c:axId val="119662464"/>
      </c:barChart>
      <c:catAx>
        <c:axId val="96939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19662464"/>
        <c:crosses val="autoZero"/>
        <c:auto val="1"/>
        <c:lblAlgn val="ctr"/>
        <c:lblOffset val="100"/>
        <c:noMultiLvlLbl val="0"/>
      </c:catAx>
      <c:valAx>
        <c:axId val="119662464"/>
        <c:scaling>
          <c:orientation val="minMax"/>
          <c:max val="22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969393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396555118110235"/>
          <c:y val="0.17592592592592593"/>
          <c:w val="0.62317989938757656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CEDEAO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moins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produits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pétroliers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2013, millions de 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Feuil1!$B$3053</c:f>
              <c:strCache>
                <c:ptCount val="1"/>
                <c:pt idx="0">
                  <c:v>Total M -PP</c:v>
                </c:pt>
              </c:strCache>
            </c:strRef>
          </c:tx>
          <c:dLbls>
            <c:dLbl>
              <c:idx val="0"/>
              <c:layout>
                <c:manualLayout>
                  <c:x val="-8.3658084796361679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4377755117635124E-2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88602826545391E-3"/>
                  <c:y val="-1.481481481481479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731616959272347E-2"/>
                  <c:y val="-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886028265453909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94301413272695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9520219785817736E-2"/>
                  <c:y val="-1.29629629629629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54871271945426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2308822612363128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8125918372545041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337315545999651E-2"/>
                  <c:y val="1.85185185185184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577205653090782E-3"/>
                  <c:y val="3.333333333333340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4.1829042398180867E-3"/>
                  <c:y val="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943014132726955E-2"/>
                  <c:y val="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9520219785817736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Feuil1!$A$3054:$A$3068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Feuil1!$B$3054:$B$3068</c:f>
              <c:numCache>
                <c:formatCode>General</c:formatCode>
                <c:ptCount val="15"/>
                <c:pt idx="0">
                  <c:v>3379</c:v>
                </c:pt>
                <c:pt idx="1">
                  <c:v>3224</c:v>
                </c:pt>
                <c:pt idx="2">
                  <c:v>236</c:v>
                </c:pt>
                <c:pt idx="3">
                  <c:v>2482</c:v>
                </c:pt>
                <c:pt idx="4">
                  <c:v>1638</c:v>
                </c:pt>
                <c:pt idx="5">
                  <c:v>4596</c:v>
                </c:pt>
                <c:pt idx="6">
                  <c:v>1568</c:v>
                </c:pt>
                <c:pt idx="7">
                  <c:v>267</c:v>
                </c:pt>
                <c:pt idx="8">
                  <c:v>1604</c:v>
                </c:pt>
                <c:pt idx="9">
                  <c:v>464</c:v>
                </c:pt>
                <c:pt idx="10">
                  <c:v>1213</c:v>
                </c:pt>
                <c:pt idx="11">
                  <c:v>571</c:v>
                </c:pt>
                <c:pt idx="12">
                  <c:v>9268</c:v>
                </c:pt>
                <c:pt idx="13">
                  <c:v>9886</c:v>
                </c:pt>
                <c:pt idx="14">
                  <c:v>46174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Répartition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par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Etat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des importations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totales</a:t>
            </a:r>
            <a:endParaRPr lang="en-US" sz="2400" b="1" i="0" baseline="0" dirty="0" smtClean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la CEDEAO –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produits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pétroliers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2013</a:t>
            </a:r>
            <a:endParaRPr lang="en-US" sz="2400" dirty="0">
              <a:solidFill>
                <a:schemeClr val="bg1"/>
              </a:solidFill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Feuil1!$F$3053</c:f>
              <c:strCache>
                <c:ptCount val="1"/>
                <c:pt idx="0">
                  <c:v>Importations</c:v>
                </c:pt>
              </c:strCache>
            </c:strRef>
          </c:tx>
          <c:dLbls>
            <c:dLbl>
              <c:idx val="0"/>
              <c:layout>
                <c:manualLayout>
                  <c:x val="-6.5277777777777782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3333333333333332E-3"/>
                  <c:y val="-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388888888888889E-2"/>
                  <c:y val="-1.481481481481483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444444444444441E-3"/>
                  <c:y val="-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111111111111112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111111111111112E-2"/>
                  <c:y val="-2.22222222222222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-3.33333333333333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9444444444444344E-2"/>
                  <c:y val="-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0833333333333332E-2"/>
                  <c:y val="-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66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3888888888888888E-2"/>
                  <c:y val="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1111111111111212E-2"/>
                  <c:y val="3.33333333333333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9.7222222222222224E-3"/>
                  <c:y val="2.962962962962963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1111111111111112E-2"/>
                  <c:y val="2.59259259259259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1111111111111112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Feuil1!$E$3054:$E$3068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Feuil1!$F$3054:$F$3068</c:f>
              <c:numCache>
                <c:formatCode>0.00%</c:formatCode>
                <c:ptCount val="15"/>
                <c:pt idx="0">
                  <c:v>3.9E-2</c:v>
                </c:pt>
                <c:pt idx="1">
                  <c:v>3.7199999999999997E-2</c:v>
                </c:pt>
                <c:pt idx="2">
                  <c:v>2.7000000000000001E-3</c:v>
                </c:pt>
                <c:pt idx="3">
                  <c:v>2.87E-2</c:v>
                </c:pt>
                <c:pt idx="4">
                  <c:v>1.89E-2</c:v>
                </c:pt>
                <c:pt idx="5">
                  <c:v>5.3100000000000001E-2</c:v>
                </c:pt>
                <c:pt idx="6">
                  <c:v>1.8100000000000002E-2</c:v>
                </c:pt>
                <c:pt idx="7">
                  <c:v>3.0999999999999999E-3</c:v>
                </c:pt>
                <c:pt idx="8">
                  <c:v>1.8499999999999999E-2</c:v>
                </c:pt>
                <c:pt idx="9">
                  <c:v>5.4000000000000003E-3</c:v>
                </c:pt>
                <c:pt idx="10">
                  <c:v>1.4E-2</c:v>
                </c:pt>
                <c:pt idx="11">
                  <c:v>6.6E-3</c:v>
                </c:pt>
                <c:pt idx="12">
                  <c:v>0.1071</c:v>
                </c:pt>
                <c:pt idx="13">
                  <c:v>0.1142</c:v>
                </c:pt>
                <c:pt idx="14">
                  <c:v>0.53369999999999995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importations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extra-CEDEAO en 2013, en M$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Feuil1!$B$2977</c:f>
              <c:strCache>
                <c:ptCount val="1"/>
                <c:pt idx="0">
                  <c:v>Extra-CEDEAO total-PP </c:v>
                </c:pt>
              </c:strCache>
            </c:strRef>
          </c:tx>
          <c:dLbls>
            <c:dLbl>
              <c:idx val="0"/>
              <c:layout>
                <c:manualLayout>
                  <c:x val="-7.3611111111111058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6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666666666666666E-3"/>
                  <c:y val="-1.29629629629629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555555555555555E-2"/>
                  <c:y val="-5.555555555555572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3333333333333333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1111111111111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027777777777778E-2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0555555555555555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0555555555555555E-2"/>
                  <c:y val="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1944444444444546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7777777777777776E-2"/>
                  <c:y val="5.555555555555487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5555555555554534E-3"/>
                  <c:y val="3.14814814814815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4999999999999897E-2"/>
                  <c:y val="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2222222222222223E-2"/>
                  <c:y val="2.777777777777777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9166666666666667E-2"/>
                  <c:y val="-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Feuil1!$A$2978:$A$2992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Feuil1!$B$2978:$B$2992</c:f>
              <c:numCache>
                <c:formatCode>General</c:formatCode>
                <c:ptCount val="15"/>
                <c:pt idx="0">
                  <c:v>3169</c:v>
                </c:pt>
                <c:pt idx="1">
                  <c:v>2610</c:v>
                </c:pt>
                <c:pt idx="2">
                  <c:v>253</c:v>
                </c:pt>
                <c:pt idx="3">
                  <c:v>1837</c:v>
                </c:pt>
                <c:pt idx="4">
                  <c:v>1342</c:v>
                </c:pt>
                <c:pt idx="5">
                  <c:v>4436</c:v>
                </c:pt>
                <c:pt idx="6">
                  <c:v>1420</c:v>
                </c:pt>
                <c:pt idx="7">
                  <c:v>247</c:v>
                </c:pt>
                <c:pt idx="8">
                  <c:v>1562</c:v>
                </c:pt>
                <c:pt idx="9">
                  <c:v>5082</c:v>
                </c:pt>
                <c:pt idx="10">
                  <c:v>1162</c:v>
                </c:pt>
                <c:pt idx="11">
                  <c:v>564</c:v>
                </c:pt>
                <c:pt idx="12">
                  <c:v>8944</c:v>
                </c:pt>
                <c:pt idx="13">
                  <c:v>9468</c:v>
                </c:pt>
                <c:pt idx="14">
                  <c:v>45769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Répartition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par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Etat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des importations</a:t>
            </a: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extra-CEDEAO en 2013, en %</a:t>
            </a:r>
            <a:endParaRPr lang="en-US" sz="2400" dirty="0">
              <a:solidFill>
                <a:schemeClr val="bg1"/>
              </a:solidFill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Feuil1!$F$3112</c:f>
              <c:strCache>
                <c:ptCount val="1"/>
                <c:pt idx="0">
                  <c:v>Répartition</c:v>
                </c:pt>
              </c:strCache>
            </c:strRef>
          </c:tx>
          <c:dLbls>
            <c:dLbl>
              <c:idx val="0"/>
              <c:layout>
                <c:manualLayout>
                  <c:x val="-6.805555555555560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83333333333333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-1.851851851851853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5"/>
                  <c:y val="-2.03705161854768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0833333333333332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9444444444444445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361111111111111E-2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361111111111111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2222222222222223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6666666666666666E-2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2222222222222119E-2"/>
                  <c:y val="4.81481481481481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3.3333333333333333E-2"/>
                  <c:y val="1.29629629629630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2222222222222223E-2"/>
                  <c:y val="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66666666666666E-2"/>
                  <c:y val="-5.555555555555623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Feuil1!$E$3113:$E$3127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Feuil1!$F$3113:$F$3127</c:f>
              <c:numCache>
                <c:formatCode>0.00%</c:formatCode>
                <c:ptCount val="15"/>
                <c:pt idx="0">
                  <c:v>3.4599999999999999E-2</c:v>
                </c:pt>
                <c:pt idx="1">
                  <c:v>3.5299999999999998E-2</c:v>
                </c:pt>
                <c:pt idx="2">
                  <c:v>3.0999999999999999E-3</c:v>
                </c:pt>
                <c:pt idx="3">
                  <c:v>1.9300000000000001E-2</c:v>
                </c:pt>
                <c:pt idx="4">
                  <c:v>1.4200000000000001E-2</c:v>
                </c:pt>
                <c:pt idx="5">
                  <c:v>5.4199999999999998E-2</c:v>
                </c:pt>
                <c:pt idx="6">
                  <c:v>1.8800000000000001E-2</c:v>
                </c:pt>
                <c:pt idx="7">
                  <c:v>2.5999999999999999E-3</c:v>
                </c:pt>
                <c:pt idx="8">
                  <c:v>1.9599999999999999E-2</c:v>
                </c:pt>
                <c:pt idx="9">
                  <c:v>1.09E-2</c:v>
                </c:pt>
                <c:pt idx="10">
                  <c:v>1.2800000000000001E-2</c:v>
                </c:pt>
                <c:pt idx="11">
                  <c:v>7.4999999999999997E-3</c:v>
                </c:pt>
                <c:pt idx="12">
                  <c:v>9.7100000000000006E-2</c:v>
                </c:pt>
                <c:pt idx="13" formatCode="0%">
                  <c:v>0.1</c:v>
                </c:pt>
                <c:pt idx="14">
                  <c:v>0.57010000000000005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importations extra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CEDEAO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moins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produits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pétroliers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2013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Feuil1!$B$2977</c:f>
              <c:strCache>
                <c:ptCount val="1"/>
                <c:pt idx="0">
                  <c:v>Extra-CEDEAO total-PP </c:v>
                </c:pt>
              </c:strCache>
            </c:strRef>
          </c:tx>
          <c:dLbls>
            <c:dLbl>
              <c:idx val="0"/>
              <c:layout>
                <c:manualLayout>
                  <c:x val="-7.3611111111111058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6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666666666666666E-3"/>
                  <c:y val="-1.29629629629629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555555555555555E-2"/>
                  <c:y val="-5.555555555555572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3333333333333333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1111111111111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027777777777778E-2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0555555555555555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0555555555555555E-2"/>
                  <c:y val="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1944444444444546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7777777777777776E-2"/>
                  <c:y val="5.555555555555487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5555555555554534E-3"/>
                  <c:y val="3.14814814814815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4999999999999897E-2"/>
                  <c:y val="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2222222222222223E-2"/>
                  <c:y val="2.777777777777777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9166666666666667E-2"/>
                  <c:y val="-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Feuil1!$A$2978:$A$2992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Feuil1!$B$2978:$B$2992</c:f>
              <c:numCache>
                <c:formatCode>General</c:formatCode>
                <c:ptCount val="15"/>
                <c:pt idx="0">
                  <c:v>3169</c:v>
                </c:pt>
                <c:pt idx="1">
                  <c:v>2610</c:v>
                </c:pt>
                <c:pt idx="2">
                  <c:v>253</c:v>
                </c:pt>
                <c:pt idx="3">
                  <c:v>1837</c:v>
                </c:pt>
                <c:pt idx="4">
                  <c:v>1342</c:v>
                </c:pt>
                <c:pt idx="5">
                  <c:v>4436</c:v>
                </c:pt>
                <c:pt idx="6">
                  <c:v>1420</c:v>
                </c:pt>
                <c:pt idx="7">
                  <c:v>247</c:v>
                </c:pt>
                <c:pt idx="8">
                  <c:v>1562</c:v>
                </c:pt>
                <c:pt idx="9">
                  <c:v>5082</c:v>
                </c:pt>
                <c:pt idx="10">
                  <c:v>1162</c:v>
                </c:pt>
                <c:pt idx="11">
                  <c:v>564</c:v>
                </c:pt>
                <c:pt idx="12">
                  <c:v>8944</c:v>
                </c:pt>
                <c:pt idx="13">
                  <c:v>9468</c:v>
                </c:pt>
                <c:pt idx="14">
                  <c:v>45769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Répartition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par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Etat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des importations extra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CEDEAO –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produits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pétroliers</a:t>
            </a:r>
            <a:r>
              <a:rPr lang="en-US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2013</a:t>
            </a:r>
            <a:endParaRPr lang="en-US" sz="2400" dirty="0">
              <a:solidFill>
                <a:schemeClr val="bg1"/>
              </a:solidFill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Feuil1!$F$3132</c:f>
              <c:strCache>
                <c:ptCount val="1"/>
                <c:pt idx="0">
                  <c:v>Répartition</c:v>
                </c:pt>
              </c:strCache>
            </c:strRef>
          </c:tx>
          <c:dLbls>
            <c:dLbl>
              <c:idx val="0"/>
              <c:layout>
                <c:manualLayout>
                  <c:x val="-8.0555555555555561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000000000000001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833333333333332E-2"/>
                  <c:y val="-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8333333333333334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361111111111111E-2"/>
                  <c:y val="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222222222222223E-2"/>
                  <c:y val="-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277777777777777E-2"/>
                  <c:y val="-2.5925925925925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5277777777777777E-2"/>
                  <c:y val="-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5277777777777777E-2"/>
                  <c:y val="3.70370370370370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5277777777777777E-2"/>
                  <c:y val="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6388888888888889E-2"/>
                  <c:y val="2.40740740740740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527777777777788E-2"/>
                  <c:y val="5.92592592592593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4.0277668416448045E-2"/>
                  <c:y val="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1944444444444442E-2"/>
                  <c:y val="4.07407407407407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0833333333333332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Feuil1!$E$3133:$E$3147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Feuil1!$F$3133:$F$3147</c:f>
              <c:numCache>
                <c:formatCode>0.00%</c:formatCode>
                <c:ptCount val="15"/>
                <c:pt idx="0">
                  <c:v>3.8100000000000002E-2</c:v>
                </c:pt>
                <c:pt idx="1">
                  <c:v>3.1399999999999997E-2</c:v>
                </c:pt>
                <c:pt idx="2">
                  <c:v>3.0000000000000001E-3</c:v>
                </c:pt>
                <c:pt idx="3">
                  <c:v>2.2100000000000002E-2</c:v>
                </c:pt>
                <c:pt idx="4">
                  <c:v>1.61E-2</c:v>
                </c:pt>
                <c:pt idx="5">
                  <c:v>5.3400000000000003E-2</c:v>
                </c:pt>
                <c:pt idx="6">
                  <c:v>1.7100000000000001E-2</c:v>
                </c:pt>
                <c:pt idx="7">
                  <c:v>3.0000000000000001E-3</c:v>
                </c:pt>
                <c:pt idx="8">
                  <c:v>1.8800000000000001E-2</c:v>
                </c:pt>
                <c:pt idx="9">
                  <c:v>3.8999999999999998E-3</c:v>
                </c:pt>
                <c:pt idx="10">
                  <c:v>1.4E-2</c:v>
                </c:pt>
                <c:pt idx="11">
                  <c:v>6.7999999999999996E-3</c:v>
                </c:pt>
                <c:pt idx="12">
                  <c:v>0.1076</c:v>
                </c:pt>
                <c:pt idx="13">
                  <c:v>0.1139</c:v>
                </c:pt>
                <c:pt idx="14">
                  <c:v>0.55069999999999997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anti-APE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importations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Feuil1!$B$3649</c:f>
              <c:strCache>
                <c:ptCount val="1"/>
                <c:pt idx="0">
                  <c:v>Taxe anti-APE par Etat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Feuil1!$A$3650:$A$3665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Feuil1!$B$3650:$B$3665</c:f>
              <c:numCache>
                <c:formatCode>General</c:formatCode>
                <c:ptCount val="16"/>
                <c:pt idx="0">
                  <c:v>6.694</c:v>
                </c:pt>
                <c:pt idx="1">
                  <c:v>6.8129999999999997</c:v>
                </c:pt>
                <c:pt idx="2">
                  <c:v>0.59799999999999998</c:v>
                </c:pt>
                <c:pt idx="3">
                  <c:v>3.7250000000000001</c:v>
                </c:pt>
                <c:pt idx="4">
                  <c:v>2.7490000000000001</c:v>
                </c:pt>
                <c:pt idx="5">
                  <c:v>10.459</c:v>
                </c:pt>
                <c:pt idx="6">
                  <c:v>3.6259999999999999</c:v>
                </c:pt>
                <c:pt idx="7">
                  <c:v>0.498</c:v>
                </c:pt>
                <c:pt idx="8">
                  <c:v>3.7850000000000001</c:v>
                </c:pt>
                <c:pt idx="9">
                  <c:v>2.0920000000000001</c:v>
                </c:pt>
                <c:pt idx="10">
                  <c:v>2.4700000000000002</c:v>
                </c:pt>
                <c:pt idx="11">
                  <c:v>1.454</c:v>
                </c:pt>
                <c:pt idx="12">
                  <c:v>18.765999999999998</c:v>
                </c:pt>
                <c:pt idx="13">
                  <c:v>19.324000000000002</c:v>
                </c:pt>
                <c:pt idx="14">
                  <c:v>110.146</c:v>
                </c:pt>
                <c:pt idx="15">
                  <c:v>6.016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495488"/>
        <c:axId val="120497280"/>
      </c:barChart>
      <c:catAx>
        <c:axId val="120495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0497280"/>
        <c:crosses val="autoZero"/>
        <c:auto val="1"/>
        <c:lblAlgn val="ctr"/>
        <c:lblOffset val="100"/>
        <c:noMultiLvlLbl val="0"/>
      </c:catAx>
      <c:valAx>
        <c:axId val="120497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0495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2013, en 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Feuil1!$C$3570</c:f>
              <c:strCache>
                <c:ptCount val="1"/>
                <c:pt idx="0">
                  <c:v>Extra-WA imports</c:v>
                </c:pt>
              </c:strCache>
            </c:strRef>
          </c:tx>
          <c:dLbls>
            <c:dLbl>
              <c:idx val="0"/>
              <c:layout>
                <c:manualLayout>
                  <c:x val="5.0925337632079971E-17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9444444444444445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3333333333333332E-3"/>
                  <c:y val="-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583333333333333E-2"/>
                  <c:y val="-7.407407407407390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055555555555554E-2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9444444444444441E-3"/>
                  <c:y val="-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0833333333333436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0833333333333332E-2"/>
                  <c:y val="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7222222222222224E-3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9444444444444344E-2"/>
                  <c:y val="1.8518518518518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66666666666566E-2"/>
                  <c:y val="3.51851851851851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222222222222223E-2"/>
                  <c:y val="1.4814814814814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7499999999999999E-2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1944444444444442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3.888888888888889E-2"/>
                  <c:y val="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Feuil1!$B$3571:$B$3586</c:f>
              <c:strCache>
                <c:ptCount val="16"/>
                <c:pt idx="0">
                  <c:v>Benin</c:v>
                </c:pt>
                <c:pt idx="1">
                  <c:v>Burkina Faso</c:v>
                </c:pt>
                <c:pt idx="2">
                  <c:v>Guinea Bissau</c:v>
                </c:pt>
                <c:pt idx="3">
                  <c:v>Mali </c:v>
                </c:pt>
                <c:pt idx="4">
                  <c:v>Niger</c:v>
                </c:pt>
                <c:pt idx="5">
                  <c:v>Senegal</c:v>
                </c:pt>
                <c:pt idx="6">
                  <c:v>Togo</c:v>
                </c:pt>
                <c:pt idx="7">
                  <c:v>Gambia</c:v>
                </c:pt>
                <c:pt idx="8">
                  <c:v>Guinea</c:v>
                </c:pt>
                <c:pt idx="9">
                  <c:v>Liberia</c:v>
                </c:pt>
                <c:pt idx="10">
                  <c:v>Sierra Leone</c:v>
                </c:pt>
                <c:pt idx="11">
                  <c:v>Cape Verde</c:v>
                </c:pt>
                <c:pt idx="12">
                  <c:v>Ivory Coast</c:v>
                </c:pt>
                <c:pt idx="13">
                  <c:v>Ghana</c:v>
                </c:pt>
                <c:pt idx="14">
                  <c:v>Nigeria</c:v>
                </c:pt>
                <c:pt idx="15">
                  <c:v>Mauritania</c:v>
                </c:pt>
              </c:strCache>
            </c:strRef>
          </c:cat>
          <c:val>
            <c:numRef>
              <c:f>Feuil1!$C$3571:$C$3586</c:f>
              <c:numCache>
                <c:formatCode>General</c:formatCode>
                <c:ptCount val="16"/>
                <c:pt idx="0">
                  <c:v>3315</c:v>
                </c:pt>
                <c:pt idx="1">
                  <c:v>3378</c:v>
                </c:pt>
                <c:pt idx="2">
                  <c:v>296</c:v>
                </c:pt>
                <c:pt idx="3">
                  <c:v>1845</c:v>
                </c:pt>
                <c:pt idx="4">
                  <c:v>1360</c:v>
                </c:pt>
                <c:pt idx="5">
                  <c:v>5189</c:v>
                </c:pt>
                <c:pt idx="6">
                  <c:v>1796</c:v>
                </c:pt>
                <c:pt idx="7">
                  <c:v>248</c:v>
                </c:pt>
                <c:pt idx="8">
                  <c:v>1880</c:v>
                </c:pt>
                <c:pt idx="9">
                  <c:v>1041</c:v>
                </c:pt>
                <c:pt idx="10">
                  <c:v>1222</c:v>
                </c:pt>
                <c:pt idx="11">
                  <c:v>718</c:v>
                </c:pt>
                <c:pt idx="12">
                  <c:v>9301</c:v>
                </c:pt>
                <c:pt idx="13">
                  <c:v>9580</c:v>
                </c:pt>
                <c:pt idx="14">
                  <c:v>54603</c:v>
                </c:pt>
                <c:pt idx="15">
                  <c:v>2985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des importations extra-AO et de 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Etat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Feuil1!$B$3630</c:f>
              <c:strCache>
                <c:ptCount val="1"/>
                <c:pt idx="0">
                  <c:v>% des importations extra-AO et de la taxe anti-APE</c:v>
                </c:pt>
              </c:strCache>
            </c:strRef>
          </c:tx>
          <c:dLbls>
            <c:dLbl>
              <c:idx val="0"/>
              <c:layout>
                <c:manualLayout>
                  <c:x val="-9.7222222222222224E-3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944444444444444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8889E-3"/>
                  <c:y val="-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222222222222223E-2"/>
                  <c:y val="1.851851851851834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4722222222222224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5000000000000001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0555555555555555E-2"/>
                  <c:y val="-7.407407407407441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7499999999999999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4444444444444446E-2"/>
                  <c:y val="1.29629629629629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6388888888888889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6111111111111108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1944444444444345E-2"/>
                  <c:y val="4.44444444444443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3.7499999999999999E-2"/>
                  <c:y val="2.40740740740740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0555555555555555E-2"/>
                  <c:y val="5.37037037037037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7499999999999999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5.1388888888888887E-2"/>
                  <c:y val="9.259259259259258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Feuil1!$A$3631:$A$3646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Feuil1!$B$3631:$B$3646</c:f>
              <c:numCache>
                <c:formatCode>General</c:formatCode>
                <c:ptCount val="16"/>
                <c:pt idx="0">
                  <c:v>3.36</c:v>
                </c:pt>
                <c:pt idx="1">
                  <c:v>3.42</c:v>
                </c:pt>
                <c:pt idx="2">
                  <c:v>0.3</c:v>
                </c:pt>
                <c:pt idx="3">
                  <c:v>1.87</c:v>
                </c:pt>
                <c:pt idx="4">
                  <c:v>1.38</c:v>
                </c:pt>
                <c:pt idx="5">
                  <c:v>5.25</c:v>
                </c:pt>
                <c:pt idx="6">
                  <c:v>1.82</c:v>
                </c:pt>
                <c:pt idx="7">
                  <c:v>0.25</c:v>
                </c:pt>
                <c:pt idx="8">
                  <c:v>1.9</c:v>
                </c:pt>
                <c:pt idx="9">
                  <c:v>1.05</c:v>
                </c:pt>
                <c:pt idx="10">
                  <c:v>1.24</c:v>
                </c:pt>
                <c:pt idx="11">
                  <c:v>0.73</c:v>
                </c:pt>
                <c:pt idx="12">
                  <c:v>9.42</c:v>
                </c:pt>
                <c:pt idx="13">
                  <c:v>9.6999999999999993</c:v>
                </c:pt>
                <c:pt idx="14">
                  <c:v>55.29</c:v>
                </c:pt>
                <c:pt idx="15">
                  <c:v>3.02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anti-APE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importations extra-AO par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Feuil1!$B$3649</c:f>
              <c:strCache>
                <c:ptCount val="1"/>
                <c:pt idx="0">
                  <c:v>Taxe anti-APE par Etat</c:v>
                </c:pt>
              </c:strCache>
            </c:strRef>
          </c:tx>
          <c:dLbls>
            <c:dLbl>
              <c:idx val="0"/>
              <c:layout>
                <c:manualLayout>
                  <c:x val="-2.0833333333333332E-2"/>
                  <c:y val="-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6388888888888889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8889E-3"/>
                  <c:y val="-5.55555555555555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7499999999999999E-2"/>
                  <c:y val="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5"/>
                  <c:y val="1.11111111111111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1944444444444442E-2"/>
                  <c:y val="-1.851851851851851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888888888888889E-2"/>
                  <c:y val="-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7499999999999901E-2"/>
                  <c:y val="7.40740740740740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4444444444444446E-2"/>
                  <c:y val="2.40740740740740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1666666666666664E-2"/>
                  <c:y val="1.66666666666666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6111111111111108E-2"/>
                  <c:y val="2.962962962962963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1944444444444442E-2"/>
                  <c:y val="5.55555555555555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222222222222119E-2"/>
                  <c:y val="3.51851851851852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8888E-2"/>
                  <c:y val="3.14814814814814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055566491688539E-2"/>
                  <c:y val="-2.037037037037037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5.9722222222222225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Feuil1!$A$3650:$A$3665</c:f>
              <c:strCache>
                <c:ptCount val="16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  <c:pt idx="15">
                  <c:v>Mauritanie</c:v>
                </c:pt>
              </c:strCache>
            </c:strRef>
          </c:cat>
          <c:val>
            <c:numRef>
              <c:f>Feuil1!$B$3650:$B$3665</c:f>
              <c:numCache>
                <c:formatCode>General</c:formatCode>
                <c:ptCount val="16"/>
                <c:pt idx="0">
                  <c:v>6.694</c:v>
                </c:pt>
                <c:pt idx="1">
                  <c:v>6.8129999999999997</c:v>
                </c:pt>
                <c:pt idx="2">
                  <c:v>0.59799999999999998</c:v>
                </c:pt>
                <c:pt idx="3">
                  <c:v>3.7250000000000001</c:v>
                </c:pt>
                <c:pt idx="4">
                  <c:v>2.7490000000000001</c:v>
                </c:pt>
                <c:pt idx="5">
                  <c:v>10.459</c:v>
                </c:pt>
                <c:pt idx="6">
                  <c:v>3.6259999999999999</c:v>
                </c:pt>
                <c:pt idx="7">
                  <c:v>0.498</c:v>
                </c:pt>
                <c:pt idx="8">
                  <c:v>3.7850000000000001</c:v>
                </c:pt>
                <c:pt idx="9">
                  <c:v>2.0920000000000001</c:v>
                </c:pt>
                <c:pt idx="10">
                  <c:v>2.4700000000000002</c:v>
                </c:pt>
                <c:pt idx="11">
                  <c:v>1.454</c:v>
                </c:pt>
                <c:pt idx="12">
                  <c:v>18.765999999999998</c:v>
                </c:pt>
                <c:pt idx="13">
                  <c:v>19.324000000000002</c:v>
                </c:pt>
                <c:pt idx="14">
                  <c:v>110.146</c:v>
                </c:pt>
                <c:pt idx="15">
                  <c:v>6.016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Droits de douane SPG sur les exportations agricoles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CI, Ghana et Nigéria vers l'UE si pas d'APE, M de $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Feuil1!$B$1362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Feuil1!$B$1363:$B$1369</c:f>
              <c:numCache>
                <c:formatCode>General</c:formatCode>
                <c:ptCount val="7"/>
                <c:pt idx="0">
                  <c:v>50607</c:v>
                </c:pt>
                <c:pt idx="1">
                  <c:v>44297</c:v>
                </c:pt>
                <c:pt idx="2">
                  <c:v>28293</c:v>
                </c:pt>
                <c:pt idx="3">
                  <c:v>4456</c:v>
                </c:pt>
                <c:pt idx="4">
                  <c:v>490</c:v>
                </c:pt>
                <c:pt idx="5">
                  <c:v>784</c:v>
                </c:pt>
                <c:pt idx="6">
                  <c:v>339</c:v>
                </c:pt>
              </c:numCache>
            </c:numRef>
          </c:val>
        </c:ser>
        <c:ser>
          <c:idx val="1"/>
          <c:order val="1"/>
          <c:tx>
            <c:strRef>
              <c:f>Feuil1!$C$1362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2.7777780815593338E-3"/>
                  <c:y val="6.11111111111111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77780815592826E-3"/>
                  <c:y val="-3.14814814814814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3.14814814814814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Feuil1!$C$1363:$C$1369</c:f>
              <c:numCache>
                <c:formatCode>General</c:formatCode>
                <c:ptCount val="7"/>
                <c:pt idx="0">
                  <c:v>17766</c:v>
                </c:pt>
                <c:pt idx="1">
                  <c:v>7870</c:v>
                </c:pt>
                <c:pt idx="2">
                  <c:v>24116</c:v>
                </c:pt>
                <c:pt idx="3">
                  <c:v>1</c:v>
                </c:pt>
                <c:pt idx="4">
                  <c:v>927</c:v>
                </c:pt>
                <c:pt idx="6">
                  <c:v>39</c:v>
                </c:pt>
              </c:numCache>
            </c:numRef>
          </c:val>
        </c:ser>
        <c:ser>
          <c:idx val="2"/>
          <c:order val="2"/>
          <c:tx>
            <c:strRef>
              <c:f>Feuil1!$D$1362</c:f>
              <c:strCache>
                <c:ptCount val="1"/>
                <c:pt idx="0">
                  <c:v>Nigéria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>
                <c:manualLayout>
                  <c:x val="1.3888890407796413E-3"/>
                  <c:y val="9.77815689705453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90407796413E-3"/>
                  <c:y val="7.30806357538641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Feuil1!$D$1363:$D$1369</c:f>
              <c:numCache>
                <c:formatCode>General</c:formatCode>
                <c:ptCount val="7"/>
                <c:pt idx="0">
                  <c:v>4571</c:v>
                </c:pt>
                <c:pt idx="2">
                  <c:v>22093</c:v>
                </c:pt>
              </c:numCache>
            </c:numRef>
          </c:val>
        </c:ser>
        <c:ser>
          <c:idx val="3"/>
          <c:order val="3"/>
          <c:tx>
            <c:strRef>
              <c:f>Feuil1!$E$1362</c:f>
              <c:strCache>
                <c:ptCount val="1"/>
                <c:pt idx="0">
                  <c:v>Les 3 non PMA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5.55555555555557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Feuil1!$A$1363:$A$1369</c:f>
              <c:strCache>
                <c:ptCount val="7"/>
                <c:pt idx="0">
                  <c:v>Cacao</c:v>
                </c:pt>
                <c:pt idx="1">
                  <c:v>Bananes</c:v>
                </c:pt>
                <c:pt idx="2">
                  <c:v>Poissons</c:v>
                </c:pt>
                <c:pt idx="3">
                  <c:v>Sucre</c:v>
                </c:pt>
                <c:pt idx="4">
                  <c:v>Ananas</c:v>
                </c:pt>
                <c:pt idx="5">
                  <c:v>Café</c:v>
                </c:pt>
                <c:pt idx="6">
                  <c:v>Huiles</c:v>
                </c:pt>
              </c:strCache>
            </c:strRef>
          </c:cat>
          <c:val>
            <c:numRef>
              <c:f>Feuil1!$E$1363:$E$1369</c:f>
              <c:numCache>
                <c:formatCode>General</c:formatCode>
                <c:ptCount val="7"/>
                <c:pt idx="0">
                  <c:v>72945</c:v>
                </c:pt>
                <c:pt idx="1">
                  <c:v>52168</c:v>
                </c:pt>
                <c:pt idx="2">
                  <c:v>54615</c:v>
                </c:pt>
                <c:pt idx="3">
                  <c:v>4457</c:v>
                </c:pt>
                <c:pt idx="4">
                  <c:v>1417</c:v>
                </c:pt>
                <c:pt idx="5">
                  <c:v>784</c:v>
                </c:pt>
                <c:pt idx="6">
                  <c:v>378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829760"/>
        <c:axId val="52142848"/>
      </c:barChart>
      <c:catAx>
        <c:axId val="51829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2142848"/>
        <c:crosses val="autoZero"/>
        <c:auto val="1"/>
        <c:lblAlgn val="ctr"/>
        <c:lblOffset val="100"/>
        <c:noMultiLvlLbl val="0"/>
      </c:catAx>
      <c:valAx>
        <c:axId val="52142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8297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338300780654063"/>
          <c:y val="0.20555555555555555"/>
          <c:w val="0.64490066107837496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Exportations intra- et extra-CEDEAO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776192038495188"/>
          <c:y val="0.25880592009332165"/>
          <c:w val="0.83316863517060369"/>
          <c:h val="0.6741815398075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Feuil1!$A$1421</c:f>
              <c:strCache>
                <c:ptCount val="1"/>
                <c:pt idx="0">
                  <c:v>CEDEAO total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Feuil1!$B$1420:$I$1420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Feuil1!$B$1421:$I$1421</c:f>
              <c:numCache>
                <c:formatCode>General</c:formatCode>
                <c:ptCount val="8"/>
                <c:pt idx="0">
                  <c:v>86617</c:v>
                </c:pt>
                <c:pt idx="1">
                  <c:v>106759</c:v>
                </c:pt>
                <c:pt idx="2">
                  <c:v>82327</c:v>
                </c:pt>
                <c:pt idx="3">
                  <c:v>117498</c:v>
                </c:pt>
                <c:pt idx="4">
                  <c:v>162848</c:v>
                </c:pt>
                <c:pt idx="5">
                  <c:v>153599</c:v>
                </c:pt>
                <c:pt idx="6">
                  <c:v>141709</c:v>
                </c:pt>
                <c:pt idx="7">
                  <c:v>121622</c:v>
                </c:pt>
              </c:numCache>
            </c:numRef>
          </c:val>
        </c:ser>
        <c:ser>
          <c:idx val="1"/>
          <c:order val="1"/>
          <c:tx>
            <c:strRef>
              <c:f>Feuil1!$A$1422</c:f>
              <c:strCache>
                <c:ptCount val="1"/>
                <c:pt idx="0">
                  <c:v>CEDEAO intra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Feuil1!$B$1420:$I$1420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Feuil1!$B$1422:$I$1422</c:f>
              <c:numCache>
                <c:formatCode>General</c:formatCode>
                <c:ptCount val="8"/>
                <c:pt idx="0">
                  <c:v>7308</c:v>
                </c:pt>
                <c:pt idx="1">
                  <c:v>10247</c:v>
                </c:pt>
                <c:pt idx="2">
                  <c:v>8019</c:v>
                </c:pt>
                <c:pt idx="3">
                  <c:v>9606</c:v>
                </c:pt>
                <c:pt idx="4">
                  <c:v>10339</c:v>
                </c:pt>
                <c:pt idx="5">
                  <c:v>11925</c:v>
                </c:pt>
                <c:pt idx="6">
                  <c:v>13384</c:v>
                </c:pt>
                <c:pt idx="7">
                  <c:v>10118</c:v>
                </c:pt>
              </c:numCache>
            </c:numRef>
          </c:val>
        </c:ser>
        <c:ser>
          <c:idx val="2"/>
          <c:order val="2"/>
          <c:tx>
            <c:strRef>
              <c:f>Feuil1!$A$1423</c:f>
              <c:strCache>
                <c:ptCount val="1"/>
                <c:pt idx="0">
                  <c:v>CEDEAO extra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Feuil1!$B$1420:$I$1420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Feuil1!$B$1423:$I$1423</c:f>
              <c:numCache>
                <c:formatCode>General</c:formatCode>
                <c:ptCount val="8"/>
                <c:pt idx="0">
                  <c:v>79309</c:v>
                </c:pt>
                <c:pt idx="1">
                  <c:v>96512</c:v>
                </c:pt>
                <c:pt idx="2">
                  <c:v>74308</c:v>
                </c:pt>
                <c:pt idx="3">
                  <c:v>107892</c:v>
                </c:pt>
                <c:pt idx="4">
                  <c:v>152509</c:v>
                </c:pt>
                <c:pt idx="5">
                  <c:v>141674</c:v>
                </c:pt>
                <c:pt idx="6">
                  <c:v>128325</c:v>
                </c:pt>
                <c:pt idx="7">
                  <c:v>111504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588928"/>
        <c:axId val="120603008"/>
      </c:barChart>
      <c:catAx>
        <c:axId val="1205889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0603008"/>
        <c:crosses val="autoZero"/>
        <c:auto val="1"/>
        <c:lblAlgn val="ctr"/>
        <c:lblOffset val="100"/>
        <c:noMultiLvlLbl val="0"/>
      </c:catAx>
      <c:valAx>
        <c:axId val="120603008"/>
        <c:scaling>
          <c:orientation val="minMax"/>
          <c:max val="17000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05889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0056135170603676"/>
          <c:y val="0.1425925925925926"/>
          <c:w val="0.60998840769903762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Importations intra- et extra-CEDEAO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822084065616044"/>
          <c:y val="0.25880592009332165"/>
          <c:w val="0.83251849041291526"/>
          <c:h val="0.6741815398075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Feuil1!$A$1409</c:f>
              <c:strCache>
                <c:ptCount val="1"/>
                <c:pt idx="0">
                  <c:v>Totales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Feuil1!$B$1408:$I$1408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Feuil1!$B$1409:$I$1409</c:f>
              <c:numCache>
                <c:formatCode>General</c:formatCode>
                <c:ptCount val="8"/>
                <c:pt idx="0">
                  <c:v>62814</c:v>
                </c:pt>
                <c:pt idx="1">
                  <c:v>89399</c:v>
                </c:pt>
                <c:pt idx="2">
                  <c:v>67044</c:v>
                </c:pt>
                <c:pt idx="3">
                  <c:v>83285</c:v>
                </c:pt>
                <c:pt idx="4">
                  <c:v>102591</c:v>
                </c:pt>
                <c:pt idx="5">
                  <c:v>103540</c:v>
                </c:pt>
                <c:pt idx="6">
                  <c:v>112488</c:v>
                </c:pt>
                <c:pt idx="7">
                  <c:v>88737</c:v>
                </c:pt>
              </c:numCache>
            </c:numRef>
          </c:val>
        </c:ser>
        <c:ser>
          <c:idx val="1"/>
          <c:order val="1"/>
          <c:tx>
            <c:strRef>
              <c:f>Feuil1!$A$1410</c:f>
              <c:strCache>
                <c:ptCount val="1"/>
                <c:pt idx="0">
                  <c:v>CEDEAO intra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Feuil1!$B$1408:$I$1408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Feuil1!$B$1410:$I$1410</c:f>
              <c:numCache>
                <c:formatCode>General</c:formatCode>
                <c:ptCount val="8"/>
                <c:pt idx="0">
                  <c:v>6422</c:v>
                </c:pt>
                <c:pt idx="1">
                  <c:v>9825</c:v>
                </c:pt>
                <c:pt idx="2">
                  <c:v>6869</c:v>
                </c:pt>
                <c:pt idx="3">
                  <c:v>8323</c:v>
                </c:pt>
                <c:pt idx="4">
                  <c:v>9110</c:v>
                </c:pt>
                <c:pt idx="5">
                  <c:v>10854</c:v>
                </c:pt>
                <c:pt idx="6">
                  <c:v>13603</c:v>
                </c:pt>
                <c:pt idx="7">
                  <c:v>9287</c:v>
                </c:pt>
              </c:numCache>
            </c:numRef>
          </c:val>
        </c:ser>
        <c:ser>
          <c:idx val="2"/>
          <c:order val="2"/>
          <c:tx>
            <c:strRef>
              <c:f>Feuil1!$A$1411</c:f>
              <c:strCache>
                <c:ptCount val="1"/>
                <c:pt idx="0">
                  <c:v>CEDEAO extra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Feuil1!$B$1408:$I$1408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Feuil1!$B$1411:$I$1411</c:f>
              <c:numCache>
                <c:formatCode>General</c:formatCode>
                <c:ptCount val="8"/>
                <c:pt idx="0">
                  <c:v>56392</c:v>
                </c:pt>
                <c:pt idx="1">
                  <c:v>79574</c:v>
                </c:pt>
                <c:pt idx="2">
                  <c:v>60175</c:v>
                </c:pt>
                <c:pt idx="3">
                  <c:v>74962</c:v>
                </c:pt>
                <c:pt idx="4">
                  <c:v>93481</c:v>
                </c:pt>
                <c:pt idx="5">
                  <c:v>92686</c:v>
                </c:pt>
                <c:pt idx="6">
                  <c:v>98885</c:v>
                </c:pt>
                <c:pt idx="7">
                  <c:v>79451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09312"/>
        <c:axId val="128910848"/>
      </c:barChart>
      <c:catAx>
        <c:axId val="1289093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910848"/>
        <c:crosses val="autoZero"/>
        <c:auto val="1"/>
        <c:lblAlgn val="ctr"/>
        <c:lblOffset val="100"/>
        <c:noMultiLvlLbl val="0"/>
      </c:catAx>
      <c:valAx>
        <c:axId val="1289108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9093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799750650600801"/>
          <c:y val="0.14444444444444443"/>
          <c:w val="0.64400498698798403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Pourcentages  des échanges totaux des Etats de la CEDEAO intérieurs à la CEDEAO </a:t>
            </a:r>
            <a:r>
              <a:rPr lang="fr-FR" sz="24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2007 à 2013 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5.2171369203849516E-2"/>
          <c:y val="0.13166608340624086"/>
          <c:w val="0.93255085301837271"/>
          <c:h val="0.701801983085447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Feuil1!$A$568</c:f>
              <c:strCache>
                <c:ptCount val="1"/>
                <c:pt idx="0">
                  <c:v>Exportations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7"/>
              <c:layout>
                <c:manualLayout>
                  <c:x val="0"/>
                  <c:y val="0.2553334791484398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Feuil1!$B$567:$R$567</c:f>
              <c:strCache>
                <c:ptCount val="17"/>
                <c:pt idx="0">
                  <c:v>Bénin</c:v>
                </c:pt>
                <c:pt idx="1">
                  <c:v>BF</c:v>
                </c:pt>
                <c:pt idx="2">
                  <c:v>CI</c:v>
                </c:pt>
                <c:pt idx="3">
                  <c:v>GB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UEMOA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Nigéria</c:v>
                </c:pt>
                <c:pt idx="14">
                  <c:v>SL</c:v>
                </c:pt>
                <c:pt idx="15">
                  <c:v>Non UEMOA</c:v>
                </c:pt>
                <c:pt idx="16">
                  <c:v>CEDEAO</c:v>
                </c:pt>
              </c:strCache>
            </c:strRef>
          </c:cat>
          <c:val>
            <c:numRef>
              <c:f>Feuil1!$B$568:$R$568</c:f>
              <c:numCache>
                <c:formatCode>General</c:formatCode>
                <c:ptCount val="17"/>
                <c:pt idx="0">
                  <c:v>31.2</c:v>
                </c:pt>
                <c:pt idx="1">
                  <c:v>10.4</c:v>
                </c:pt>
                <c:pt idx="2">
                  <c:v>24.8</c:v>
                </c:pt>
                <c:pt idx="3">
                  <c:v>3.3</c:v>
                </c:pt>
                <c:pt idx="4">
                  <c:v>9.3000000000000007</c:v>
                </c:pt>
                <c:pt idx="5">
                  <c:v>32.6</c:v>
                </c:pt>
                <c:pt idx="6">
                  <c:v>40</c:v>
                </c:pt>
                <c:pt idx="7">
                  <c:v>44.1</c:v>
                </c:pt>
                <c:pt idx="8">
                  <c:v>25.4</c:v>
                </c:pt>
                <c:pt idx="9">
                  <c:v>20.100000000000001</c:v>
                </c:pt>
                <c:pt idx="10">
                  <c:v>8.1</c:v>
                </c:pt>
                <c:pt idx="11">
                  <c:v>1.9</c:v>
                </c:pt>
                <c:pt idx="12">
                  <c:v>1.9</c:v>
                </c:pt>
                <c:pt idx="13">
                  <c:v>4.8</c:v>
                </c:pt>
                <c:pt idx="14">
                  <c:v>1.2</c:v>
                </c:pt>
                <c:pt idx="15">
                  <c:v>5</c:v>
                </c:pt>
                <c:pt idx="16">
                  <c:v>8.3000000000000007</c:v>
                </c:pt>
              </c:numCache>
            </c:numRef>
          </c:val>
        </c:ser>
        <c:ser>
          <c:idx val="1"/>
          <c:order val="1"/>
          <c:tx>
            <c:strRef>
              <c:f>Feuil1!$A$569</c:f>
              <c:strCache>
                <c:ptCount val="1"/>
                <c:pt idx="0">
                  <c:v>Importations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7777777777777779E-3"/>
                  <c:y val="0.12711533974919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5036025080198308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555555555555558E-3"/>
                  <c:y val="0.4057430737824438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888888888889143E-3"/>
                  <c:y val="0.362249927092446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888888888888889E-3"/>
                  <c:y val="0.51991251093613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555555555555558E-3"/>
                  <c:y val="0.3149171770195392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0.2100240594925634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5555555555555558E-3"/>
                  <c:y val="0.1708463108778069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1666666666666666E-3"/>
                  <c:y val="0.3377850685331000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7777777777777779E-3"/>
                  <c:y val="0.2483183143773695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7777777777777779E-3"/>
                  <c:y val="0.2456000291630212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"/>
                  <c:y val="8.4981335666375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0185067526415994E-16"/>
                  <c:y val="7.84234470691163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"/>
                  <c:y val="8.63406240886555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0"/>
                  <c:y val="0.1219165937591134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4.1666666666666666E-3"/>
                  <c:y val="0.1871561679790026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Feuil1!$B$567:$R$567</c:f>
              <c:strCache>
                <c:ptCount val="17"/>
                <c:pt idx="0">
                  <c:v>Bénin</c:v>
                </c:pt>
                <c:pt idx="1">
                  <c:v>BF</c:v>
                </c:pt>
                <c:pt idx="2">
                  <c:v>CI</c:v>
                </c:pt>
                <c:pt idx="3">
                  <c:v>GB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UEMOA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Nigéria</c:v>
                </c:pt>
                <c:pt idx="14">
                  <c:v>SL</c:v>
                </c:pt>
                <c:pt idx="15">
                  <c:v>Non UEMOA</c:v>
                </c:pt>
                <c:pt idx="16">
                  <c:v>CEDEAO</c:v>
                </c:pt>
              </c:strCache>
            </c:strRef>
          </c:cat>
          <c:val>
            <c:numRef>
              <c:f>Feuil1!$B$569:$R$569</c:f>
              <c:numCache>
                <c:formatCode>General</c:formatCode>
                <c:ptCount val="17"/>
                <c:pt idx="0">
                  <c:v>6.9</c:v>
                </c:pt>
                <c:pt idx="1">
                  <c:v>34.6</c:v>
                </c:pt>
                <c:pt idx="2">
                  <c:v>27.4</c:v>
                </c:pt>
                <c:pt idx="3">
                  <c:v>24.2</c:v>
                </c:pt>
                <c:pt idx="4">
                  <c:v>35.799999999999997</c:v>
                </c:pt>
                <c:pt idx="5">
                  <c:v>19.899999999999999</c:v>
                </c:pt>
                <c:pt idx="6">
                  <c:v>13</c:v>
                </c:pt>
                <c:pt idx="7">
                  <c:v>9.3000000000000007</c:v>
                </c:pt>
                <c:pt idx="8">
                  <c:v>22.4</c:v>
                </c:pt>
                <c:pt idx="9">
                  <c:v>15</c:v>
                </c:pt>
                <c:pt idx="10">
                  <c:v>14.8</c:v>
                </c:pt>
                <c:pt idx="11">
                  <c:v>6.6</c:v>
                </c:pt>
                <c:pt idx="12">
                  <c:v>3.8</c:v>
                </c:pt>
                <c:pt idx="13">
                  <c:v>2.5</c:v>
                </c:pt>
                <c:pt idx="14">
                  <c:v>3.9</c:v>
                </c:pt>
                <c:pt idx="15">
                  <c:v>5.7</c:v>
                </c:pt>
                <c:pt idx="16">
                  <c:v>10.5</c:v>
                </c:pt>
              </c:numCache>
            </c:numRef>
          </c:val>
        </c:ser>
        <c:ser>
          <c:idx val="2"/>
          <c:order val="2"/>
          <c:tx>
            <c:strRef>
              <c:f>Feuil1!$A$570</c:f>
              <c:strCache>
                <c:ptCount val="1"/>
                <c:pt idx="0">
                  <c:v>Exports+imports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1.250000000000002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222222222222222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72222222222222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1.3888888888888888E-2"/>
                  <c:y val="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Feuil1!$B$567:$R$567</c:f>
              <c:strCache>
                <c:ptCount val="17"/>
                <c:pt idx="0">
                  <c:v>Bénin</c:v>
                </c:pt>
                <c:pt idx="1">
                  <c:v>BF</c:v>
                </c:pt>
                <c:pt idx="2">
                  <c:v>CI</c:v>
                </c:pt>
                <c:pt idx="3">
                  <c:v>GB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UEMOA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Nigéria</c:v>
                </c:pt>
                <c:pt idx="14">
                  <c:v>SL</c:v>
                </c:pt>
                <c:pt idx="15">
                  <c:v>Non UEMOA</c:v>
                </c:pt>
                <c:pt idx="16">
                  <c:v>CEDEAO</c:v>
                </c:pt>
              </c:strCache>
            </c:strRef>
          </c:cat>
          <c:val>
            <c:numRef>
              <c:f>Feuil1!$B$570:$R$570</c:f>
              <c:numCache>
                <c:formatCode>General</c:formatCode>
                <c:ptCount val="17"/>
                <c:pt idx="0">
                  <c:v>15.6</c:v>
                </c:pt>
                <c:pt idx="1">
                  <c:v>25.2</c:v>
                </c:pt>
                <c:pt idx="2">
                  <c:v>26</c:v>
                </c:pt>
                <c:pt idx="3">
                  <c:v>15.1</c:v>
                </c:pt>
                <c:pt idx="4">
                  <c:v>25.2</c:v>
                </c:pt>
                <c:pt idx="5">
                  <c:v>24.9</c:v>
                </c:pt>
                <c:pt idx="6">
                  <c:v>20.5</c:v>
                </c:pt>
                <c:pt idx="7">
                  <c:v>21.7</c:v>
                </c:pt>
                <c:pt idx="8">
                  <c:v>23.7</c:v>
                </c:pt>
                <c:pt idx="9">
                  <c:v>15.8</c:v>
                </c:pt>
                <c:pt idx="10">
                  <c:v>12</c:v>
                </c:pt>
                <c:pt idx="11">
                  <c:v>4.4000000000000004</c:v>
                </c:pt>
                <c:pt idx="12">
                  <c:v>2.8</c:v>
                </c:pt>
                <c:pt idx="13">
                  <c:v>4</c:v>
                </c:pt>
                <c:pt idx="14">
                  <c:v>2.4</c:v>
                </c:pt>
                <c:pt idx="15">
                  <c:v>5.3</c:v>
                </c:pt>
                <c:pt idx="16">
                  <c:v>9.1999999999999993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59616"/>
        <c:axId val="128961152"/>
      </c:barChart>
      <c:catAx>
        <c:axId val="128959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961152"/>
        <c:crosses val="autoZero"/>
        <c:auto val="1"/>
        <c:lblAlgn val="ctr"/>
        <c:lblOffset val="100"/>
        <c:noMultiLvlLbl val="0"/>
      </c:catAx>
      <c:valAx>
        <c:axId val="12896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9596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1646369203849519"/>
          <c:y val="0.14444444444444443"/>
          <c:w val="0.55596139545056866"/>
          <c:h val="4.691601049868766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Solde des échanges totaux, y compris intérieurs, </a:t>
            </a: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la CEDEAO 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776192038495188"/>
          <c:y val="0.20510221638961795"/>
          <c:w val="0.83316863517060369"/>
          <c:h val="0.727885243511227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Feuil1!$A$1380</c:f>
              <c:strCache>
                <c:ptCount val="1"/>
                <c:pt idx="0">
                  <c:v>Exportations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Feuil1!$B$1379:$I$1379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Feuil1!$B$1380:$I$1380</c:f>
              <c:numCache>
                <c:formatCode>General</c:formatCode>
                <c:ptCount val="8"/>
                <c:pt idx="0">
                  <c:v>86617</c:v>
                </c:pt>
                <c:pt idx="1">
                  <c:v>106759</c:v>
                </c:pt>
                <c:pt idx="2">
                  <c:v>82327</c:v>
                </c:pt>
                <c:pt idx="3">
                  <c:v>117498</c:v>
                </c:pt>
                <c:pt idx="4">
                  <c:v>162848</c:v>
                </c:pt>
                <c:pt idx="5">
                  <c:v>153599</c:v>
                </c:pt>
                <c:pt idx="6">
                  <c:v>141709</c:v>
                </c:pt>
                <c:pt idx="7">
                  <c:v>121622</c:v>
                </c:pt>
              </c:numCache>
            </c:numRef>
          </c:val>
        </c:ser>
        <c:ser>
          <c:idx val="1"/>
          <c:order val="1"/>
          <c:tx>
            <c:strRef>
              <c:f>Feuil1!$A$1381</c:f>
              <c:strCache>
                <c:ptCount val="1"/>
                <c:pt idx="0">
                  <c:v>Importations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Feuil1!$B$1379:$I$1379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Feuil1!$B$1381:$I$1381</c:f>
              <c:numCache>
                <c:formatCode>General</c:formatCode>
                <c:ptCount val="8"/>
                <c:pt idx="0">
                  <c:v>62814</c:v>
                </c:pt>
                <c:pt idx="1">
                  <c:v>89399</c:v>
                </c:pt>
                <c:pt idx="2">
                  <c:v>67044</c:v>
                </c:pt>
                <c:pt idx="3">
                  <c:v>83285</c:v>
                </c:pt>
                <c:pt idx="4">
                  <c:v>102591</c:v>
                </c:pt>
                <c:pt idx="5">
                  <c:v>103540</c:v>
                </c:pt>
                <c:pt idx="6">
                  <c:v>112488</c:v>
                </c:pt>
                <c:pt idx="7">
                  <c:v>88737</c:v>
                </c:pt>
              </c:numCache>
            </c:numRef>
          </c:val>
        </c:ser>
        <c:ser>
          <c:idx val="2"/>
          <c:order val="2"/>
          <c:tx>
            <c:strRef>
              <c:f>Feuil1!$A$1382</c:f>
              <c:strCache>
                <c:ptCount val="1"/>
                <c:pt idx="0">
                  <c:v>Solde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Feuil1!$B$1379:$I$1379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Feuil1!$B$1382:$I$1382</c:f>
              <c:numCache>
                <c:formatCode>General</c:formatCode>
                <c:ptCount val="8"/>
                <c:pt idx="0">
                  <c:v>23803</c:v>
                </c:pt>
                <c:pt idx="1">
                  <c:v>17360</c:v>
                </c:pt>
                <c:pt idx="2">
                  <c:v>15283</c:v>
                </c:pt>
                <c:pt idx="3">
                  <c:v>34213</c:v>
                </c:pt>
                <c:pt idx="4">
                  <c:v>60257</c:v>
                </c:pt>
                <c:pt idx="5">
                  <c:v>50059</c:v>
                </c:pt>
                <c:pt idx="6">
                  <c:v>29221</c:v>
                </c:pt>
                <c:pt idx="7">
                  <c:v>32885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84352"/>
        <c:axId val="129380352"/>
      </c:barChart>
      <c:catAx>
        <c:axId val="1292843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380352"/>
        <c:crosses val="autoZero"/>
        <c:auto val="1"/>
        <c:lblAlgn val="ctr"/>
        <c:lblOffset val="100"/>
        <c:noMultiLvlLbl val="0"/>
      </c:catAx>
      <c:valAx>
        <c:axId val="129380352"/>
        <c:scaling>
          <c:orientation val="minMax"/>
          <c:max val="16500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2843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092552493438321"/>
          <c:y val="0.15185185185185185"/>
          <c:w val="0.48870450568678914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Solde des échanges totaux du Nigéria, y compris  intérieurs à la CEDEAO, 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776192038495188"/>
          <c:y val="0.20510221638961795"/>
          <c:w val="0.83316863517060369"/>
          <c:h val="0.727885243511227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Feuil1!$A$1397</c:f>
              <c:strCache>
                <c:ptCount val="1"/>
                <c:pt idx="0">
                  <c:v>Exportations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Feuil1!$B$1396:$I$1396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Feuil1!$B$1397:$I$1397</c:f>
              <c:numCache>
                <c:formatCode>General</c:formatCode>
                <c:ptCount val="8"/>
                <c:pt idx="0">
                  <c:v>66606</c:v>
                </c:pt>
                <c:pt idx="1">
                  <c:v>81821</c:v>
                </c:pt>
                <c:pt idx="2">
                  <c:v>56742</c:v>
                </c:pt>
                <c:pt idx="3">
                  <c:v>86568</c:v>
                </c:pt>
                <c:pt idx="4">
                  <c:v>125641</c:v>
                </c:pt>
                <c:pt idx="5">
                  <c:v>115000</c:v>
                </c:pt>
                <c:pt idx="6">
                  <c:v>100000</c:v>
                </c:pt>
                <c:pt idx="7">
                  <c:v>90340</c:v>
                </c:pt>
              </c:numCache>
            </c:numRef>
          </c:val>
        </c:ser>
        <c:ser>
          <c:idx val="1"/>
          <c:order val="1"/>
          <c:tx>
            <c:strRef>
              <c:f>Feuil1!$A$1398</c:f>
              <c:strCache>
                <c:ptCount val="1"/>
                <c:pt idx="0">
                  <c:v>Importations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Feuil1!$B$1396:$I$1396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Feuil1!$B$1398:$I$1398</c:f>
              <c:numCache>
                <c:formatCode>General</c:formatCode>
                <c:ptCount val="8"/>
                <c:pt idx="0">
                  <c:v>32357</c:v>
                </c:pt>
                <c:pt idx="1">
                  <c:v>49951</c:v>
                </c:pt>
                <c:pt idx="2">
                  <c:v>33906</c:v>
                </c:pt>
                <c:pt idx="3">
                  <c:v>44235</c:v>
                </c:pt>
                <c:pt idx="4">
                  <c:v>56000</c:v>
                </c:pt>
                <c:pt idx="5">
                  <c:v>51000</c:v>
                </c:pt>
                <c:pt idx="6">
                  <c:v>56000</c:v>
                </c:pt>
                <c:pt idx="7">
                  <c:v>46207</c:v>
                </c:pt>
              </c:numCache>
            </c:numRef>
          </c:val>
        </c:ser>
        <c:ser>
          <c:idx val="2"/>
          <c:order val="2"/>
          <c:tx>
            <c:strRef>
              <c:f>Feuil1!$A$1399</c:f>
              <c:strCache>
                <c:ptCount val="1"/>
                <c:pt idx="0">
                  <c:v>Solde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Feuil1!$B$1396:$I$1396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Feuil1!$B$1399:$I$1399</c:f>
              <c:numCache>
                <c:formatCode>General</c:formatCode>
                <c:ptCount val="8"/>
                <c:pt idx="0">
                  <c:v>34249</c:v>
                </c:pt>
                <c:pt idx="1">
                  <c:v>31870</c:v>
                </c:pt>
                <c:pt idx="2">
                  <c:v>22836</c:v>
                </c:pt>
                <c:pt idx="3">
                  <c:v>42333</c:v>
                </c:pt>
                <c:pt idx="4">
                  <c:v>69641</c:v>
                </c:pt>
                <c:pt idx="5">
                  <c:v>64000</c:v>
                </c:pt>
                <c:pt idx="6">
                  <c:v>44000</c:v>
                </c:pt>
                <c:pt idx="7">
                  <c:v>44133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408000"/>
        <c:axId val="129417984"/>
      </c:barChart>
      <c:catAx>
        <c:axId val="1294080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417984"/>
        <c:crosses val="autoZero"/>
        <c:auto val="1"/>
        <c:lblAlgn val="ctr"/>
        <c:lblOffset val="100"/>
        <c:noMultiLvlLbl val="0"/>
      </c:catAx>
      <c:valAx>
        <c:axId val="1294179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4080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092552493438321"/>
          <c:y val="0.15185185185185185"/>
          <c:w val="0.48870450568678914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Solde des échanges totaux, y compris intérieurs, </a:t>
            </a:r>
            <a:r>
              <a:rPr lang="fr-FR" sz="24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la CEDEAO 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sans le Nigéria, 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3.5006889763779525E-2"/>
          <c:y val="0.21621332750072908"/>
          <c:w val="0.93211122047244099"/>
          <c:h val="0.7373947214931466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Feuil1!$A$1386</c:f>
              <c:strCache>
                <c:ptCount val="1"/>
                <c:pt idx="0">
                  <c:v>Exportations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Feuil1!$B$1385:$I$1385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Feuil1!$B$1386:$I$1386</c:f>
              <c:numCache>
                <c:formatCode>General</c:formatCode>
                <c:ptCount val="8"/>
                <c:pt idx="0">
                  <c:v>20011</c:v>
                </c:pt>
                <c:pt idx="1">
                  <c:v>24938</c:v>
                </c:pt>
                <c:pt idx="2">
                  <c:v>25585</c:v>
                </c:pt>
                <c:pt idx="3">
                  <c:v>30930</c:v>
                </c:pt>
                <c:pt idx="4">
                  <c:v>37207</c:v>
                </c:pt>
                <c:pt idx="5">
                  <c:v>38599</c:v>
                </c:pt>
                <c:pt idx="6">
                  <c:v>41709</c:v>
                </c:pt>
                <c:pt idx="7">
                  <c:v>31282</c:v>
                </c:pt>
              </c:numCache>
            </c:numRef>
          </c:val>
        </c:ser>
        <c:ser>
          <c:idx val="1"/>
          <c:order val="1"/>
          <c:tx>
            <c:strRef>
              <c:f>Feuil1!$A$1387</c:f>
              <c:strCache>
                <c:ptCount val="1"/>
                <c:pt idx="0">
                  <c:v>Importations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Feuil1!$B$1385:$I$1385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Feuil1!$B$1387:$I$1387</c:f>
              <c:numCache>
                <c:formatCode>General</c:formatCode>
                <c:ptCount val="8"/>
                <c:pt idx="0">
                  <c:v>30457</c:v>
                </c:pt>
                <c:pt idx="1">
                  <c:v>39448</c:v>
                </c:pt>
                <c:pt idx="2">
                  <c:v>33138</c:v>
                </c:pt>
                <c:pt idx="3">
                  <c:v>39050</c:v>
                </c:pt>
                <c:pt idx="4">
                  <c:v>46591</c:v>
                </c:pt>
                <c:pt idx="5">
                  <c:v>52540</c:v>
                </c:pt>
                <c:pt idx="6">
                  <c:v>56488</c:v>
                </c:pt>
                <c:pt idx="7">
                  <c:v>42530</c:v>
                </c:pt>
              </c:numCache>
            </c:numRef>
          </c:val>
        </c:ser>
        <c:ser>
          <c:idx val="2"/>
          <c:order val="2"/>
          <c:tx>
            <c:strRef>
              <c:f>Feuil1!$A$1388</c:f>
              <c:strCache>
                <c:ptCount val="1"/>
                <c:pt idx="0">
                  <c:v>Solde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Feuil1!$B$1385:$I$1385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Feuil1!$B$1388:$I$1388</c:f>
              <c:numCache>
                <c:formatCode>General</c:formatCode>
                <c:ptCount val="8"/>
                <c:pt idx="0">
                  <c:v>-10446</c:v>
                </c:pt>
                <c:pt idx="1">
                  <c:v>-14510</c:v>
                </c:pt>
                <c:pt idx="2">
                  <c:v>-7553</c:v>
                </c:pt>
                <c:pt idx="3">
                  <c:v>-8120</c:v>
                </c:pt>
                <c:pt idx="4">
                  <c:v>-9384</c:v>
                </c:pt>
                <c:pt idx="5">
                  <c:v>-13941</c:v>
                </c:pt>
                <c:pt idx="6">
                  <c:v>-14779</c:v>
                </c:pt>
                <c:pt idx="7">
                  <c:v>-11248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540096"/>
        <c:axId val="129541632"/>
      </c:barChart>
      <c:catAx>
        <c:axId val="1295400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541632"/>
        <c:crosses val="autoZero"/>
        <c:auto val="1"/>
        <c:lblAlgn val="ctr"/>
        <c:lblOffset val="100"/>
        <c:noMultiLvlLbl val="0"/>
      </c:catAx>
      <c:valAx>
        <c:axId val="129541632"/>
        <c:scaling>
          <c:orientation val="minMax"/>
          <c:max val="6000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5400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6259219160104985"/>
          <c:y val="0.15185185185185185"/>
          <c:w val="0.48870450568678914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Solde des échanges totaux des Etats de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l'UEMOA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4.1208333333333333E-2"/>
          <c:y val="0.13333333333333333"/>
          <c:w val="0.83485137795275588"/>
          <c:h val="0.7996541265675124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Feuil1!$B$378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Feuil1!$B$379:$B$386</c:f>
              <c:numCache>
                <c:formatCode>General</c:formatCode>
                <c:ptCount val="8"/>
                <c:pt idx="0">
                  <c:v>-990</c:v>
                </c:pt>
                <c:pt idx="1">
                  <c:v>-937</c:v>
                </c:pt>
                <c:pt idx="2">
                  <c:v>1385</c:v>
                </c:pt>
                <c:pt idx="3">
                  <c:v>-49</c:v>
                </c:pt>
                <c:pt idx="4">
                  <c:v>-744</c:v>
                </c:pt>
                <c:pt idx="5">
                  <c:v>-522</c:v>
                </c:pt>
                <c:pt idx="6">
                  <c:v>-3325</c:v>
                </c:pt>
                <c:pt idx="7">
                  <c:v>-560</c:v>
                </c:pt>
              </c:numCache>
            </c:numRef>
          </c:val>
        </c:ser>
        <c:ser>
          <c:idx val="1"/>
          <c:order val="1"/>
          <c:tx>
            <c:strRef>
              <c:f>Feuil1!$C$378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Feuil1!$C$379:$C$386</c:f>
              <c:numCache>
                <c:formatCode>General</c:formatCode>
                <c:ptCount val="8"/>
                <c:pt idx="0">
                  <c:v>-1007</c:v>
                </c:pt>
                <c:pt idx="1">
                  <c:v>-1177</c:v>
                </c:pt>
                <c:pt idx="2">
                  <c:v>1895</c:v>
                </c:pt>
                <c:pt idx="3">
                  <c:v>-64</c:v>
                </c:pt>
                <c:pt idx="4">
                  <c:v>-1421</c:v>
                </c:pt>
                <c:pt idx="5">
                  <c:v>-786</c:v>
                </c:pt>
                <c:pt idx="6">
                  <c:v>-4358</c:v>
                </c:pt>
                <c:pt idx="7">
                  <c:v>-656</c:v>
                </c:pt>
              </c:numCache>
            </c:numRef>
          </c:val>
        </c:ser>
        <c:ser>
          <c:idx val="2"/>
          <c:order val="2"/>
          <c:tx>
            <c:strRef>
              <c:f>Feuil1!$D$378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Feuil1!$D$379:$D$386</c:f>
              <c:numCache>
                <c:formatCode>General</c:formatCode>
                <c:ptCount val="8"/>
                <c:pt idx="0">
                  <c:v>-839</c:v>
                </c:pt>
                <c:pt idx="1">
                  <c:v>-970</c:v>
                </c:pt>
                <c:pt idx="2">
                  <c:v>3320</c:v>
                </c:pt>
                <c:pt idx="3">
                  <c:v>-37</c:v>
                </c:pt>
                <c:pt idx="4">
                  <c:v>-788</c:v>
                </c:pt>
                <c:pt idx="5">
                  <c:v>-1200</c:v>
                </c:pt>
                <c:pt idx="6">
                  <c:v>-2696</c:v>
                </c:pt>
                <c:pt idx="7">
                  <c:v>-606</c:v>
                </c:pt>
              </c:numCache>
            </c:numRef>
          </c:val>
        </c:ser>
        <c:ser>
          <c:idx val="3"/>
          <c:order val="3"/>
          <c:tx>
            <c:strRef>
              <c:f>Feuil1!$E$378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Feuil1!$E$379:$E$386</c:f>
              <c:numCache>
                <c:formatCode>General</c:formatCode>
                <c:ptCount val="8"/>
                <c:pt idx="0">
                  <c:v>-772</c:v>
                </c:pt>
                <c:pt idx="1">
                  <c:v>-463</c:v>
                </c:pt>
                <c:pt idx="2">
                  <c:v>3706</c:v>
                </c:pt>
                <c:pt idx="3">
                  <c:v>-62</c:v>
                </c:pt>
                <c:pt idx="4">
                  <c:v>-1432</c:v>
                </c:pt>
                <c:pt idx="5">
                  <c:v>-1140</c:v>
                </c:pt>
                <c:pt idx="6">
                  <c:v>-2621</c:v>
                </c:pt>
                <c:pt idx="7">
                  <c:v>-699</c:v>
                </c:pt>
              </c:numCache>
            </c:numRef>
          </c:val>
        </c:ser>
        <c:ser>
          <c:idx val="4"/>
          <c:order val="4"/>
          <c:tx>
            <c:strRef>
              <c:f>Feuil1!$F$378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Feuil1!$F$379:$F$386</c:f>
              <c:numCache>
                <c:formatCode>General</c:formatCode>
                <c:ptCount val="8"/>
                <c:pt idx="0">
                  <c:v>-957</c:v>
                </c:pt>
                <c:pt idx="1">
                  <c:v>-94</c:v>
                </c:pt>
                <c:pt idx="2">
                  <c:v>4329</c:v>
                </c:pt>
                <c:pt idx="3">
                  <c:v>8</c:v>
                </c:pt>
                <c:pt idx="4">
                  <c:v>-978</c:v>
                </c:pt>
                <c:pt idx="5">
                  <c:v>-667</c:v>
                </c:pt>
                <c:pt idx="6">
                  <c:v>-3367</c:v>
                </c:pt>
                <c:pt idx="7">
                  <c:v>-850</c:v>
                </c:pt>
              </c:numCache>
            </c:numRef>
          </c:val>
        </c:ser>
        <c:ser>
          <c:idx val="5"/>
          <c:order val="5"/>
          <c:tx>
            <c:strRef>
              <c:f>Feuil1!$G$378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Feuil1!$G$379:$G$386</c:f>
              <c:numCache>
                <c:formatCode>General</c:formatCode>
                <c:ptCount val="8"/>
                <c:pt idx="0">
                  <c:v>-920</c:v>
                </c:pt>
                <c:pt idx="1">
                  <c:v>-1004</c:v>
                </c:pt>
                <c:pt idx="2">
                  <c:v>1091</c:v>
                </c:pt>
                <c:pt idx="3">
                  <c:v>-100</c:v>
                </c:pt>
                <c:pt idx="4">
                  <c:v>-853</c:v>
                </c:pt>
                <c:pt idx="5">
                  <c:v>-185</c:v>
                </c:pt>
                <c:pt idx="6">
                  <c:v>-3902</c:v>
                </c:pt>
                <c:pt idx="7">
                  <c:v>-950</c:v>
                </c:pt>
              </c:numCache>
            </c:numRef>
          </c:val>
        </c:ser>
        <c:ser>
          <c:idx val="6"/>
          <c:order val="6"/>
          <c:tx>
            <c:strRef>
              <c:f>Feuil1!$H$378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666699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Feuil1!$A$379:$A$386</c:f>
              <c:strCache>
                <c:ptCount val="8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</c:strCache>
            </c:strRef>
          </c:cat>
          <c:val>
            <c:numRef>
              <c:f>Feuil1!$H$379:$H$386</c:f>
              <c:numCache>
                <c:formatCode>General</c:formatCode>
                <c:ptCount val="8"/>
                <c:pt idx="0">
                  <c:v>-1000</c:v>
                </c:pt>
                <c:pt idx="1">
                  <c:v>-1377</c:v>
                </c:pt>
                <c:pt idx="2">
                  <c:v>-287</c:v>
                </c:pt>
                <c:pt idx="3">
                  <c:v>-22</c:v>
                </c:pt>
                <c:pt idx="4">
                  <c:v>-1100</c:v>
                </c:pt>
                <c:pt idx="5">
                  <c:v>-114</c:v>
                </c:pt>
                <c:pt idx="6">
                  <c:v>-4100</c:v>
                </c:pt>
                <c:pt idx="7">
                  <c:v>-1000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862656"/>
        <c:axId val="129868544"/>
      </c:barChart>
      <c:catAx>
        <c:axId val="1298626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29868544"/>
        <c:crosses val="autoZero"/>
        <c:auto val="1"/>
        <c:lblAlgn val="ctr"/>
        <c:lblOffset val="100"/>
        <c:noMultiLvlLbl val="0"/>
      </c:catAx>
      <c:valAx>
        <c:axId val="1298685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86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136526684164464"/>
          <c:y val="0.58394211140274133"/>
          <c:w val="7.7801399825021877E-2"/>
          <c:h val="0.32841207349081364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Solde des échanges totaux des Etats de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l'UEMOA de 2007 à 2013,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4.1044442837175094E-2"/>
          <c:y val="0.1425925925925926"/>
          <c:w val="0.75148902370586734"/>
          <c:h val="0.790394867308253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Feuil1!$A$379</c:f>
              <c:strCache>
                <c:ptCount val="1"/>
                <c:pt idx="0">
                  <c:v>Bénin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Feuil1!$B$379:$I$379</c:f>
              <c:numCache>
                <c:formatCode>General</c:formatCode>
                <c:ptCount val="8"/>
                <c:pt idx="0">
                  <c:v>-990</c:v>
                </c:pt>
                <c:pt idx="1">
                  <c:v>-1007</c:v>
                </c:pt>
                <c:pt idx="2">
                  <c:v>-839</c:v>
                </c:pt>
                <c:pt idx="3">
                  <c:v>-772</c:v>
                </c:pt>
                <c:pt idx="4">
                  <c:v>-957</c:v>
                </c:pt>
                <c:pt idx="5">
                  <c:v>-920</c:v>
                </c:pt>
                <c:pt idx="6">
                  <c:v>-1000</c:v>
                </c:pt>
                <c:pt idx="7">
                  <c:v>-926</c:v>
                </c:pt>
              </c:numCache>
            </c:numRef>
          </c:val>
        </c:ser>
        <c:ser>
          <c:idx val="1"/>
          <c:order val="1"/>
          <c:tx>
            <c:strRef>
              <c:f>Feuil1!$A$380</c:f>
              <c:strCache>
                <c:ptCount val="1"/>
                <c:pt idx="0">
                  <c:v>Burkina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Feuil1!$B$380:$I$380</c:f>
              <c:numCache>
                <c:formatCode>General</c:formatCode>
                <c:ptCount val="8"/>
                <c:pt idx="0">
                  <c:v>-937</c:v>
                </c:pt>
                <c:pt idx="1">
                  <c:v>-1177</c:v>
                </c:pt>
                <c:pt idx="2">
                  <c:v>-970</c:v>
                </c:pt>
                <c:pt idx="3">
                  <c:v>-463</c:v>
                </c:pt>
                <c:pt idx="4">
                  <c:v>-94</c:v>
                </c:pt>
                <c:pt idx="5">
                  <c:v>-1004</c:v>
                </c:pt>
                <c:pt idx="6">
                  <c:v>-1377</c:v>
                </c:pt>
                <c:pt idx="7">
                  <c:v>-860</c:v>
                </c:pt>
              </c:numCache>
            </c:numRef>
          </c:val>
        </c:ser>
        <c:ser>
          <c:idx val="2"/>
          <c:order val="2"/>
          <c:tx>
            <c:strRef>
              <c:f>Feuil1!$A$381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66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Feuil1!$B$381:$I$381</c:f>
              <c:numCache>
                <c:formatCode>General</c:formatCode>
                <c:ptCount val="8"/>
                <c:pt idx="0">
                  <c:v>1385</c:v>
                </c:pt>
                <c:pt idx="1">
                  <c:v>1895</c:v>
                </c:pt>
                <c:pt idx="2">
                  <c:v>3320</c:v>
                </c:pt>
                <c:pt idx="3">
                  <c:v>3706</c:v>
                </c:pt>
                <c:pt idx="4">
                  <c:v>4329</c:v>
                </c:pt>
                <c:pt idx="5">
                  <c:v>1091</c:v>
                </c:pt>
                <c:pt idx="6">
                  <c:v>-287</c:v>
                </c:pt>
                <c:pt idx="7">
                  <c:v>2206</c:v>
                </c:pt>
              </c:numCache>
            </c:numRef>
          </c:val>
        </c:ser>
        <c:ser>
          <c:idx val="3"/>
          <c:order val="3"/>
          <c:tx>
            <c:strRef>
              <c:f>Feuil1!$A$382</c:f>
              <c:strCache>
                <c:ptCount val="1"/>
                <c:pt idx="0">
                  <c:v>Guinée Bissau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Feuil1!$B$382:$I$382</c:f>
              <c:numCache>
                <c:formatCode>General</c:formatCode>
                <c:ptCount val="8"/>
                <c:pt idx="0">
                  <c:v>-49</c:v>
                </c:pt>
                <c:pt idx="1">
                  <c:v>-64</c:v>
                </c:pt>
                <c:pt idx="2">
                  <c:v>-37</c:v>
                </c:pt>
                <c:pt idx="3">
                  <c:v>-62</c:v>
                </c:pt>
                <c:pt idx="4">
                  <c:v>8</c:v>
                </c:pt>
                <c:pt idx="5">
                  <c:v>-100</c:v>
                </c:pt>
                <c:pt idx="6">
                  <c:v>-22</c:v>
                </c:pt>
                <c:pt idx="7">
                  <c:v>-47</c:v>
                </c:pt>
              </c:numCache>
            </c:numRef>
          </c:val>
        </c:ser>
        <c:ser>
          <c:idx val="4"/>
          <c:order val="4"/>
          <c:tx>
            <c:strRef>
              <c:f>Feuil1!$A$383</c:f>
              <c:strCache>
                <c:ptCount val="1"/>
                <c:pt idx="0">
                  <c:v>Mali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Feuil1!$B$383:$I$383</c:f>
              <c:numCache>
                <c:formatCode>General</c:formatCode>
                <c:ptCount val="8"/>
                <c:pt idx="0">
                  <c:v>-744</c:v>
                </c:pt>
                <c:pt idx="1">
                  <c:v>-1421</c:v>
                </c:pt>
                <c:pt idx="2">
                  <c:v>-788</c:v>
                </c:pt>
                <c:pt idx="3">
                  <c:v>-1432</c:v>
                </c:pt>
                <c:pt idx="4">
                  <c:v>-978</c:v>
                </c:pt>
                <c:pt idx="5">
                  <c:v>-853</c:v>
                </c:pt>
                <c:pt idx="6">
                  <c:v>-1100</c:v>
                </c:pt>
                <c:pt idx="7">
                  <c:v>-1045</c:v>
                </c:pt>
              </c:numCache>
            </c:numRef>
          </c:val>
        </c:ser>
        <c:ser>
          <c:idx val="5"/>
          <c:order val="5"/>
          <c:tx>
            <c:strRef>
              <c:f>Feuil1!$A$384</c:f>
              <c:strCache>
                <c:ptCount val="1"/>
                <c:pt idx="0">
                  <c:v>Niger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Feuil1!$B$384:$I$384</c:f>
              <c:numCache>
                <c:formatCode>General</c:formatCode>
                <c:ptCount val="8"/>
                <c:pt idx="0">
                  <c:v>-522</c:v>
                </c:pt>
                <c:pt idx="1">
                  <c:v>-786</c:v>
                </c:pt>
                <c:pt idx="2">
                  <c:v>-1200</c:v>
                </c:pt>
                <c:pt idx="3">
                  <c:v>-1140</c:v>
                </c:pt>
                <c:pt idx="4">
                  <c:v>-667</c:v>
                </c:pt>
                <c:pt idx="5">
                  <c:v>-185</c:v>
                </c:pt>
                <c:pt idx="6">
                  <c:v>-114</c:v>
                </c:pt>
                <c:pt idx="7">
                  <c:v>-659</c:v>
                </c:pt>
              </c:numCache>
            </c:numRef>
          </c:val>
        </c:ser>
        <c:ser>
          <c:idx val="6"/>
          <c:order val="6"/>
          <c:tx>
            <c:strRef>
              <c:f>Feuil1!$A$385</c:f>
              <c:strCache>
                <c:ptCount val="1"/>
                <c:pt idx="0">
                  <c:v>Sénégal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Feuil1!$B$385:$I$385</c:f>
              <c:numCache>
                <c:formatCode>General</c:formatCode>
                <c:ptCount val="8"/>
                <c:pt idx="0">
                  <c:v>-3325</c:v>
                </c:pt>
                <c:pt idx="1">
                  <c:v>-4358</c:v>
                </c:pt>
                <c:pt idx="2">
                  <c:v>-2696</c:v>
                </c:pt>
                <c:pt idx="3">
                  <c:v>-2621</c:v>
                </c:pt>
                <c:pt idx="4">
                  <c:v>-3367</c:v>
                </c:pt>
                <c:pt idx="5">
                  <c:v>-3902</c:v>
                </c:pt>
                <c:pt idx="6">
                  <c:v>-4100</c:v>
                </c:pt>
                <c:pt idx="7">
                  <c:v>-3481</c:v>
                </c:pt>
              </c:numCache>
            </c:numRef>
          </c:val>
        </c:ser>
        <c:ser>
          <c:idx val="7"/>
          <c:order val="7"/>
          <c:tx>
            <c:strRef>
              <c:f>Feuil1!$A$386</c:f>
              <c:strCache>
                <c:ptCount val="1"/>
                <c:pt idx="0">
                  <c:v>Togo</c:v>
                </c:pt>
              </c:strCache>
            </c:strRef>
          </c:tx>
          <c:invertIfNegative val="0"/>
          <c:cat>
            <c:strRef>
              <c:f>Feuil1!$B$378:$I$378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Feuil1!$B$386:$I$386</c:f>
              <c:numCache>
                <c:formatCode>General</c:formatCode>
                <c:ptCount val="8"/>
                <c:pt idx="0">
                  <c:v>-560</c:v>
                </c:pt>
                <c:pt idx="1">
                  <c:v>-656</c:v>
                </c:pt>
                <c:pt idx="2">
                  <c:v>-606</c:v>
                </c:pt>
                <c:pt idx="3">
                  <c:v>-699</c:v>
                </c:pt>
                <c:pt idx="4">
                  <c:v>-850</c:v>
                </c:pt>
                <c:pt idx="5">
                  <c:v>-950</c:v>
                </c:pt>
                <c:pt idx="6">
                  <c:v>-1000</c:v>
                </c:pt>
                <c:pt idx="7">
                  <c:v>-760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470464"/>
        <c:axId val="129472000"/>
      </c:barChart>
      <c:catAx>
        <c:axId val="1294704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29472000"/>
        <c:crosses val="autoZero"/>
        <c:auto val="1"/>
        <c:lblAlgn val="ctr"/>
        <c:lblOffset val="100"/>
        <c:noMultiLvlLbl val="0"/>
      </c:catAx>
      <c:valAx>
        <c:axId val="129472000"/>
        <c:scaling>
          <c:orientation val="minMax"/>
          <c:min val="-500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470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805482308611987"/>
          <c:y val="0.5512248468941382"/>
          <c:w val="0.16151114447647363"/>
          <c:h val="0.37532808398950129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Solde des échanges totaux des Etats non UEMOA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CEDEAO  de 2007 à 2013,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accent3">
              <a:lumMod val="50000"/>
            </a:schemeClr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2717649352736738E-2"/>
          <c:y val="0.20791763143557615"/>
          <c:w val="0.84775996146019161"/>
          <c:h val="0.76683482608328091"/>
        </c:manualLayout>
      </c:layout>
      <c:lineChart>
        <c:grouping val="standard"/>
        <c:varyColors val="0"/>
        <c:ser>
          <c:idx val="0"/>
          <c:order val="0"/>
          <c:tx>
            <c:strRef>
              <c:f>Feuil1!$A$431</c:f>
              <c:strCache>
                <c:ptCount val="1"/>
                <c:pt idx="0">
                  <c:v>Cap vert</c:v>
                </c:pt>
              </c:strCache>
            </c:strRef>
          </c:tx>
          <c:spPr>
            <a:ln w="57150">
              <a:solidFill>
                <a:srgbClr val="00B05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Feuil1!$B$431:$H$431</c:f>
              <c:numCache>
                <c:formatCode>General</c:formatCode>
                <c:ptCount val="7"/>
                <c:pt idx="0">
                  <c:v>-720</c:v>
                </c:pt>
                <c:pt idx="1">
                  <c:v>-793</c:v>
                </c:pt>
                <c:pt idx="2">
                  <c:v>-637</c:v>
                </c:pt>
                <c:pt idx="3">
                  <c:v>-683</c:v>
                </c:pt>
                <c:pt idx="4">
                  <c:v>-891</c:v>
                </c:pt>
                <c:pt idx="5">
                  <c:v>-699</c:v>
                </c:pt>
                <c:pt idx="6">
                  <c:v>-657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Feuil1!$A$432</c:f>
              <c:strCache>
                <c:ptCount val="1"/>
                <c:pt idx="0">
                  <c:v>Gambie</c:v>
                </c:pt>
              </c:strCache>
            </c:strRef>
          </c:tx>
          <c:spPr>
            <a:ln w="57150"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Feuil1!$B$432:$H$432</c:f>
              <c:numCache>
                <c:formatCode>General</c:formatCode>
                <c:ptCount val="7"/>
                <c:pt idx="0">
                  <c:v>-308</c:v>
                </c:pt>
                <c:pt idx="1">
                  <c:v>-308</c:v>
                </c:pt>
                <c:pt idx="2">
                  <c:v>-238</c:v>
                </c:pt>
                <c:pt idx="3">
                  <c:v>-250</c:v>
                </c:pt>
                <c:pt idx="4">
                  <c:v>-249</c:v>
                </c:pt>
                <c:pt idx="5">
                  <c:v>-302</c:v>
                </c:pt>
                <c:pt idx="6">
                  <c:v>-260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Feuil1!$A$433</c:f>
              <c:strCache>
                <c:ptCount val="1"/>
                <c:pt idx="0">
                  <c:v>Ghana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6.6006228904329403E-2"/>
                  <c:y val="-2.05037854948853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Feuil1!$B$433:$H$433</c:f>
              <c:numCache>
                <c:formatCode>General</c:formatCode>
                <c:ptCount val="7"/>
                <c:pt idx="0">
                  <c:v>-3083</c:v>
                </c:pt>
                <c:pt idx="1">
                  <c:v>-4999</c:v>
                </c:pt>
                <c:pt idx="2">
                  <c:v>-2206</c:v>
                </c:pt>
                <c:pt idx="3">
                  <c:v>-2962</c:v>
                </c:pt>
                <c:pt idx="4">
                  <c:v>-3053</c:v>
                </c:pt>
                <c:pt idx="5">
                  <c:v>-4211</c:v>
                </c:pt>
                <c:pt idx="6">
                  <c:v>-4100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Feuil1!$A$434</c:f>
              <c:strCache>
                <c:ptCount val="1"/>
                <c:pt idx="0">
                  <c:v>Guinée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3"/>
              <c:layout>
                <c:manualLayout>
                  <c:x val="-1.3943014132726955E-3"/>
                  <c:y val="-1.30478634967452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Feuil1!$B$434:$H$434</c:f>
              <c:numCache>
                <c:formatCode>General</c:formatCode>
                <c:ptCount val="7"/>
                <c:pt idx="0">
                  <c:v>-78</c:v>
                </c:pt>
                <c:pt idx="1">
                  <c:v>65</c:v>
                </c:pt>
                <c:pt idx="2">
                  <c:v>59</c:v>
                </c:pt>
                <c:pt idx="3">
                  <c:v>163</c:v>
                </c:pt>
                <c:pt idx="4">
                  <c:v>-579</c:v>
                </c:pt>
                <c:pt idx="5">
                  <c:v>-868</c:v>
                </c:pt>
                <c:pt idx="6">
                  <c:v>-764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Feuil1!$A$435</c:f>
              <c:strCache>
                <c:ptCount val="1"/>
                <c:pt idx="0">
                  <c:v>Libéria</c:v>
                </c:pt>
              </c:strCache>
            </c:strRef>
          </c:tx>
          <c:spPr>
            <a:ln w="76200">
              <a:solidFill>
                <a:srgbClr val="FF0000"/>
              </a:solidFill>
              <a:prstDash val="sysDot"/>
            </a:ln>
          </c:spPr>
          <c:marker>
            <c:symbol val="none"/>
          </c:marker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Feuil1!$B$435:$H$435</c:f>
              <c:numCache>
                <c:formatCode>General</c:formatCode>
                <c:ptCount val="7"/>
                <c:pt idx="0">
                  <c:v>-299</c:v>
                </c:pt>
                <c:pt idx="1">
                  <c:v>-571</c:v>
                </c:pt>
                <c:pt idx="2">
                  <c:v>-402</c:v>
                </c:pt>
                <c:pt idx="3">
                  <c:v>-488</c:v>
                </c:pt>
                <c:pt idx="4">
                  <c:v>-677</c:v>
                </c:pt>
                <c:pt idx="5">
                  <c:v>-632</c:v>
                </c:pt>
                <c:pt idx="6">
                  <c:v>-670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Feuil1!$A$437</c:f>
              <c:strCache>
                <c:ptCount val="1"/>
                <c:pt idx="0">
                  <c:v>Sierra Leone</c:v>
                </c:pt>
              </c:strCache>
            </c:strRef>
          </c:tx>
          <c:spPr>
            <a:ln w="57150">
              <a:solidFill>
                <a:srgbClr val="0070C0"/>
              </a:solidFill>
            </a:ln>
          </c:spPr>
          <c:marker>
            <c:symbol val="none"/>
          </c:marker>
          <c:dLbls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70C0"/>
                    </a:solidFill>
                  </a:defRPr>
                </a:pPr>
                <a:endParaRPr lang="fr-FR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Feuil1!$B$437:$H$437</c:f>
              <c:numCache>
                <c:formatCode>General</c:formatCode>
                <c:ptCount val="7"/>
                <c:pt idx="0">
                  <c:v>-198</c:v>
                </c:pt>
                <c:pt idx="1">
                  <c:v>-317</c:v>
                </c:pt>
                <c:pt idx="2">
                  <c:v>-288</c:v>
                </c:pt>
                <c:pt idx="3">
                  <c:v>-427</c:v>
                </c:pt>
                <c:pt idx="4">
                  <c:v>-1364</c:v>
                </c:pt>
                <c:pt idx="5">
                  <c:v>-457</c:v>
                </c:pt>
                <c:pt idx="6">
                  <c:v>658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613184"/>
        <c:axId val="129627264"/>
      </c:lineChart>
      <c:lineChart>
        <c:grouping val="standard"/>
        <c:varyColors val="0"/>
        <c:ser>
          <c:idx val="5"/>
          <c:order val="5"/>
          <c:tx>
            <c:strRef>
              <c:f>Feuil1!$A$436</c:f>
              <c:strCache>
                <c:ptCount val="1"/>
                <c:pt idx="0">
                  <c:v>Nigéria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layout>
                <c:manualLayout>
                  <c:x val="-6.5863395350103604E-2"/>
                  <c:y val="-1.015795987187487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034352951922782E-2"/>
                  <c:y val="2.89756502503311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9.7601098929088678E-3"/>
                  <c:y val="3.54156294911656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2595012309375937E-2"/>
                  <c:y val="8.3041065104876056E-3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1198317528324006E-3"/>
                  <c:y val="2.15197282521909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Feuil1!$B$430:$H$430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Feuil1!$B$436:$H$436</c:f>
              <c:numCache>
                <c:formatCode>General</c:formatCode>
                <c:ptCount val="7"/>
                <c:pt idx="0">
                  <c:v>34249</c:v>
                </c:pt>
                <c:pt idx="1">
                  <c:v>31870</c:v>
                </c:pt>
                <c:pt idx="2">
                  <c:v>22836</c:v>
                </c:pt>
                <c:pt idx="3">
                  <c:v>42333</c:v>
                </c:pt>
                <c:pt idx="4">
                  <c:v>69641</c:v>
                </c:pt>
                <c:pt idx="5">
                  <c:v>64000</c:v>
                </c:pt>
                <c:pt idx="6">
                  <c:v>44000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642880"/>
        <c:axId val="129628800"/>
      </c:lineChart>
      <c:catAx>
        <c:axId val="129613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29627264"/>
        <c:crosses val="autoZero"/>
        <c:auto val="1"/>
        <c:lblAlgn val="ctr"/>
        <c:lblOffset val="100"/>
        <c:noMultiLvlLbl val="0"/>
      </c:catAx>
      <c:valAx>
        <c:axId val="129627264"/>
        <c:scaling>
          <c:orientation val="minMax"/>
          <c:min val="-52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29613184"/>
        <c:crosses val="autoZero"/>
        <c:crossBetween val="between"/>
      </c:valAx>
      <c:valAx>
        <c:axId val="129628800"/>
        <c:scaling>
          <c:orientation val="minMax"/>
          <c:max val="71000"/>
          <c:min val="20000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6">
                    <a:lumMod val="75000"/>
                  </a:schemeClr>
                </a:solidFill>
              </a:defRPr>
            </a:pPr>
            <a:endParaRPr lang="fr-FR"/>
          </a:p>
        </c:txPr>
        <c:crossAx val="129642880"/>
        <c:crosses val="max"/>
        <c:crossBetween val="between"/>
      </c:valAx>
      <c:catAx>
        <c:axId val="1296428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628800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4.9999978042497437E-2"/>
          <c:y val="0.13979853746512741"/>
          <c:w val="0.89999993412749224"/>
          <c:h val="4.272052503780798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Pourcentages des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exportations+importations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intérieures de la CEDEAO par les 4 plus importants pays, 2007-2013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Feuil1!$A$882</c:f>
              <c:strCache>
                <c:ptCount val="1"/>
                <c:pt idx="0">
                  <c:v>Nigéria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Feuil1!$B$881:$I$881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Feuil1!$B$882:$I$882</c:f>
              <c:numCache>
                <c:formatCode>0%</c:formatCode>
                <c:ptCount val="8"/>
                <c:pt idx="0" formatCode="0.00%">
                  <c:v>0.29099999999999998</c:v>
                </c:pt>
                <c:pt idx="1">
                  <c:v>0.31</c:v>
                </c:pt>
                <c:pt idx="2" formatCode="0.00%">
                  <c:v>0.247</c:v>
                </c:pt>
                <c:pt idx="3" formatCode="0.00%">
                  <c:v>0.26700000000000002</c:v>
                </c:pt>
                <c:pt idx="4" formatCode="0.00%">
                  <c:v>0.27700000000000002</c:v>
                </c:pt>
                <c:pt idx="5" formatCode="0.00%">
                  <c:v>0.29799999999999999</c:v>
                </c:pt>
                <c:pt idx="6" formatCode="0.00%">
                  <c:v>0.27500000000000002</c:v>
                </c:pt>
                <c:pt idx="7" formatCode="0.00%">
                  <c:v>0.28199999999999997</c:v>
                </c:pt>
              </c:numCache>
            </c:numRef>
          </c:val>
        </c:ser>
        <c:ser>
          <c:idx val="1"/>
          <c:order val="1"/>
          <c:tx>
            <c:strRef>
              <c:f>Feuil1!$A$883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916666666666666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444444444444445E-2"/>
                  <c:y val="3.70370370370373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6388888888888889E-2"/>
                  <c:y val="5.5555555555555552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361111111111101E-2"/>
                  <c:y val="5.185185185185185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Feuil1!$B$881:$I$881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Feuil1!$B$883:$I$883</c:f>
              <c:numCache>
                <c:formatCode>0.00%</c:formatCode>
                <c:ptCount val="8"/>
                <c:pt idx="0">
                  <c:v>0.27600000000000002</c:v>
                </c:pt>
                <c:pt idx="1">
                  <c:v>0.251</c:v>
                </c:pt>
                <c:pt idx="2">
                  <c:v>0.27500000000000002</c:v>
                </c:pt>
                <c:pt idx="3">
                  <c:v>0.26400000000000001</c:v>
                </c:pt>
                <c:pt idx="4" formatCode="0%">
                  <c:v>0.21</c:v>
                </c:pt>
                <c:pt idx="5">
                  <c:v>0.245</c:v>
                </c:pt>
                <c:pt idx="6">
                  <c:v>0.26700000000000002</c:v>
                </c:pt>
                <c:pt idx="7">
                  <c:v>0.254</c:v>
                </c:pt>
              </c:numCache>
            </c:numRef>
          </c:val>
        </c:ser>
        <c:ser>
          <c:idx val="2"/>
          <c:order val="2"/>
          <c:tx>
            <c:strRef>
              <c:f>Feuil1!$A$884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Feuil1!$B$881:$I$881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Feuil1!$B$884:$I$884</c:f>
              <c:numCache>
                <c:formatCode>0.00%</c:formatCode>
                <c:ptCount val="8"/>
                <c:pt idx="0">
                  <c:v>0.106</c:v>
                </c:pt>
                <c:pt idx="1">
                  <c:v>0.11799999999999999</c:v>
                </c:pt>
                <c:pt idx="2">
                  <c:v>0.11899999999999999</c:v>
                </c:pt>
                <c:pt idx="3">
                  <c:v>0.128</c:v>
                </c:pt>
                <c:pt idx="4">
                  <c:v>0.153</c:v>
                </c:pt>
                <c:pt idx="5">
                  <c:v>0.126</c:v>
                </c:pt>
                <c:pt idx="6">
                  <c:v>0.16300000000000001</c:v>
                </c:pt>
                <c:pt idx="7">
                  <c:v>0.13300000000000001</c:v>
                </c:pt>
              </c:numCache>
            </c:numRef>
          </c:val>
        </c:ser>
        <c:ser>
          <c:idx val="3"/>
          <c:order val="3"/>
          <c:tx>
            <c:strRef>
              <c:f>Feuil1!$A$885</c:f>
              <c:strCache>
                <c:ptCount val="1"/>
                <c:pt idx="0">
                  <c:v>Sénégal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Feuil1!$B$881:$I$881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Feuil1!$B$885:$I$885</c:f>
              <c:numCache>
                <c:formatCode>0.00%</c:formatCode>
                <c:ptCount val="8"/>
                <c:pt idx="0">
                  <c:v>8.3000000000000004E-2</c:v>
                </c:pt>
                <c:pt idx="1">
                  <c:v>9.6000000000000002E-2</c:v>
                </c:pt>
                <c:pt idx="2">
                  <c:v>8.6999999999999994E-2</c:v>
                </c:pt>
                <c:pt idx="3" formatCode="0%">
                  <c:v>0.08</c:v>
                </c:pt>
                <c:pt idx="4">
                  <c:v>8.1000000000000003E-2</c:v>
                </c:pt>
                <c:pt idx="5">
                  <c:v>8.4000000000000005E-2</c:v>
                </c:pt>
                <c:pt idx="6">
                  <c:v>7.6999999999999999E-2</c:v>
                </c:pt>
                <c:pt idx="7">
                  <c:v>8.4000000000000005E-2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686912"/>
        <c:axId val="129787008"/>
      </c:barChart>
      <c:catAx>
        <c:axId val="129686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29787008"/>
        <c:crosses val="autoZero"/>
        <c:auto val="1"/>
        <c:lblAlgn val="ctr"/>
        <c:lblOffset val="100"/>
        <c:noMultiLvlLbl val="0"/>
      </c:catAx>
      <c:valAx>
        <c:axId val="12978700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6869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110389326334206"/>
          <c:y val="0.13148148148148148"/>
          <c:w val="0.5577922134733158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totaux produits pétroliers CEDEAO en 2013, M$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7226924759405073E-2"/>
          <c:y val="8.0593030037911934E-2"/>
          <c:w val="0.88749529746281719"/>
          <c:h val="0.892064304461942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Feuil1!$B$3291</c:f>
              <c:strCache>
                <c:ptCount val="1"/>
                <c:pt idx="0">
                  <c:v>X totales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layout>
                <c:manualLayout>
                  <c:x val="-8.3333333333333332E-3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Feuil1!$A$3292:$A$3297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Feuil1!$B$3292:$B$3297</c:f>
              <c:numCache>
                <c:formatCode>General</c:formatCode>
                <c:ptCount val="6"/>
                <c:pt idx="0">
                  <c:v>102208</c:v>
                </c:pt>
                <c:pt idx="1">
                  <c:v>4077</c:v>
                </c:pt>
                <c:pt idx="2">
                  <c:v>98131</c:v>
                </c:pt>
                <c:pt idx="3">
                  <c:v>1317</c:v>
                </c:pt>
                <c:pt idx="4">
                  <c:v>100891</c:v>
                </c:pt>
                <c:pt idx="5">
                  <c:v>94883</c:v>
                </c:pt>
              </c:numCache>
            </c:numRef>
          </c:val>
        </c:ser>
        <c:ser>
          <c:idx val="1"/>
          <c:order val="1"/>
          <c:tx>
            <c:strRef>
              <c:f>Feuil1!$C$3291</c:f>
              <c:strCache>
                <c:ptCount val="1"/>
                <c:pt idx="0">
                  <c:v>M totales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2.7777777777777779E-3"/>
                  <c:y val="-1.48148148148148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666666666666666E-3"/>
                  <c:y val="-7.40740740740740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Feuil1!$A$3292:$A$3297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Feuil1!$C$3292:$C$3297</c:f>
              <c:numCache>
                <c:formatCode>General</c:formatCode>
                <c:ptCount val="6"/>
                <c:pt idx="0">
                  <c:v>18573</c:v>
                </c:pt>
                <c:pt idx="1">
                  <c:v>7200</c:v>
                </c:pt>
                <c:pt idx="2">
                  <c:v>11373</c:v>
                </c:pt>
                <c:pt idx="3">
                  <c:v>5245</c:v>
                </c:pt>
                <c:pt idx="4">
                  <c:v>13328</c:v>
                </c:pt>
                <c:pt idx="5">
                  <c:v>9826</c:v>
                </c:pt>
              </c:numCache>
            </c:numRef>
          </c:val>
        </c:ser>
        <c:ser>
          <c:idx val="2"/>
          <c:order val="2"/>
          <c:tx>
            <c:strRef>
              <c:f>Feuil1!$D$3291</c:f>
              <c:strCache>
                <c:ptCount val="1"/>
                <c:pt idx="0">
                  <c:v>Solde total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1"/>
              <c:layout>
                <c:manualLayout>
                  <c:x val="5.5555555555555558E-3"/>
                  <c:y val="-1.29628171478565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666666666666666E-3"/>
                  <c:y val="-1.85183727034120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Feuil1!$A$3292:$A$3297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Feuil1!$D$3292:$D$3297</c:f>
              <c:numCache>
                <c:formatCode>General</c:formatCode>
                <c:ptCount val="6"/>
                <c:pt idx="0">
                  <c:v>83635</c:v>
                </c:pt>
                <c:pt idx="1">
                  <c:v>-3123</c:v>
                </c:pt>
                <c:pt idx="2">
                  <c:v>86758</c:v>
                </c:pt>
                <c:pt idx="3">
                  <c:v>-3928</c:v>
                </c:pt>
                <c:pt idx="4">
                  <c:v>87563</c:v>
                </c:pt>
                <c:pt idx="5">
                  <c:v>85057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695040"/>
        <c:axId val="52696576"/>
      </c:barChart>
      <c:catAx>
        <c:axId val="52695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2696576"/>
        <c:crosses val="autoZero"/>
        <c:auto val="1"/>
        <c:lblAlgn val="ctr"/>
        <c:lblOffset val="100"/>
        <c:noMultiLvlLbl val="0"/>
      </c:catAx>
      <c:valAx>
        <c:axId val="52696576"/>
        <c:scaling>
          <c:orientation val="minMax"/>
          <c:min val="-8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26950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941163604549431"/>
          <c:y val="9.0740740740740747E-2"/>
          <c:w val="0.46228783902012249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Pourcentages des exportations intérieures de la CEDEAO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 les 4 plus importants pays de 2007 à 2013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Feuil1!$A$888</c:f>
              <c:strCache>
                <c:ptCount val="1"/>
                <c:pt idx="0">
                  <c:v>Nigéria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Feuil1!$B$887:$I$887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Feuil1!$B$888:$I$888</c:f>
              <c:numCache>
                <c:formatCode>0.00%</c:formatCode>
                <c:ptCount val="8"/>
                <c:pt idx="0">
                  <c:v>0.42599999999999999</c:v>
                </c:pt>
                <c:pt idx="1">
                  <c:v>0.47699999999999998</c:v>
                </c:pt>
                <c:pt idx="2">
                  <c:v>0.35099999999999998</c:v>
                </c:pt>
                <c:pt idx="3">
                  <c:v>0.40400000000000003</c:v>
                </c:pt>
                <c:pt idx="4">
                  <c:v>0.42199999999999999</c:v>
                </c:pt>
                <c:pt idx="5">
                  <c:v>0.46800000000000003</c:v>
                </c:pt>
                <c:pt idx="6">
                  <c:v>0.41799999999999998</c:v>
                </c:pt>
                <c:pt idx="7">
                  <c:v>0.42699999999999999</c:v>
                </c:pt>
              </c:numCache>
            </c:numRef>
          </c:val>
        </c:ser>
        <c:ser>
          <c:idx val="1"/>
          <c:order val="1"/>
          <c:tx>
            <c:strRef>
              <c:f>Feuil1!$A$889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Feuil1!$B$887:$I$887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Feuil1!$B$889:$I$889</c:f>
              <c:numCache>
                <c:formatCode>0.00%</c:formatCode>
                <c:ptCount val="8"/>
                <c:pt idx="0" formatCode="0%">
                  <c:v>0.28000000000000003</c:v>
                </c:pt>
                <c:pt idx="1">
                  <c:v>0.248</c:v>
                </c:pt>
                <c:pt idx="2">
                  <c:v>0.312</c:v>
                </c:pt>
                <c:pt idx="3">
                  <c:v>0.26600000000000001</c:v>
                </c:pt>
                <c:pt idx="4">
                  <c:v>0.22700000000000001</c:v>
                </c:pt>
                <c:pt idx="5">
                  <c:v>0.23300000000000001</c:v>
                </c:pt>
                <c:pt idx="6">
                  <c:v>0.27200000000000002</c:v>
                </c:pt>
                <c:pt idx="7" formatCode="0%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Feuil1!$A$890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7"/>
              <c:layout>
                <c:manualLayout>
                  <c:x val="-8.3658084796361734E-3"/>
                  <c:y val="-1.48148148148148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Feuil1!$B$887:$I$887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Feuil1!$B$890:$I$890</c:f>
              <c:numCache>
                <c:formatCode>0.00%</c:formatCode>
                <c:ptCount val="8"/>
                <c:pt idx="0">
                  <c:v>8.5999999999999993E-2</c:v>
                </c:pt>
                <c:pt idx="1">
                  <c:v>8.3000000000000004E-2</c:v>
                </c:pt>
                <c:pt idx="2">
                  <c:v>9.4E-2</c:v>
                </c:pt>
                <c:pt idx="3">
                  <c:v>9.7000000000000003E-2</c:v>
                </c:pt>
                <c:pt idx="4">
                  <c:v>8.7999999999999995E-2</c:v>
                </c:pt>
                <c:pt idx="5">
                  <c:v>8.5000000000000006E-2</c:v>
                </c:pt>
                <c:pt idx="6">
                  <c:v>8.3000000000000004E-2</c:v>
                </c:pt>
                <c:pt idx="7">
                  <c:v>7.1999999999999995E-2</c:v>
                </c:pt>
              </c:numCache>
            </c:numRef>
          </c:val>
        </c:ser>
        <c:ser>
          <c:idx val="3"/>
          <c:order val="3"/>
          <c:tx>
            <c:strRef>
              <c:f>Feuil1!$A$891</c:f>
              <c:strCache>
                <c:ptCount val="1"/>
                <c:pt idx="0">
                  <c:v>Sénégal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Feuil1!$B$887:$I$887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Feuil1!$B$891:$I$891</c:f>
              <c:numCache>
                <c:formatCode>0.00%</c:formatCode>
                <c:ptCount val="8"/>
                <c:pt idx="0">
                  <c:v>5.1999999999999998E-2</c:v>
                </c:pt>
                <c:pt idx="1">
                  <c:v>4.2999999999999997E-2</c:v>
                </c:pt>
                <c:pt idx="2">
                  <c:v>6.8000000000000005E-2</c:v>
                </c:pt>
                <c:pt idx="3">
                  <c:v>6.4000000000000001E-2</c:v>
                </c:pt>
                <c:pt idx="4">
                  <c:v>0.122</c:v>
                </c:pt>
                <c:pt idx="5">
                  <c:v>7.1999999999999995E-2</c:v>
                </c:pt>
                <c:pt idx="6">
                  <c:v>7.5999999999999998E-2</c:v>
                </c:pt>
                <c:pt idx="7">
                  <c:v>8.6999999999999994E-2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824256"/>
        <c:axId val="129825792"/>
      </c:barChart>
      <c:catAx>
        <c:axId val="129824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29825792"/>
        <c:crosses val="autoZero"/>
        <c:auto val="1"/>
        <c:lblAlgn val="ctr"/>
        <c:lblOffset val="100"/>
        <c:noMultiLvlLbl val="0"/>
      </c:catAx>
      <c:valAx>
        <c:axId val="1298257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98242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3674864719826658"/>
          <c:y val="0.14444444444444443"/>
          <c:w val="0.5599659395220115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Pourcentages des importations intérieures de la CEDEAO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 les 4 plus importants pays de 2007 à 2013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6629811898512691E-2"/>
          <c:y val="0.12133377077865266"/>
          <c:w val="0.88809241032370956"/>
          <c:h val="0.81165368912219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Feuil1!$A$898</c:f>
              <c:strCache>
                <c:ptCount val="1"/>
                <c:pt idx="0">
                  <c:v>Nigéria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Feuil1!$B$897:$I$897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Feuil1!$B$898:$I$898</c:f>
              <c:numCache>
                <c:formatCode>0.00%</c:formatCode>
                <c:ptCount val="8"/>
                <c:pt idx="0">
                  <c:v>0.13800000000000001</c:v>
                </c:pt>
                <c:pt idx="1">
                  <c:v>0.13500000000000001</c:v>
                </c:pt>
                <c:pt idx="2">
                  <c:v>0.125</c:v>
                </c:pt>
                <c:pt idx="3" formatCode="0%">
                  <c:v>0.11</c:v>
                </c:pt>
                <c:pt idx="4">
                  <c:v>0.113</c:v>
                </c:pt>
                <c:pt idx="5">
                  <c:v>0.112</c:v>
                </c:pt>
                <c:pt idx="6">
                  <c:v>0.13500000000000001</c:v>
                </c:pt>
                <c:pt idx="7">
                  <c:v>0.124</c:v>
                </c:pt>
              </c:numCache>
            </c:numRef>
          </c:val>
        </c:ser>
        <c:ser>
          <c:idx val="1"/>
          <c:order val="1"/>
          <c:tx>
            <c:strRef>
              <c:f>Feuil1!$A$899</c:f>
              <c:strCache>
                <c:ptCount val="1"/>
                <c:pt idx="0">
                  <c:v>Côte d'Ivoire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Feuil1!$B$897:$I$897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Feuil1!$B$899:$I$899</c:f>
              <c:numCache>
                <c:formatCode>0.00%</c:formatCode>
                <c:ptCount val="8"/>
                <c:pt idx="0">
                  <c:v>0.27100000000000002</c:v>
                </c:pt>
                <c:pt idx="1">
                  <c:v>0.254</c:v>
                </c:pt>
                <c:pt idx="2">
                  <c:v>0.23200000000000001</c:v>
                </c:pt>
                <c:pt idx="3">
                  <c:v>0.26200000000000001</c:v>
                </c:pt>
                <c:pt idx="4">
                  <c:v>0.191</c:v>
                </c:pt>
                <c:pt idx="5">
                  <c:v>0.25800000000000001</c:v>
                </c:pt>
                <c:pt idx="6">
                  <c:v>0.26200000000000001</c:v>
                </c:pt>
                <c:pt idx="7">
                  <c:v>0.248</c:v>
                </c:pt>
              </c:numCache>
            </c:numRef>
          </c:val>
        </c:ser>
        <c:ser>
          <c:idx val="2"/>
          <c:order val="2"/>
          <c:tx>
            <c:strRef>
              <c:f>Feuil1!$A$900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Feuil1!$B$897:$I$897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Feuil1!$B$900:$I$900</c:f>
              <c:numCache>
                <c:formatCode>0.00%</c:formatCode>
                <c:ptCount val="8"/>
                <c:pt idx="0">
                  <c:v>7.9000000000000001E-2</c:v>
                </c:pt>
                <c:pt idx="1">
                  <c:v>0.109</c:v>
                </c:pt>
                <c:pt idx="2">
                  <c:v>7.9000000000000001E-2</c:v>
                </c:pt>
                <c:pt idx="3">
                  <c:v>6.2E-2</c:v>
                </c:pt>
                <c:pt idx="4">
                  <c:v>7.2999999999999995E-2</c:v>
                </c:pt>
                <c:pt idx="5">
                  <c:v>8.3000000000000004E-2</c:v>
                </c:pt>
                <c:pt idx="6">
                  <c:v>7.0999999999999994E-2</c:v>
                </c:pt>
                <c:pt idx="7">
                  <c:v>7.9000000000000001E-2</c:v>
                </c:pt>
              </c:numCache>
            </c:numRef>
          </c:val>
        </c:ser>
        <c:ser>
          <c:idx val="3"/>
          <c:order val="3"/>
          <c:tx>
            <c:strRef>
              <c:f>Feuil1!$A$901</c:f>
              <c:strCache>
                <c:ptCount val="1"/>
                <c:pt idx="0">
                  <c:v>Sénégal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4"/>
              <c:layout>
                <c:manualLayout>
                  <c:x val="2.0833333333333332E-2"/>
                  <c:y val="9.25925925925925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Feuil1!$B$897:$I$897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Feuil1!$B$901:$I$901</c:f>
              <c:numCache>
                <c:formatCode>0.00%</c:formatCode>
                <c:ptCount val="8"/>
                <c:pt idx="0">
                  <c:v>0.16700000000000001</c:v>
                </c:pt>
                <c:pt idx="1">
                  <c:v>0.19600000000000001</c:v>
                </c:pt>
                <c:pt idx="2">
                  <c:v>0.17799999999999999</c:v>
                </c:pt>
                <c:pt idx="3">
                  <c:v>0.20200000000000001</c:v>
                </c:pt>
                <c:pt idx="4">
                  <c:v>0.189</c:v>
                </c:pt>
                <c:pt idx="5">
                  <c:v>0.184</c:v>
                </c:pt>
                <c:pt idx="6">
                  <c:v>0.249</c:v>
                </c:pt>
                <c:pt idx="7" formatCode="0%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387776"/>
        <c:axId val="51405952"/>
      </c:barChart>
      <c:catAx>
        <c:axId val="51387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405952"/>
        <c:crosses val="autoZero"/>
        <c:auto val="1"/>
        <c:lblAlgn val="ctr"/>
        <c:lblOffset val="100"/>
        <c:noMultiLvlLbl val="0"/>
      </c:catAx>
      <c:valAx>
        <c:axId val="5140595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3877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3221500437445319"/>
          <c:y val="0.13148148148148148"/>
          <c:w val="0.5577922134733158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 extra-CEDEAO par les Etats UEMOA et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UEMOA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Feuil1!$A$1560</c:f>
              <c:strCache>
                <c:ptCount val="1"/>
                <c:pt idx="0">
                  <c:v>CEDEAO extra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Feuil1!$B$1559:$I$1559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Feuil1!$B$1560:$I$1560</c:f>
              <c:numCache>
                <c:formatCode>General</c:formatCode>
                <c:ptCount val="8"/>
                <c:pt idx="0">
                  <c:v>79309</c:v>
                </c:pt>
                <c:pt idx="1">
                  <c:v>96512</c:v>
                </c:pt>
                <c:pt idx="2">
                  <c:v>74308</c:v>
                </c:pt>
                <c:pt idx="3">
                  <c:v>107892</c:v>
                </c:pt>
                <c:pt idx="4">
                  <c:v>152509</c:v>
                </c:pt>
                <c:pt idx="5">
                  <c:v>141674</c:v>
                </c:pt>
                <c:pt idx="6">
                  <c:v>128325</c:v>
                </c:pt>
                <c:pt idx="7">
                  <c:v>111504</c:v>
                </c:pt>
              </c:numCache>
            </c:numRef>
          </c:val>
        </c:ser>
        <c:ser>
          <c:idx val="1"/>
          <c:order val="1"/>
          <c:tx>
            <c:strRef>
              <c:f>Feuil1!$A$1561</c:f>
              <c:strCache>
                <c:ptCount val="1"/>
                <c:pt idx="0">
                  <c:v>UEMOA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Feuil1!$B$1559:$I$1559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Feuil1!$B$1561:$I$1561</c:f>
              <c:numCache>
                <c:formatCode>General</c:formatCode>
                <c:ptCount val="8"/>
                <c:pt idx="0">
                  <c:v>10349</c:v>
                </c:pt>
                <c:pt idx="1">
                  <c:v>12862</c:v>
                </c:pt>
                <c:pt idx="2">
                  <c:v>13546</c:v>
                </c:pt>
                <c:pt idx="3">
                  <c:v>15673</c:v>
                </c:pt>
                <c:pt idx="4">
                  <c:v>17370</c:v>
                </c:pt>
                <c:pt idx="5">
                  <c:v>16523</c:v>
                </c:pt>
                <c:pt idx="6">
                  <c:v>17094</c:v>
                </c:pt>
                <c:pt idx="7">
                  <c:v>14774</c:v>
                </c:pt>
              </c:numCache>
            </c:numRef>
          </c:val>
        </c:ser>
        <c:ser>
          <c:idx val="2"/>
          <c:order val="2"/>
          <c:tx>
            <c:strRef>
              <c:f>Feuil1!$A$1562</c:f>
              <c:strCache>
                <c:ptCount val="1"/>
                <c:pt idx="0">
                  <c:v>non UEMOA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Feuil1!$B$1559:$I$1559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Feuil1!$B$1562:$I$1562</c:f>
              <c:numCache>
                <c:formatCode>General</c:formatCode>
                <c:ptCount val="8"/>
                <c:pt idx="0">
                  <c:v>68960</c:v>
                </c:pt>
                <c:pt idx="1">
                  <c:v>83650</c:v>
                </c:pt>
                <c:pt idx="2">
                  <c:v>60762</c:v>
                </c:pt>
                <c:pt idx="3">
                  <c:v>92219</c:v>
                </c:pt>
                <c:pt idx="4">
                  <c:v>135139</c:v>
                </c:pt>
                <c:pt idx="5">
                  <c:v>125151</c:v>
                </c:pt>
                <c:pt idx="6">
                  <c:v>111231</c:v>
                </c:pt>
                <c:pt idx="7">
                  <c:v>96730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528064"/>
        <c:axId val="51529600"/>
      </c:barChart>
      <c:catAx>
        <c:axId val="51528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529600"/>
        <c:crosses val="autoZero"/>
        <c:auto val="1"/>
        <c:lblAlgn val="ctr"/>
        <c:lblOffset val="100"/>
        <c:noMultiLvlLbl val="0"/>
      </c:catAx>
      <c:valAx>
        <c:axId val="51529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5280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398503937007874"/>
          <c:y val="0.13148148148148148"/>
          <c:w val="0.52585465879265092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u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 extra-CEDEAO par Etat membre,</a:t>
            </a:r>
          </a:p>
          <a:p>
            <a:pPr>
              <a:defRPr sz="2400" u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u="non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2007 à 2013, en millions de $</a:t>
            </a:r>
            <a:endParaRPr lang="fr-FR" sz="2400" u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7226924759405073E-2"/>
          <c:y val="7.9194517351997673E-2"/>
          <c:w val="0.75829779090113736"/>
          <c:h val="0.742376932050160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Feuil1!$B$1565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Feuil1!$B$1566:$B$1580</c:f>
              <c:numCache>
                <c:formatCode>General</c:formatCode>
                <c:ptCount val="15"/>
                <c:pt idx="0">
                  <c:v>670</c:v>
                </c:pt>
                <c:pt idx="1">
                  <c:v>505</c:v>
                </c:pt>
                <c:pt idx="2">
                  <c:v>6021</c:v>
                </c:pt>
                <c:pt idx="3">
                  <c:v>107</c:v>
                </c:pt>
                <c:pt idx="4">
                  <c:v>1344</c:v>
                </c:pt>
                <c:pt idx="5">
                  <c:v>492</c:v>
                </c:pt>
                <c:pt idx="6">
                  <c:v>919</c:v>
                </c:pt>
                <c:pt idx="7">
                  <c:v>293</c:v>
                </c:pt>
                <c:pt idx="8">
                  <c:v>15</c:v>
                </c:pt>
                <c:pt idx="9">
                  <c:v>12</c:v>
                </c:pt>
                <c:pt idx="10">
                  <c:v>3817</c:v>
                </c:pt>
                <c:pt idx="11">
                  <c:v>1182</c:v>
                </c:pt>
                <c:pt idx="12">
                  <c:v>198</c:v>
                </c:pt>
                <c:pt idx="13">
                  <c:v>63496</c:v>
                </c:pt>
                <c:pt idx="14">
                  <c:v>240</c:v>
                </c:pt>
              </c:numCache>
            </c:numRef>
          </c:val>
        </c:ser>
        <c:ser>
          <c:idx val="1"/>
          <c:order val="1"/>
          <c:tx>
            <c:strRef>
              <c:f>Feuil1!$C$1565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Feuil1!$C$1566:$C$1580</c:f>
              <c:numCache>
                <c:formatCode>General</c:formatCode>
                <c:ptCount val="15"/>
                <c:pt idx="0">
                  <c:v>968</c:v>
                </c:pt>
                <c:pt idx="1">
                  <c:v>584</c:v>
                </c:pt>
                <c:pt idx="2">
                  <c:v>7235</c:v>
                </c:pt>
                <c:pt idx="3">
                  <c:v>128</c:v>
                </c:pt>
                <c:pt idx="4">
                  <c:v>1694</c:v>
                </c:pt>
                <c:pt idx="5">
                  <c:v>575</c:v>
                </c:pt>
                <c:pt idx="6">
                  <c:v>1317</c:v>
                </c:pt>
                <c:pt idx="7">
                  <c:v>360</c:v>
                </c:pt>
                <c:pt idx="8">
                  <c:v>28</c:v>
                </c:pt>
                <c:pt idx="9">
                  <c:v>13</c:v>
                </c:pt>
                <c:pt idx="10">
                  <c:v>4831</c:v>
                </c:pt>
                <c:pt idx="11">
                  <c:v>1396</c:v>
                </c:pt>
                <c:pt idx="12">
                  <c:v>237</c:v>
                </c:pt>
                <c:pt idx="13">
                  <c:v>76933</c:v>
                </c:pt>
                <c:pt idx="14">
                  <c:v>212</c:v>
                </c:pt>
              </c:numCache>
            </c:numRef>
          </c:val>
        </c:ser>
        <c:ser>
          <c:idx val="2"/>
          <c:order val="2"/>
          <c:tx>
            <c:strRef>
              <c:f>Feuil1!$D$1565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Feuil1!$D$1566:$D$1580</c:f>
              <c:numCache>
                <c:formatCode>General</c:formatCode>
                <c:ptCount val="15"/>
                <c:pt idx="0">
                  <c:v>853</c:v>
                </c:pt>
                <c:pt idx="1">
                  <c:v>791</c:v>
                </c:pt>
                <c:pt idx="2">
                  <c:v>7779</c:v>
                </c:pt>
                <c:pt idx="3">
                  <c:v>90</c:v>
                </c:pt>
                <c:pt idx="4">
                  <c:v>1532</c:v>
                </c:pt>
                <c:pt idx="5">
                  <c:v>733</c:v>
                </c:pt>
                <c:pt idx="6">
                  <c:v>1264</c:v>
                </c:pt>
                <c:pt idx="7">
                  <c:v>506</c:v>
                </c:pt>
                <c:pt idx="8">
                  <c:v>36</c:v>
                </c:pt>
                <c:pt idx="9">
                  <c:v>51</c:v>
                </c:pt>
                <c:pt idx="10">
                  <c:v>5295</c:v>
                </c:pt>
                <c:pt idx="11">
                  <c:v>1085</c:v>
                </c:pt>
                <c:pt idx="12">
                  <c:v>146</c:v>
                </c:pt>
                <c:pt idx="13">
                  <c:v>53930</c:v>
                </c:pt>
                <c:pt idx="14">
                  <c:v>219</c:v>
                </c:pt>
              </c:numCache>
            </c:numRef>
          </c:val>
        </c:ser>
        <c:ser>
          <c:idx val="3"/>
          <c:order val="3"/>
          <c:tx>
            <c:strRef>
              <c:f>Feuil1!$E$1565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Feuil1!$E$1566:$E$1580</c:f>
              <c:numCache>
                <c:formatCode>General</c:formatCode>
                <c:ptCount val="15"/>
                <c:pt idx="0">
                  <c:v>856</c:v>
                </c:pt>
                <c:pt idx="1">
                  <c:v>1401</c:v>
                </c:pt>
                <c:pt idx="2">
                  <c:v>9001</c:v>
                </c:pt>
                <c:pt idx="3">
                  <c:v>126</c:v>
                </c:pt>
                <c:pt idx="4">
                  <c:v>1857</c:v>
                </c:pt>
                <c:pt idx="5">
                  <c:v>700</c:v>
                </c:pt>
                <c:pt idx="6">
                  <c:v>1234</c:v>
                </c:pt>
                <c:pt idx="7">
                  <c:v>499</c:v>
                </c:pt>
                <c:pt idx="8">
                  <c:v>47</c:v>
                </c:pt>
                <c:pt idx="9">
                  <c:v>32</c:v>
                </c:pt>
                <c:pt idx="10">
                  <c:v>7348</c:v>
                </c:pt>
                <c:pt idx="11">
                  <c:v>1543</c:v>
                </c:pt>
                <c:pt idx="12">
                  <c:v>219</c:v>
                </c:pt>
                <c:pt idx="13">
                  <c:v>82692</c:v>
                </c:pt>
                <c:pt idx="14">
                  <c:v>338</c:v>
                </c:pt>
              </c:numCache>
            </c:numRef>
          </c:val>
        </c:ser>
        <c:ser>
          <c:idx val="4"/>
          <c:order val="4"/>
          <c:tx>
            <c:strRef>
              <c:f>Feuil1!$F$1565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Feuil1!$F$1566:$F$1580</c:f>
              <c:numCache>
                <c:formatCode>General</c:formatCode>
                <c:ptCount val="15"/>
                <c:pt idx="0">
                  <c:v>783</c:v>
                </c:pt>
                <c:pt idx="1">
                  <c:v>2133</c:v>
                </c:pt>
                <c:pt idx="2">
                  <c:v>8706</c:v>
                </c:pt>
                <c:pt idx="3">
                  <c:v>241</c:v>
                </c:pt>
                <c:pt idx="4">
                  <c:v>2139</c:v>
                </c:pt>
                <c:pt idx="5">
                  <c:v>991</c:v>
                </c:pt>
                <c:pt idx="6">
                  <c:v>1634</c:v>
                </c:pt>
                <c:pt idx="7">
                  <c:v>743</c:v>
                </c:pt>
                <c:pt idx="8">
                  <c:v>69</c:v>
                </c:pt>
                <c:pt idx="9">
                  <c:v>73</c:v>
                </c:pt>
                <c:pt idx="10">
                  <c:v>11520</c:v>
                </c:pt>
                <c:pt idx="11">
                  <c:v>1503</c:v>
                </c:pt>
                <c:pt idx="12">
                  <c:v>351</c:v>
                </c:pt>
                <c:pt idx="13">
                  <c:v>121281</c:v>
                </c:pt>
                <c:pt idx="14">
                  <c:v>342</c:v>
                </c:pt>
              </c:numCache>
            </c:numRef>
          </c:val>
        </c:ser>
        <c:ser>
          <c:idx val="5"/>
          <c:order val="5"/>
          <c:tx>
            <c:strRef>
              <c:f>Feuil1!$G$1565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Feuil1!$G$1566:$G$1580</c:f>
              <c:numCache>
                <c:formatCode>General</c:formatCode>
                <c:ptCount val="15"/>
                <c:pt idx="0">
                  <c:v>748</c:v>
                </c:pt>
                <c:pt idx="1">
                  <c:v>1954</c:v>
                </c:pt>
                <c:pt idx="2">
                  <c:v>8083</c:v>
                </c:pt>
                <c:pt idx="3">
                  <c:v>149</c:v>
                </c:pt>
                <c:pt idx="4">
                  <c:v>2359</c:v>
                </c:pt>
                <c:pt idx="5">
                  <c:v>1056</c:v>
                </c:pt>
                <c:pt idx="6">
                  <c:v>1522</c:v>
                </c:pt>
                <c:pt idx="7">
                  <c:v>652</c:v>
                </c:pt>
                <c:pt idx="8">
                  <c:v>55</c:v>
                </c:pt>
                <c:pt idx="9">
                  <c:v>78</c:v>
                </c:pt>
                <c:pt idx="10">
                  <c:v>12692</c:v>
                </c:pt>
                <c:pt idx="11">
                  <c:v>1364</c:v>
                </c:pt>
                <c:pt idx="12">
                  <c:v>437</c:v>
                </c:pt>
                <c:pt idx="13">
                  <c:v>109424</c:v>
                </c:pt>
                <c:pt idx="14">
                  <c:v>1101</c:v>
                </c:pt>
              </c:numCache>
            </c:numRef>
          </c:val>
        </c:ser>
        <c:ser>
          <c:idx val="6"/>
          <c:order val="6"/>
          <c:tx>
            <c:strRef>
              <c:f>Feuil1!$H$1565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-1.3888888888888889E-3"/>
                  <c:y val="5.044298629337999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5.65622630504520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777777777777779E-3"/>
                  <c:y val="9.38190434529017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777777777777779E-3"/>
                  <c:y val="4.74044911052785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79E-3"/>
                  <c:y val="5.87787984835228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666666666666666E-3"/>
                  <c:y val="5.08937007874015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888888888888889E-3"/>
                  <c:y val="5.37942548848060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888888888888889E-3"/>
                  <c:y val="4.93188976377952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1666666666666666E-3"/>
                  <c:y val="4.66568970545348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3888888888888889E-3"/>
                  <c:y val="4.66727909011373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3888888888888889E-3"/>
                  <c:y val="0.1135662000583260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4.1666666666666666E-3"/>
                  <c:y val="5.35557013706619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4.1666666666666666E-3"/>
                  <c:y val="4.91332750072907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7777777777777779E-3"/>
                  <c:y val="0.5469023038786818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9.7221128608923884E-3"/>
                  <c:y val="5.7410761154855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Feuil1!$H$1566:$H$1580</c:f>
              <c:numCache>
                <c:formatCode>General</c:formatCode>
                <c:ptCount val="15"/>
                <c:pt idx="0">
                  <c:v>782</c:v>
                </c:pt>
                <c:pt idx="1">
                  <c:v>1936</c:v>
                </c:pt>
                <c:pt idx="2">
                  <c:v>8962</c:v>
                </c:pt>
                <c:pt idx="3">
                  <c:v>209</c:v>
                </c:pt>
                <c:pt idx="4">
                  <c:v>2354</c:v>
                </c:pt>
                <c:pt idx="5">
                  <c:v>867</c:v>
                </c:pt>
                <c:pt idx="6">
                  <c:v>1414</c:v>
                </c:pt>
                <c:pt idx="7">
                  <c:v>570</c:v>
                </c:pt>
                <c:pt idx="8">
                  <c:v>68</c:v>
                </c:pt>
                <c:pt idx="9">
                  <c:v>71</c:v>
                </c:pt>
                <c:pt idx="10">
                  <c:v>12686</c:v>
                </c:pt>
                <c:pt idx="11">
                  <c:v>1369</c:v>
                </c:pt>
                <c:pt idx="12">
                  <c:v>535</c:v>
                </c:pt>
                <c:pt idx="13">
                  <c:v>94406</c:v>
                </c:pt>
                <c:pt idx="14">
                  <c:v>2096</c:v>
                </c:pt>
              </c:numCache>
            </c:numRef>
          </c:val>
        </c:ser>
        <c:ser>
          <c:idx val="7"/>
          <c:order val="7"/>
          <c:tx>
            <c:strRef>
              <c:f>Feuil1!$I$1565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5.5555555555555558E-3"/>
                  <c:y val="-1.85185185185185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166666666666667E-2"/>
                  <c:y val="1.48148148148148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6388888888888889E-2"/>
                  <c:y val="5.555555555555555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7499999999999999E-2"/>
                  <c:y val="2.962962962962963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Feuil1!$A$1566:$A$1580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Feuil1!$I$1566:$I$1580</c:f>
              <c:numCache>
                <c:formatCode>General</c:formatCode>
                <c:ptCount val="15"/>
                <c:pt idx="0">
                  <c:v>809</c:v>
                </c:pt>
                <c:pt idx="1">
                  <c:v>1329</c:v>
                </c:pt>
                <c:pt idx="2">
                  <c:v>7970</c:v>
                </c:pt>
                <c:pt idx="3">
                  <c:v>150</c:v>
                </c:pt>
                <c:pt idx="4">
                  <c:v>1897</c:v>
                </c:pt>
                <c:pt idx="5">
                  <c:v>773</c:v>
                </c:pt>
                <c:pt idx="6">
                  <c:v>1329</c:v>
                </c:pt>
                <c:pt idx="7">
                  <c:v>518</c:v>
                </c:pt>
                <c:pt idx="8">
                  <c:v>45</c:v>
                </c:pt>
                <c:pt idx="9">
                  <c:v>47</c:v>
                </c:pt>
                <c:pt idx="10">
                  <c:v>8313</c:v>
                </c:pt>
                <c:pt idx="11">
                  <c:v>1349</c:v>
                </c:pt>
                <c:pt idx="12">
                  <c:v>303</c:v>
                </c:pt>
                <c:pt idx="13">
                  <c:v>86023</c:v>
                </c:pt>
                <c:pt idx="14">
                  <c:v>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882176"/>
        <c:axId val="128883712"/>
      </c:barChart>
      <c:catAx>
        <c:axId val="128882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883712"/>
        <c:crosses val="autoZero"/>
        <c:auto val="1"/>
        <c:lblAlgn val="ctr"/>
        <c:lblOffset val="100"/>
        <c:noMultiLvlLbl val="0"/>
      </c:catAx>
      <c:valAx>
        <c:axId val="128883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28882176"/>
        <c:crosses val="autoZero"/>
        <c:crossBetween val="between"/>
      </c:valAx>
    </c:plotArea>
    <c:legend>
      <c:legendPos val="r"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 extra-CEDEAO par Etat membre,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Nigéria exclu,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596303587051618E-2"/>
          <c:y val="0.10141673957421989"/>
          <c:w val="0.76956167979002621"/>
          <c:h val="0.720154709827938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Feuil1!$B$1583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-1.666666666666666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88888888888888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000000000000001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361111111111111E-2"/>
                  <c:y val="-6.7900450176106624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Feuil1!$B$1584:$B$1597</c:f>
              <c:numCache>
                <c:formatCode>General</c:formatCode>
                <c:ptCount val="14"/>
                <c:pt idx="0">
                  <c:v>670</c:v>
                </c:pt>
                <c:pt idx="1">
                  <c:v>505</c:v>
                </c:pt>
                <c:pt idx="2">
                  <c:v>6021</c:v>
                </c:pt>
                <c:pt idx="3">
                  <c:v>107</c:v>
                </c:pt>
                <c:pt idx="4">
                  <c:v>1344</c:v>
                </c:pt>
                <c:pt idx="5">
                  <c:v>492</c:v>
                </c:pt>
                <c:pt idx="6">
                  <c:v>919</c:v>
                </c:pt>
                <c:pt idx="7">
                  <c:v>293</c:v>
                </c:pt>
                <c:pt idx="8">
                  <c:v>15</c:v>
                </c:pt>
                <c:pt idx="9">
                  <c:v>12</c:v>
                </c:pt>
                <c:pt idx="10">
                  <c:v>3817</c:v>
                </c:pt>
                <c:pt idx="11">
                  <c:v>1182</c:v>
                </c:pt>
                <c:pt idx="12">
                  <c:v>198</c:v>
                </c:pt>
                <c:pt idx="13">
                  <c:v>240</c:v>
                </c:pt>
              </c:numCache>
            </c:numRef>
          </c:val>
        </c:ser>
        <c:ser>
          <c:idx val="1"/>
          <c:order val="1"/>
          <c:tx>
            <c:strRef>
              <c:f>Feuil1!$C$1583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Feuil1!$C$1584:$C$1597</c:f>
              <c:numCache>
                <c:formatCode>General</c:formatCode>
                <c:ptCount val="14"/>
                <c:pt idx="0">
                  <c:v>968</c:v>
                </c:pt>
                <c:pt idx="1">
                  <c:v>584</c:v>
                </c:pt>
                <c:pt idx="2">
                  <c:v>7235</c:v>
                </c:pt>
                <c:pt idx="3">
                  <c:v>128</c:v>
                </c:pt>
                <c:pt idx="4">
                  <c:v>1694</c:v>
                </c:pt>
                <c:pt idx="5">
                  <c:v>575</c:v>
                </c:pt>
                <c:pt idx="6">
                  <c:v>1317</c:v>
                </c:pt>
                <c:pt idx="7">
                  <c:v>360</c:v>
                </c:pt>
                <c:pt idx="8">
                  <c:v>28</c:v>
                </c:pt>
                <c:pt idx="9">
                  <c:v>13</c:v>
                </c:pt>
                <c:pt idx="10">
                  <c:v>4831</c:v>
                </c:pt>
                <c:pt idx="11">
                  <c:v>1396</c:v>
                </c:pt>
                <c:pt idx="12">
                  <c:v>237</c:v>
                </c:pt>
                <c:pt idx="13">
                  <c:v>212</c:v>
                </c:pt>
              </c:numCache>
            </c:numRef>
          </c:val>
        </c:ser>
        <c:ser>
          <c:idx val="2"/>
          <c:order val="2"/>
          <c:tx>
            <c:strRef>
              <c:f>Feuil1!$D$1583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Feuil1!$D$1584:$D$1597</c:f>
              <c:numCache>
                <c:formatCode>General</c:formatCode>
                <c:ptCount val="14"/>
                <c:pt idx="0">
                  <c:v>853</c:v>
                </c:pt>
                <c:pt idx="1">
                  <c:v>791</c:v>
                </c:pt>
                <c:pt idx="2">
                  <c:v>7779</c:v>
                </c:pt>
                <c:pt idx="3">
                  <c:v>90</c:v>
                </c:pt>
                <c:pt idx="4">
                  <c:v>1532</c:v>
                </c:pt>
                <c:pt idx="5">
                  <c:v>733</c:v>
                </c:pt>
                <c:pt idx="6">
                  <c:v>1264</c:v>
                </c:pt>
                <c:pt idx="7">
                  <c:v>506</c:v>
                </c:pt>
                <c:pt idx="8">
                  <c:v>36</c:v>
                </c:pt>
                <c:pt idx="9">
                  <c:v>51</c:v>
                </c:pt>
                <c:pt idx="10">
                  <c:v>5295</c:v>
                </c:pt>
                <c:pt idx="11">
                  <c:v>1085</c:v>
                </c:pt>
                <c:pt idx="12">
                  <c:v>146</c:v>
                </c:pt>
                <c:pt idx="13">
                  <c:v>219</c:v>
                </c:pt>
              </c:numCache>
            </c:numRef>
          </c:val>
        </c:ser>
        <c:ser>
          <c:idx val="3"/>
          <c:order val="3"/>
          <c:tx>
            <c:strRef>
              <c:f>Feuil1!$E$1583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Feuil1!$E$1584:$E$1597</c:f>
              <c:numCache>
                <c:formatCode>General</c:formatCode>
                <c:ptCount val="14"/>
                <c:pt idx="0">
                  <c:v>856</c:v>
                </c:pt>
                <c:pt idx="1">
                  <c:v>1401</c:v>
                </c:pt>
                <c:pt idx="2">
                  <c:v>9001</c:v>
                </c:pt>
                <c:pt idx="3">
                  <c:v>126</c:v>
                </c:pt>
                <c:pt idx="4">
                  <c:v>1857</c:v>
                </c:pt>
                <c:pt idx="5">
                  <c:v>700</c:v>
                </c:pt>
                <c:pt idx="6">
                  <c:v>1234</c:v>
                </c:pt>
                <c:pt idx="7">
                  <c:v>499</c:v>
                </c:pt>
                <c:pt idx="8">
                  <c:v>47</c:v>
                </c:pt>
                <c:pt idx="9">
                  <c:v>32</c:v>
                </c:pt>
                <c:pt idx="10">
                  <c:v>7348</c:v>
                </c:pt>
                <c:pt idx="11">
                  <c:v>1543</c:v>
                </c:pt>
                <c:pt idx="12">
                  <c:v>219</c:v>
                </c:pt>
                <c:pt idx="13">
                  <c:v>338</c:v>
                </c:pt>
              </c:numCache>
            </c:numRef>
          </c:val>
        </c:ser>
        <c:ser>
          <c:idx val="4"/>
          <c:order val="4"/>
          <c:tx>
            <c:strRef>
              <c:f>Feuil1!$F$1583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Feuil1!$F$1584:$F$1597</c:f>
              <c:numCache>
                <c:formatCode>General</c:formatCode>
                <c:ptCount val="14"/>
                <c:pt idx="0">
                  <c:v>783</c:v>
                </c:pt>
                <c:pt idx="1">
                  <c:v>2133</c:v>
                </c:pt>
                <c:pt idx="2">
                  <c:v>8706</c:v>
                </c:pt>
                <c:pt idx="3">
                  <c:v>241</c:v>
                </c:pt>
                <c:pt idx="4">
                  <c:v>2139</c:v>
                </c:pt>
                <c:pt idx="5">
                  <c:v>991</c:v>
                </c:pt>
                <c:pt idx="6">
                  <c:v>1634</c:v>
                </c:pt>
                <c:pt idx="7">
                  <c:v>743</c:v>
                </c:pt>
                <c:pt idx="8">
                  <c:v>69</c:v>
                </c:pt>
                <c:pt idx="9">
                  <c:v>73</c:v>
                </c:pt>
                <c:pt idx="10">
                  <c:v>11520</c:v>
                </c:pt>
                <c:pt idx="11">
                  <c:v>1503</c:v>
                </c:pt>
                <c:pt idx="12">
                  <c:v>351</c:v>
                </c:pt>
                <c:pt idx="13">
                  <c:v>342</c:v>
                </c:pt>
              </c:numCache>
            </c:numRef>
          </c:val>
        </c:ser>
        <c:ser>
          <c:idx val="5"/>
          <c:order val="5"/>
          <c:tx>
            <c:strRef>
              <c:f>Feuil1!$G$1583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Feuil1!$G$1584:$G$1597</c:f>
              <c:numCache>
                <c:formatCode>General</c:formatCode>
                <c:ptCount val="14"/>
                <c:pt idx="0">
                  <c:v>748</c:v>
                </c:pt>
                <c:pt idx="1">
                  <c:v>1954</c:v>
                </c:pt>
                <c:pt idx="2">
                  <c:v>8083</c:v>
                </c:pt>
                <c:pt idx="3">
                  <c:v>149</c:v>
                </c:pt>
                <c:pt idx="4">
                  <c:v>2359</c:v>
                </c:pt>
                <c:pt idx="5">
                  <c:v>1056</c:v>
                </c:pt>
                <c:pt idx="6">
                  <c:v>1522</c:v>
                </c:pt>
                <c:pt idx="7">
                  <c:v>652</c:v>
                </c:pt>
                <c:pt idx="8">
                  <c:v>55</c:v>
                </c:pt>
                <c:pt idx="9">
                  <c:v>78</c:v>
                </c:pt>
                <c:pt idx="10">
                  <c:v>12692</c:v>
                </c:pt>
                <c:pt idx="11">
                  <c:v>1364</c:v>
                </c:pt>
                <c:pt idx="12">
                  <c:v>437</c:v>
                </c:pt>
                <c:pt idx="13">
                  <c:v>1101</c:v>
                </c:pt>
              </c:numCache>
            </c:numRef>
          </c:val>
        </c:ser>
        <c:ser>
          <c:idx val="6"/>
          <c:order val="6"/>
          <c:tx>
            <c:strRef>
              <c:f>Feuil1!$H$1583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Feuil1!$H$1584:$H$1597</c:f>
              <c:numCache>
                <c:formatCode>General</c:formatCode>
                <c:ptCount val="14"/>
                <c:pt idx="0">
                  <c:v>782</c:v>
                </c:pt>
                <c:pt idx="1">
                  <c:v>1936</c:v>
                </c:pt>
                <c:pt idx="2">
                  <c:v>8962</c:v>
                </c:pt>
                <c:pt idx="3">
                  <c:v>209</c:v>
                </c:pt>
                <c:pt idx="4">
                  <c:v>2354</c:v>
                </c:pt>
                <c:pt idx="5">
                  <c:v>867</c:v>
                </c:pt>
                <c:pt idx="6">
                  <c:v>1414</c:v>
                </c:pt>
                <c:pt idx="7">
                  <c:v>570</c:v>
                </c:pt>
                <c:pt idx="8">
                  <c:v>68</c:v>
                </c:pt>
                <c:pt idx="9">
                  <c:v>71</c:v>
                </c:pt>
                <c:pt idx="10">
                  <c:v>12686</c:v>
                </c:pt>
                <c:pt idx="11">
                  <c:v>1369</c:v>
                </c:pt>
                <c:pt idx="12">
                  <c:v>535</c:v>
                </c:pt>
                <c:pt idx="13">
                  <c:v>2096</c:v>
                </c:pt>
              </c:numCache>
            </c:numRef>
          </c:val>
        </c:ser>
        <c:ser>
          <c:idx val="7"/>
          <c:order val="7"/>
          <c:tx>
            <c:strRef>
              <c:f>Feuil1!$I$1583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9.21913094196558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1666666666666666E-3"/>
                  <c:y val="0.1161357538641003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777777777777523E-3"/>
                  <c:y val="0.4576986001749781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5.480592009332167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79E-3"/>
                  <c:y val="0.1446550014581510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9.01490230387868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88888888888838E-3"/>
                  <c:y val="0.1216913094196558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3333333333333332E-3"/>
                  <c:y val="7.56827063283756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7777777777777779E-3"/>
                  <c:y val="4.88492271799358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7777777777777779E-3"/>
                  <c:y val="4.89626713327500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3888888888888889E-3"/>
                  <c:y val="0.4753053368328958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1.388888888888787E-3"/>
                  <c:y val="0.1061592300962379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0185067526415994E-16"/>
                  <c:y val="6.34857101195683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787E-3"/>
                  <c:y val="8.3171186934966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Feuil1!$A$1584:$A$1597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Sierra Leone</c:v>
                </c:pt>
              </c:strCache>
            </c:strRef>
          </c:cat>
          <c:val>
            <c:numRef>
              <c:f>Feuil1!$I$1584:$I$1597</c:f>
              <c:numCache>
                <c:formatCode>General</c:formatCode>
                <c:ptCount val="14"/>
                <c:pt idx="0">
                  <c:v>809</c:v>
                </c:pt>
                <c:pt idx="1">
                  <c:v>1329</c:v>
                </c:pt>
                <c:pt idx="2">
                  <c:v>7970</c:v>
                </c:pt>
                <c:pt idx="3">
                  <c:v>150</c:v>
                </c:pt>
                <c:pt idx="4">
                  <c:v>1897</c:v>
                </c:pt>
                <c:pt idx="5">
                  <c:v>773</c:v>
                </c:pt>
                <c:pt idx="6">
                  <c:v>1329</c:v>
                </c:pt>
                <c:pt idx="7">
                  <c:v>518</c:v>
                </c:pt>
                <c:pt idx="8">
                  <c:v>45</c:v>
                </c:pt>
                <c:pt idx="9">
                  <c:v>47</c:v>
                </c:pt>
                <c:pt idx="10">
                  <c:v>8313</c:v>
                </c:pt>
                <c:pt idx="11">
                  <c:v>1349</c:v>
                </c:pt>
                <c:pt idx="12">
                  <c:v>303</c:v>
                </c:pt>
                <c:pt idx="13">
                  <c:v>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20032"/>
        <c:axId val="130221568"/>
      </c:barChart>
      <c:catAx>
        <c:axId val="130220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221568"/>
        <c:crosses val="autoZero"/>
        <c:auto val="1"/>
        <c:lblAlgn val="ctr"/>
        <c:lblOffset val="100"/>
        <c:noMultiLvlLbl val="0"/>
      </c:catAx>
      <c:valAx>
        <c:axId val="13022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220032"/>
        <c:crosses val="autoZero"/>
        <c:crossBetween val="between"/>
      </c:valAx>
    </c:plotArea>
    <c:legend>
      <c:legendPos val="r"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destinations des exportations totales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extra-CEDEAO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Feuil1!$B$673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Feuil1!$B$674:$B$683</c:f>
              <c:numCache>
                <c:formatCode>General</c:formatCode>
                <c:ptCount val="10"/>
                <c:pt idx="0">
                  <c:v>20523</c:v>
                </c:pt>
                <c:pt idx="1">
                  <c:v>7785</c:v>
                </c:pt>
                <c:pt idx="2">
                  <c:v>7308</c:v>
                </c:pt>
                <c:pt idx="3">
                  <c:v>4233</c:v>
                </c:pt>
                <c:pt idx="4">
                  <c:v>5339</c:v>
                </c:pt>
                <c:pt idx="5">
                  <c:v>2663</c:v>
                </c:pt>
                <c:pt idx="6">
                  <c:v>1169</c:v>
                </c:pt>
                <c:pt idx="7">
                  <c:v>830</c:v>
                </c:pt>
                <c:pt idx="8">
                  <c:v>639</c:v>
                </c:pt>
                <c:pt idx="9">
                  <c:v>543</c:v>
                </c:pt>
              </c:numCache>
            </c:numRef>
          </c:val>
        </c:ser>
        <c:ser>
          <c:idx val="1"/>
          <c:order val="1"/>
          <c:tx>
            <c:strRef>
              <c:f>Feuil1!$C$673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Feuil1!$C$674:$C$683</c:f>
              <c:numCache>
                <c:formatCode>General</c:formatCode>
                <c:ptCount val="10"/>
                <c:pt idx="0">
                  <c:v>29359</c:v>
                </c:pt>
                <c:pt idx="1">
                  <c:v>9572</c:v>
                </c:pt>
                <c:pt idx="2">
                  <c:v>10247</c:v>
                </c:pt>
                <c:pt idx="3">
                  <c:v>5360</c:v>
                </c:pt>
                <c:pt idx="4">
                  <c:v>6310</c:v>
                </c:pt>
                <c:pt idx="5">
                  <c:v>3307</c:v>
                </c:pt>
                <c:pt idx="6">
                  <c:v>1063</c:v>
                </c:pt>
                <c:pt idx="7">
                  <c:v>1651</c:v>
                </c:pt>
                <c:pt idx="8">
                  <c:v>260</c:v>
                </c:pt>
                <c:pt idx="9">
                  <c:v>154</c:v>
                </c:pt>
              </c:numCache>
            </c:numRef>
          </c:val>
        </c:ser>
        <c:ser>
          <c:idx val="2"/>
          <c:order val="2"/>
          <c:tx>
            <c:strRef>
              <c:f>Feuil1!$D$673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006600"/>
            </a:solidFill>
          </c:spPr>
          <c:invertIfNegative val="0"/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Feuil1!$D$674:$D$683</c:f>
              <c:numCache>
                <c:formatCode>General</c:formatCode>
                <c:ptCount val="10"/>
                <c:pt idx="0">
                  <c:v>23156</c:v>
                </c:pt>
                <c:pt idx="1">
                  <c:v>6566</c:v>
                </c:pt>
                <c:pt idx="2">
                  <c:v>8019</c:v>
                </c:pt>
                <c:pt idx="3">
                  <c:v>8891</c:v>
                </c:pt>
                <c:pt idx="4">
                  <c:v>4823</c:v>
                </c:pt>
                <c:pt idx="5">
                  <c:v>3405</c:v>
                </c:pt>
                <c:pt idx="6">
                  <c:v>1638</c:v>
                </c:pt>
                <c:pt idx="7">
                  <c:v>713</c:v>
                </c:pt>
                <c:pt idx="8">
                  <c:v>626</c:v>
                </c:pt>
                <c:pt idx="9">
                  <c:v>289</c:v>
                </c:pt>
              </c:numCache>
            </c:numRef>
          </c:val>
        </c:ser>
        <c:ser>
          <c:idx val="3"/>
          <c:order val="3"/>
          <c:tx>
            <c:strRef>
              <c:f>Feuil1!$E$673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Feuil1!$E$674:$E$683</c:f>
              <c:numCache>
                <c:formatCode>General</c:formatCode>
                <c:ptCount val="10"/>
                <c:pt idx="0">
                  <c:v>28418</c:v>
                </c:pt>
                <c:pt idx="1">
                  <c:v>11388</c:v>
                </c:pt>
                <c:pt idx="2">
                  <c:v>9606</c:v>
                </c:pt>
                <c:pt idx="3">
                  <c:v>9856</c:v>
                </c:pt>
                <c:pt idx="4">
                  <c:v>6256</c:v>
                </c:pt>
                <c:pt idx="5">
                  <c:v>4260</c:v>
                </c:pt>
                <c:pt idx="6">
                  <c:v>1192</c:v>
                </c:pt>
                <c:pt idx="7">
                  <c:v>876</c:v>
                </c:pt>
                <c:pt idx="8">
                  <c:v>1154</c:v>
                </c:pt>
                <c:pt idx="9">
                  <c:v>777</c:v>
                </c:pt>
              </c:numCache>
            </c:numRef>
          </c:val>
        </c:ser>
        <c:ser>
          <c:idx val="4"/>
          <c:order val="4"/>
          <c:tx>
            <c:strRef>
              <c:f>Feuil1!$F$673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Feuil1!$F$674:$F$683</c:f>
              <c:numCache>
                <c:formatCode>General</c:formatCode>
                <c:ptCount val="10"/>
                <c:pt idx="0">
                  <c:v>47756</c:v>
                </c:pt>
                <c:pt idx="1">
                  <c:v>16105</c:v>
                </c:pt>
                <c:pt idx="2">
                  <c:v>10339</c:v>
                </c:pt>
                <c:pt idx="3">
                  <c:v>14137</c:v>
                </c:pt>
                <c:pt idx="4">
                  <c:v>9542</c:v>
                </c:pt>
                <c:pt idx="5">
                  <c:v>5616</c:v>
                </c:pt>
                <c:pt idx="6">
                  <c:v>3158</c:v>
                </c:pt>
                <c:pt idx="7">
                  <c:v>1967</c:v>
                </c:pt>
                <c:pt idx="8">
                  <c:v>1928</c:v>
                </c:pt>
                <c:pt idx="9">
                  <c:v>971</c:v>
                </c:pt>
              </c:numCache>
            </c:numRef>
          </c:val>
        </c:ser>
        <c:ser>
          <c:idx val="5"/>
          <c:order val="5"/>
          <c:tx>
            <c:strRef>
              <c:f>Feuil1!$G$673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Feuil1!$G$674:$G$683</c:f>
              <c:numCache>
                <c:formatCode>General</c:formatCode>
                <c:ptCount val="10"/>
                <c:pt idx="0">
                  <c:v>53370</c:v>
                </c:pt>
                <c:pt idx="1">
                  <c:v>15709</c:v>
                </c:pt>
                <c:pt idx="2">
                  <c:v>11925</c:v>
                </c:pt>
                <c:pt idx="3">
                  <c:v>10467</c:v>
                </c:pt>
                <c:pt idx="4">
                  <c:v>8663</c:v>
                </c:pt>
                <c:pt idx="5">
                  <c:v>6720</c:v>
                </c:pt>
                <c:pt idx="6">
                  <c:v>4591</c:v>
                </c:pt>
                <c:pt idx="7">
                  <c:v>4796</c:v>
                </c:pt>
                <c:pt idx="8">
                  <c:v>2790</c:v>
                </c:pt>
                <c:pt idx="9">
                  <c:v>1459</c:v>
                </c:pt>
              </c:numCache>
            </c:numRef>
          </c:val>
        </c:ser>
        <c:ser>
          <c:idx val="6"/>
          <c:order val="6"/>
          <c:tx>
            <c:strRef>
              <c:f>Feuil1!$H$673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669900"/>
              </a:solidFill>
            </a:ln>
          </c:spPr>
          <c:invertIfNegative val="0"/>
          <c:dLbls>
            <c:dLbl>
              <c:idx val="0"/>
              <c:layout>
                <c:manualLayout>
                  <c:x val="2.2222222222222223E-2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11111111111111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5555555555555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Feuil1!$H$674:$H$683</c:f>
              <c:numCache>
                <c:formatCode>General</c:formatCode>
                <c:ptCount val="10"/>
                <c:pt idx="0">
                  <c:v>47823</c:v>
                </c:pt>
                <c:pt idx="1">
                  <c:v>14611</c:v>
                </c:pt>
                <c:pt idx="2">
                  <c:v>13384</c:v>
                </c:pt>
                <c:pt idx="3">
                  <c:v>10493</c:v>
                </c:pt>
                <c:pt idx="4">
                  <c:v>9248</c:v>
                </c:pt>
                <c:pt idx="5">
                  <c:v>6206</c:v>
                </c:pt>
                <c:pt idx="6">
                  <c:v>5757</c:v>
                </c:pt>
                <c:pt idx="7">
                  <c:v>3295</c:v>
                </c:pt>
                <c:pt idx="8">
                  <c:v>2891</c:v>
                </c:pt>
                <c:pt idx="9">
                  <c:v>2224</c:v>
                </c:pt>
              </c:numCache>
            </c:numRef>
          </c:val>
        </c:ser>
        <c:ser>
          <c:idx val="7"/>
          <c:order val="7"/>
          <c:tx>
            <c:strRef>
              <c:f>Feuil1!$I$673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5.5555555555555558E-3"/>
                  <c:y val="0.4995726159230096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444444444444441E-3"/>
                  <c:y val="0.1917639253426655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555555555555558E-3"/>
                  <c:y val="0.1718480606590842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888888888888889E-3"/>
                  <c:y val="0.1583578302712161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925337632079971E-17"/>
                  <c:y val="0.134175123942840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555555555555558E-3"/>
                  <c:y val="0.1105775736366287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7.64841061533974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5555555555555558E-3"/>
                  <c:y val="6.83721201516477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6.13715368912219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1666666666666666E-3"/>
                  <c:y val="5.430708661417323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Feuil1!$A$674:$A$683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Feuil1!$I$674:$I$683</c:f>
              <c:numCache>
                <c:formatCode>General</c:formatCode>
                <c:ptCount val="10"/>
                <c:pt idx="0">
                  <c:v>35772</c:v>
                </c:pt>
                <c:pt idx="1">
                  <c:v>11677</c:v>
                </c:pt>
                <c:pt idx="2">
                  <c:v>10118</c:v>
                </c:pt>
                <c:pt idx="3">
                  <c:v>9062</c:v>
                </c:pt>
                <c:pt idx="4">
                  <c:v>7169</c:v>
                </c:pt>
                <c:pt idx="5">
                  <c:v>4597</c:v>
                </c:pt>
                <c:pt idx="6">
                  <c:v>2653</c:v>
                </c:pt>
                <c:pt idx="7">
                  <c:v>2018</c:v>
                </c:pt>
                <c:pt idx="8">
                  <c:v>1470</c:v>
                </c:pt>
                <c:pt idx="9">
                  <c:v>917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99008"/>
        <c:axId val="130300544"/>
      </c:barChart>
      <c:catAx>
        <c:axId val="130299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300544"/>
        <c:crosses val="autoZero"/>
        <c:auto val="1"/>
        <c:lblAlgn val="ctr"/>
        <c:lblOffset val="100"/>
        <c:noMultiLvlLbl val="0"/>
      </c:catAx>
      <c:valAx>
        <c:axId val="130300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299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13582677165358"/>
          <c:y val="0.38455818022747157"/>
          <c:w val="0.12086417322834646"/>
          <c:h val="0.34014289880431614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 extra-CEDEAO/total CEDEAO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 principaux pays, moyenne 2007-13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9184794637213358E-2"/>
          <c:y val="8.1666083406240889E-2"/>
          <c:w val="0.8867610852702198"/>
          <c:h val="0.708460775736366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Feuil1!$B$713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Feuil1!$A$714:$A$723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Feuil1!$B$714:$B$723</c:f>
              <c:numCache>
                <c:formatCode>0.00%</c:formatCode>
                <c:ptCount val="10"/>
                <c:pt idx="0">
                  <c:v>0.25900000000000001</c:v>
                </c:pt>
                <c:pt idx="1">
                  <c:v>9.8000000000000004E-2</c:v>
                </c:pt>
                <c:pt idx="2">
                  <c:v>9.1999999999999998E-2</c:v>
                </c:pt>
                <c:pt idx="3">
                  <c:v>5.2999999999999999E-2</c:v>
                </c:pt>
                <c:pt idx="4">
                  <c:v>6.7000000000000004E-2</c:v>
                </c:pt>
                <c:pt idx="5">
                  <c:v>3.4000000000000002E-2</c:v>
                </c:pt>
                <c:pt idx="6">
                  <c:v>1.4999999999999999E-2</c:v>
                </c:pt>
                <c:pt idx="7" formatCode="0%">
                  <c:v>0.01</c:v>
                </c:pt>
                <c:pt idx="8">
                  <c:v>8.0000000000000002E-3</c:v>
                </c:pt>
                <c:pt idx="9">
                  <c:v>7.0000000000000001E-3</c:v>
                </c:pt>
              </c:numCache>
            </c:numRef>
          </c:val>
        </c:ser>
        <c:ser>
          <c:idx val="1"/>
          <c:order val="1"/>
          <c:tx>
            <c:strRef>
              <c:f>Feuil1!$C$713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Feuil1!$A$714:$A$723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Feuil1!$C$714:$C$723</c:f>
              <c:numCache>
                <c:formatCode>0.00%</c:formatCode>
                <c:ptCount val="10"/>
                <c:pt idx="0">
                  <c:v>0.377</c:v>
                </c:pt>
                <c:pt idx="1">
                  <c:v>0.111</c:v>
                </c:pt>
                <c:pt idx="2">
                  <c:v>8.4000000000000005E-2</c:v>
                </c:pt>
                <c:pt idx="3">
                  <c:v>7.3999999999999996E-2</c:v>
                </c:pt>
                <c:pt idx="4">
                  <c:v>6.0999999999999999E-2</c:v>
                </c:pt>
                <c:pt idx="5">
                  <c:v>4.7E-2</c:v>
                </c:pt>
                <c:pt idx="6">
                  <c:v>3.2000000000000001E-2</c:v>
                </c:pt>
                <c:pt idx="7">
                  <c:v>3.4000000000000002E-2</c:v>
                </c:pt>
                <c:pt idx="8" formatCode="0%">
                  <c:v>0.02</c:v>
                </c:pt>
                <c:pt idx="9" formatCode="0%">
                  <c:v>0.01</c:v>
                </c:pt>
              </c:numCache>
            </c:numRef>
          </c:val>
        </c:ser>
        <c:ser>
          <c:idx val="2"/>
          <c:order val="2"/>
          <c:tx>
            <c:strRef>
              <c:f>Feuil1!$D$713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4"/>
              <c:layout>
                <c:manualLayout>
                  <c:x val="5.621648037026741E-3"/>
                  <c:y val="-7.40740740740740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Feuil1!$A$714:$A$723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Feuil1!$D$714:$D$723</c:f>
              <c:numCache>
                <c:formatCode>0.00%</c:formatCode>
                <c:ptCount val="10"/>
                <c:pt idx="0">
                  <c:v>0.373</c:v>
                </c:pt>
                <c:pt idx="1">
                  <c:v>0.114</c:v>
                </c:pt>
                <c:pt idx="2">
                  <c:v>0.104</c:v>
                </c:pt>
                <c:pt idx="3">
                  <c:v>8.2000000000000003E-2</c:v>
                </c:pt>
                <c:pt idx="4">
                  <c:v>7.1999999999999995E-2</c:v>
                </c:pt>
                <c:pt idx="5">
                  <c:v>4.8000000000000001E-2</c:v>
                </c:pt>
                <c:pt idx="6">
                  <c:v>4.4999999999999998E-2</c:v>
                </c:pt>
                <c:pt idx="7">
                  <c:v>2.5999999999999999E-2</c:v>
                </c:pt>
                <c:pt idx="8">
                  <c:v>2.3E-2</c:v>
                </c:pt>
                <c:pt idx="9">
                  <c:v>1.7000000000000001E-2</c:v>
                </c:pt>
              </c:numCache>
            </c:numRef>
          </c:val>
        </c:ser>
        <c:ser>
          <c:idx val="3"/>
          <c:order val="3"/>
          <c:tx>
            <c:strRef>
              <c:f>Feuil1!$E$713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6"/>
              <c:layout>
                <c:manualLayout>
                  <c:x val="2.8108240185133705E-3"/>
                  <c:y val="8.51001749781277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2162360277700562E-3"/>
                  <c:y val="7.44733158355205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5.6216480370268442E-3"/>
                  <c:y val="6.56175269757946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Feuil1!$A$714:$A$723</c:f>
              <c:strCache>
                <c:ptCount val="10"/>
                <c:pt idx="0">
                  <c:v>UE28</c:v>
                </c:pt>
                <c:pt idx="1">
                  <c:v>Inde</c:v>
                </c:pt>
                <c:pt idx="2">
                  <c:v>USA</c:v>
                </c:pt>
                <c:pt idx="3">
                  <c:v>ACP non CEDEAO</c:v>
                </c:pt>
                <c:pt idx="4">
                  <c:v>Brésil</c:v>
                </c:pt>
                <c:pt idx="5">
                  <c:v>Afrique du Sud</c:v>
                </c:pt>
                <c:pt idx="6">
                  <c:v>Chine</c:v>
                </c:pt>
                <c:pt idx="7">
                  <c:v>Japon</c:v>
                </c:pt>
                <c:pt idx="8">
                  <c:v>Indonésie</c:v>
                </c:pt>
                <c:pt idx="9">
                  <c:v>Corée du Sud</c:v>
                </c:pt>
              </c:strCache>
            </c:strRef>
          </c:cat>
          <c:val>
            <c:numRef>
              <c:f>Feuil1!$E$714:$E$723</c:f>
              <c:numCache>
                <c:formatCode>0.00%</c:formatCode>
                <c:ptCount val="10"/>
                <c:pt idx="0">
                  <c:v>0.32100000000000001</c:v>
                </c:pt>
                <c:pt idx="1">
                  <c:v>0.105</c:v>
                </c:pt>
                <c:pt idx="2">
                  <c:v>9.0999999999999998E-2</c:v>
                </c:pt>
                <c:pt idx="3">
                  <c:v>8.1000000000000003E-2</c:v>
                </c:pt>
                <c:pt idx="4">
                  <c:v>6.4000000000000001E-2</c:v>
                </c:pt>
                <c:pt idx="5">
                  <c:v>4.1000000000000002E-2</c:v>
                </c:pt>
                <c:pt idx="6">
                  <c:v>2.4E-2</c:v>
                </c:pt>
                <c:pt idx="7">
                  <c:v>1.7999999999999999E-2</c:v>
                </c:pt>
                <c:pt idx="8">
                  <c:v>1.2999999999999999E-2</c:v>
                </c:pt>
                <c:pt idx="9">
                  <c:v>8.0000000000000002E-3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436096"/>
        <c:axId val="130441984"/>
      </c:barChart>
      <c:catAx>
        <c:axId val="130436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441984"/>
        <c:crosses val="autoZero"/>
        <c:auto val="1"/>
        <c:lblAlgn val="ctr"/>
        <c:lblOffset val="100"/>
        <c:noMultiLvlLbl val="0"/>
      </c:catAx>
      <c:valAx>
        <c:axId val="13044198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4360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044556208512682"/>
          <c:y val="0.18333333333333332"/>
          <c:w val="0.38970370816298711"/>
          <c:h val="4.691601049868766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extra-CEDEAO des Etats UEMOA et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UEMOA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Feuil1!$D$1445</c:f>
              <c:strCache>
                <c:ptCount val="1"/>
                <c:pt idx="0">
                  <c:v>Total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Feuil1!$E$1444:$L$1444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Feuil1!$E$1445:$L$1445</c:f>
              <c:numCache>
                <c:formatCode>General</c:formatCode>
                <c:ptCount val="8"/>
                <c:pt idx="0">
                  <c:v>56392</c:v>
                </c:pt>
                <c:pt idx="1">
                  <c:v>79574</c:v>
                </c:pt>
                <c:pt idx="2">
                  <c:v>60175</c:v>
                </c:pt>
                <c:pt idx="3">
                  <c:v>74962</c:v>
                </c:pt>
                <c:pt idx="4">
                  <c:v>93481</c:v>
                </c:pt>
                <c:pt idx="5">
                  <c:v>92686</c:v>
                </c:pt>
                <c:pt idx="6">
                  <c:v>98885</c:v>
                </c:pt>
                <c:pt idx="7">
                  <c:v>79451</c:v>
                </c:pt>
              </c:numCache>
            </c:numRef>
          </c:val>
        </c:ser>
        <c:ser>
          <c:idx val="1"/>
          <c:order val="1"/>
          <c:tx>
            <c:strRef>
              <c:f>Feuil1!$D$1446</c:f>
              <c:strCache>
                <c:ptCount val="1"/>
                <c:pt idx="0">
                  <c:v>non UEMOA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Feuil1!$E$1444:$L$1444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Feuil1!$E$1446:$L$1446</c:f>
              <c:numCache>
                <c:formatCode>General</c:formatCode>
                <c:ptCount val="8"/>
                <c:pt idx="0">
                  <c:v>40621</c:v>
                </c:pt>
                <c:pt idx="1">
                  <c:v>60373</c:v>
                </c:pt>
                <c:pt idx="2">
                  <c:v>42642</c:v>
                </c:pt>
                <c:pt idx="3">
                  <c:v>56016</c:v>
                </c:pt>
                <c:pt idx="4">
                  <c:v>74363</c:v>
                </c:pt>
                <c:pt idx="5">
                  <c:v>70726</c:v>
                </c:pt>
                <c:pt idx="6">
                  <c:v>73643</c:v>
                </c:pt>
                <c:pt idx="7">
                  <c:v>59769</c:v>
                </c:pt>
              </c:numCache>
            </c:numRef>
          </c:val>
        </c:ser>
        <c:ser>
          <c:idx val="2"/>
          <c:order val="2"/>
          <c:tx>
            <c:strRef>
              <c:f>Feuil1!$D$1447</c:f>
              <c:strCache>
                <c:ptCount val="1"/>
                <c:pt idx="0">
                  <c:v>UEMOA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Feuil1!$E$1444:$L$1444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Feuil1!$E$1447:$L$1447</c:f>
              <c:numCache>
                <c:formatCode>General</c:formatCode>
                <c:ptCount val="8"/>
                <c:pt idx="0">
                  <c:v>15771</c:v>
                </c:pt>
                <c:pt idx="1">
                  <c:v>19201</c:v>
                </c:pt>
                <c:pt idx="2">
                  <c:v>17533</c:v>
                </c:pt>
                <c:pt idx="3">
                  <c:v>18946</c:v>
                </c:pt>
                <c:pt idx="4">
                  <c:v>19118</c:v>
                </c:pt>
                <c:pt idx="5">
                  <c:v>21960</c:v>
                </c:pt>
                <c:pt idx="6">
                  <c:v>25242</c:v>
                </c:pt>
                <c:pt idx="7">
                  <c:v>19682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60064"/>
        <c:axId val="130361600"/>
      </c:barChart>
      <c:catAx>
        <c:axId val="130360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361600"/>
        <c:crosses val="autoZero"/>
        <c:auto val="1"/>
        <c:lblAlgn val="ctr"/>
        <c:lblOffset val="100"/>
        <c:noMultiLvlLbl val="0"/>
      </c:catAx>
      <c:valAx>
        <c:axId val="13036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3600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323228346456692"/>
          <c:y val="0.16296296296296298"/>
          <c:w val="0.52464643482064743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</a:t>
            </a:r>
            <a:r>
              <a:rPr lang="fr-FR" sz="24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extra-CEDEAO par Etat</a:t>
            </a:r>
          </a:p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membre de 2007 à 2013, en millions de $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596303587051618E-2"/>
          <c:y val="0.15326859142607174"/>
          <c:w val="0.76956167979002621"/>
          <c:h val="0.668302857976086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Feuil1!$E$1454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7"/>
              <c:layout>
                <c:manualLayout>
                  <c:x val="1.5277777777777777E-2"/>
                  <c:y val="5.555555555555555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361111111111111E-2"/>
                  <c:y val="9.25925925925925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4722222222222224E-2"/>
                  <c:y val="1.85185185185185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Feuil1!$E$1455:$E$1468</c:f>
              <c:numCache>
                <c:formatCode>General</c:formatCode>
                <c:ptCount val="14"/>
                <c:pt idx="0">
                  <c:v>1888</c:v>
                </c:pt>
                <c:pt idx="1">
                  <c:v>1046</c:v>
                </c:pt>
                <c:pt idx="2">
                  <c:v>4940</c:v>
                </c:pt>
                <c:pt idx="3">
                  <c:v>110</c:v>
                </c:pt>
                <c:pt idx="4">
                  <c:v>1305</c:v>
                </c:pt>
                <c:pt idx="5">
                  <c:v>919</c:v>
                </c:pt>
                <c:pt idx="6">
                  <c:v>4365</c:v>
                </c:pt>
                <c:pt idx="7">
                  <c:v>1181</c:v>
                </c:pt>
                <c:pt idx="8">
                  <c:v>268</c:v>
                </c:pt>
                <c:pt idx="9">
                  <c:v>6205</c:v>
                </c:pt>
                <c:pt idx="10">
                  <c:v>1192</c:v>
                </c:pt>
                <c:pt idx="11">
                  <c:v>495</c:v>
                </c:pt>
                <c:pt idx="12">
                  <c:v>31470</c:v>
                </c:pt>
                <c:pt idx="13">
                  <c:v>270</c:v>
                </c:pt>
              </c:numCache>
            </c:numRef>
          </c:val>
        </c:ser>
        <c:ser>
          <c:idx val="1"/>
          <c:order val="1"/>
          <c:tx>
            <c:strRef>
              <c:f>Feuil1!$F$1454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Feuil1!$F$1455:$F$1468</c:f>
              <c:numCache>
                <c:formatCode>General</c:formatCode>
                <c:ptCount val="14"/>
                <c:pt idx="0">
                  <c:v>2150</c:v>
                </c:pt>
                <c:pt idx="1">
                  <c:v>1238</c:v>
                </c:pt>
                <c:pt idx="2">
                  <c:v>5392</c:v>
                </c:pt>
                <c:pt idx="3">
                  <c:v>136</c:v>
                </c:pt>
                <c:pt idx="4">
                  <c:v>2049</c:v>
                </c:pt>
                <c:pt idx="5">
                  <c:v>1376</c:v>
                </c:pt>
                <c:pt idx="6">
                  <c:v>5458</c:v>
                </c:pt>
                <c:pt idx="7">
                  <c:v>1387</c:v>
                </c:pt>
                <c:pt idx="8">
                  <c:v>260</c:v>
                </c:pt>
                <c:pt idx="9">
                  <c:v>8341</c:v>
                </c:pt>
                <c:pt idx="10">
                  <c:v>1282</c:v>
                </c:pt>
                <c:pt idx="11">
                  <c:v>733</c:v>
                </c:pt>
                <c:pt idx="12">
                  <c:v>48620</c:v>
                </c:pt>
                <c:pt idx="13">
                  <c:v>324</c:v>
                </c:pt>
              </c:numCache>
            </c:numRef>
          </c:val>
        </c:ser>
        <c:ser>
          <c:idx val="2"/>
          <c:order val="2"/>
          <c:tx>
            <c:strRef>
              <c:f>Feuil1!$G$1454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Feuil1!$G$1455:$G$1468</c:f>
              <c:numCache>
                <c:formatCode>General</c:formatCode>
                <c:ptCount val="14"/>
                <c:pt idx="0">
                  <c:v>1910</c:v>
                </c:pt>
                <c:pt idx="1">
                  <c:v>1194</c:v>
                </c:pt>
                <c:pt idx="2">
                  <c:v>5366</c:v>
                </c:pt>
                <c:pt idx="3">
                  <c:v>119</c:v>
                </c:pt>
                <c:pt idx="4">
                  <c:v>1514</c:v>
                </c:pt>
                <c:pt idx="5">
                  <c:v>1837</c:v>
                </c:pt>
                <c:pt idx="6">
                  <c:v>4170</c:v>
                </c:pt>
                <c:pt idx="7">
                  <c:v>1398</c:v>
                </c:pt>
                <c:pt idx="8">
                  <c:v>258</c:v>
                </c:pt>
                <c:pt idx="9">
                  <c:v>6826</c:v>
                </c:pt>
                <c:pt idx="10">
                  <c:v>988</c:v>
                </c:pt>
                <c:pt idx="11">
                  <c:v>548</c:v>
                </c:pt>
                <c:pt idx="12">
                  <c:v>33048</c:v>
                </c:pt>
                <c:pt idx="13">
                  <c:v>316</c:v>
                </c:pt>
              </c:numCache>
            </c:numRef>
          </c:val>
        </c:ser>
        <c:ser>
          <c:idx val="3"/>
          <c:order val="3"/>
          <c:tx>
            <c:strRef>
              <c:f>Feuil1!$H$1454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Feuil1!$H$1455:$H$1468</c:f>
              <c:numCache>
                <c:formatCode>General</c:formatCode>
                <c:ptCount val="14"/>
                <c:pt idx="0">
                  <c:v>1915</c:v>
                </c:pt>
                <c:pt idx="1">
                  <c:v>1355</c:v>
                </c:pt>
                <c:pt idx="2">
                  <c:v>5670</c:v>
                </c:pt>
                <c:pt idx="3">
                  <c:v>147</c:v>
                </c:pt>
                <c:pt idx="4">
                  <c:v>2203</c:v>
                </c:pt>
                <c:pt idx="5">
                  <c:v>1903</c:v>
                </c:pt>
                <c:pt idx="6">
                  <c:v>4270</c:v>
                </c:pt>
                <c:pt idx="7">
                  <c:v>1493</c:v>
                </c:pt>
                <c:pt idx="8">
                  <c:v>242</c:v>
                </c:pt>
                <c:pt idx="9">
                  <c:v>9245</c:v>
                </c:pt>
                <c:pt idx="10">
                  <c:v>1313</c:v>
                </c:pt>
                <c:pt idx="11">
                  <c:v>707</c:v>
                </c:pt>
                <c:pt idx="12">
                  <c:v>43321</c:v>
                </c:pt>
                <c:pt idx="13">
                  <c:v>468</c:v>
                </c:pt>
              </c:numCache>
            </c:numRef>
          </c:val>
        </c:ser>
        <c:ser>
          <c:idx val="4"/>
          <c:order val="4"/>
          <c:tx>
            <c:strRef>
              <c:f>Feuil1!$I$1454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Feuil1!$I$1455:$I$1468</c:f>
              <c:numCache>
                <c:formatCode>General</c:formatCode>
                <c:ptCount val="14"/>
                <c:pt idx="0">
                  <c:v>1956</c:v>
                </c:pt>
                <c:pt idx="1">
                  <c:v>1560</c:v>
                </c:pt>
                <c:pt idx="2">
                  <c:v>4985</c:v>
                </c:pt>
                <c:pt idx="3">
                  <c:v>186</c:v>
                </c:pt>
                <c:pt idx="4">
                  <c:v>2262</c:v>
                </c:pt>
                <c:pt idx="5">
                  <c:v>1514</c:v>
                </c:pt>
                <c:pt idx="6">
                  <c:v>5244</c:v>
                </c:pt>
                <c:pt idx="7">
                  <c:v>1415</c:v>
                </c:pt>
                <c:pt idx="8">
                  <c:v>301</c:v>
                </c:pt>
                <c:pt idx="9">
                  <c:v>14120</c:v>
                </c:pt>
                <c:pt idx="10">
                  <c:v>1968</c:v>
                </c:pt>
                <c:pt idx="11">
                  <c:v>1013</c:v>
                </c:pt>
                <c:pt idx="12">
                  <c:v>54968</c:v>
                </c:pt>
                <c:pt idx="13">
                  <c:v>1043</c:v>
                </c:pt>
              </c:numCache>
            </c:numRef>
          </c:val>
        </c:ser>
        <c:ser>
          <c:idx val="5"/>
          <c:order val="5"/>
          <c:tx>
            <c:strRef>
              <c:f>Feuil1!$J$1454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Feuil1!$J$1455:$J$1468</c:f>
              <c:numCache>
                <c:formatCode>General</c:formatCode>
                <c:ptCount val="14"/>
                <c:pt idx="0">
                  <c:v>1880</c:v>
                </c:pt>
                <c:pt idx="1">
                  <c:v>2056</c:v>
                </c:pt>
                <c:pt idx="2">
                  <c:v>6969</c:v>
                </c:pt>
                <c:pt idx="3">
                  <c:v>204</c:v>
                </c:pt>
                <c:pt idx="4">
                  <c:v>2201</c:v>
                </c:pt>
                <c:pt idx="5">
                  <c:v>1288</c:v>
                </c:pt>
                <c:pt idx="6">
                  <c:v>5528</c:v>
                </c:pt>
                <c:pt idx="7">
                  <c:v>1885</c:v>
                </c:pt>
                <c:pt idx="8">
                  <c:v>347</c:v>
                </c:pt>
                <c:pt idx="9">
                  <c:v>15761</c:v>
                </c:pt>
                <c:pt idx="10">
                  <c:v>2106</c:v>
                </c:pt>
                <c:pt idx="11">
                  <c:v>1032</c:v>
                </c:pt>
                <c:pt idx="12">
                  <c:v>49781</c:v>
                </c:pt>
                <c:pt idx="13">
                  <c:v>954</c:v>
                </c:pt>
              </c:numCache>
            </c:numRef>
          </c:val>
        </c:ser>
        <c:ser>
          <c:idx val="6"/>
          <c:order val="6"/>
          <c:tx>
            <c:strRef>
              <c:f>Feuil1!$K$1454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3888888888889015E-3"/>
                  <c:y val="-1.48148148148148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666666666666666E-3"/>
                  <c:y val="-9.25925925925925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1666666666666666E-3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1666666666666666E-3"/>
                  <c:y val="-1.66666666666666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7777777777777779E-3"/>
                  <c:y val="-1.66666666666666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6.9444444444444441E-3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Feuil1!$K$1455:$K$1468</c:f>
              <c:numCache>
                <c:formatCode>General</c:formatCode>
                <c:ptCount val="14"/>
                <c:pt idx="0">
                  <c:v>2002</c:v>
                </c:pt>
                <c:pt idx="1">
                  <c:v>2282</c:v>
                </c:pt>
                <c:pt idx="2">
                  <c:v>9327</c:v>
                </c:pt>
                <c:pt idx="3">
                  <c:v>169</c:v>
                </c:pt>
                <c:pt idx="4">
                  <c:v>2568</c:v>
                </c:pt>
                <c:pt idx="5">
                  <c:v>1294</c:v>
                </c:pt>
                <c:pt idx="6">
                  <c:v>5669</c:v>
                </c:pt>
                <c:pt idx="7">
                  <c:v>1945</c:v>
                </c:pt>
                <c:pt idx="8">
                  <c:v>303</c:v>
                </c:pt>
                <c:pt idx="9">
                  <c:v>14415</c:v>
                </c:pt>
                <c:pt idx="10">
                  <c:v>2008</c:v>
                </c:pt>
                <c:pt idx="11">
                  <c:v>1151</c:v>
                </c:pt>
                <c:pt idx="12">
                  <c:v>54167</c:v>
                </c:pt>
                <c:pt idx="13">
                  <c:v>881</c:v>
                </c:pt>
              </c:numCache>
            </c:numRef>
          </c:val>
        </c:ser>
        <c:ser>
          <c:idx val="7"/>
          <c:order val="7"/>
          <c:tx>
            <c:strRef>
              <c:f>Feuil1!$L$1454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2.7778871391076114E-3"/>
                  <c:y val="6.66666666666666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9E-3"/>
                  <c:y val="6.29629629629629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77777777777777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4.814814814814814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79E-3"/>
                  <c:y val="6.8518518518518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666666666666666E-3"/>
                  <c:y val="6.11111111111111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1666666666667178E-3"/>
                  <c:y val="0.1018518518518518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888888888888889E-3"/>
                  <c:y val="6.29629629629629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4.814814814814814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5000000000000001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3888888888888889E-3"/>
                  <c:y val="6.29629629629629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5.55555555555555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6388888888888889E-2"/>
                  <c:y val="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787E-3"/>
                  <c:y val="5.1851851851851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Feuil1!$D$1455:$D$1468</c:f>
              <c:strCache>
                <c:ptCount val="14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Gambie</c:v>
                </c:pt>
                <c:pt idx="9">
                  <c:v>Ghana</c:v>
                </c:pt>
                <c:pt idx="10">
                  <c:v>Guinée</c:v>
                </c:pt>
                <c:pt idx="11">
                  <c:v>Libéria</c:v>
                </c:pt>
                <c:pt idx="12">
                  <c:v>Nigéria</c:v>
                </c:pt>
                <c:pt idx="13">
                  <c:v>Sierra Leone</c:v>
                </c:pt>
              </c:strCache>
            </c:strRef>
          </c:cat>
          <c:val>
            <c:numRef>
              <c:f>Feuil1!$L$1455:$L$1468</c:f>
              <c:numCache>
                <c:formatCode>General</c:formatCode>
                <c:ptCount val="14"/>
                <c:pt idx="0">
                  <c:v>1957</c:v>
                </c:pt>
                <c:pt idx="1">
                  <c:v>1533</c:v>
                </c:pt>
                <c:pt idx="2">
                  <c:v>6093</c:v>
                </c:pt>
                <c:pt idx="3">
                  <c:v>153</c:v>
                </c:pt>
                <c:pt idx="4">
                  <c:v>2015</c:v>
                </c:pt>
                <c:pt idx="5">
                  <c:v>1447</c:v>
                </c:pt>
                <c:pt idx="6">
                  <c:v>4958</c:v>
                </c:pt>
                <c:pt idx="7">
                  <c:v>1529</c:v>
                </c:pt>
                <c:pt idx="8">
                  <c:v>283</c:v>
                </c:pt>
                <c:pt idx="9">
                  <c:v>10702</c:v>
                </c:pt>
                <c:pt idx="10">
                  <c:v>1551</c:v>
                </c:pt>
                <c:pt idx="11">
                  <c:v>811</c:v>
                </c:pt>
                <c:pt idx="12">
                  <c:v>45054</c:v>
                </c:pt>
                <c:pt idx="13">
                  <c:v>608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516480"/>
        <c:axId val="130518016"/>
      </c:barChart>
      <c:catAx>
        <c:axId val="130516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518016"/>
        <c:crosses val="autoZero"/>
        <c:auto val="1"/>
        <c:lblAlgn val="ctr"/>
        <c:lblOffset val="100"/>
        <c:noMultiLvlLbl val="0"/>
      </c:catAx>
      <c:valAx>
        <c:axId val="130518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516480"/>
        <c:crosses val="autoZero"/>
        <c:crossBetween val="between"/>
      </c:valAx>
    </c:plotArea>
    <c:legend>
      <c:legendPos val="r"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Importations  extra-CEDEAO des principaux pays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d'origine et moyenne 2007-13, en millions de $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Feuil1!$B$786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Feuil1!$A$787:$A$795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Feuil1!$B$787:$B$795</c:f>
              <c:numCache>
                <c:formatCode>General</c:formatCode>
                <c:ptCount val="9"/>
                <c:pt idx="0">
                  <c:v>23109</c:v>
                </c:pt>
                <c:pt idx="1">
                  <c:v>7816</c:v>
                </c:pt>
                <c:pt idx="2">
                  <c:v>4726</c:v>
                </c:pt>
                <c:pt idx="3">
                  <c:v>2545</c:v>
                </c:pt>
                <c:pt idx="4">
                  <c:v>7673</c:v>
                </c:pt>
                <c:pt idx="5">
                  <c:v>2585</c:v>
                </c:pt>
                <c:pt idx="6">
                  <c:v>1328</c:v>
                </c:pt>
                <c:pt idx="7">
                  <c:v>2251</c:v>
                </c:pt>
                <c:pt idx="8">
                  <c:v>505</c:v>
                </c:pt>
              </c:numCache>
            </c:numRef>
          </c:val>
        </c:ser>
        <c:ser>
          <c:idx val="1"/>
          <c:order val="1"/>
          <c:tx>
            <c:strRef>
              <c:f>Feuil1!$C$786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Feuil1!$A$787:$A$795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Feuil1!$C$787:$C$795</c:f>
              <c:numCache>
                <c:formatCode>General</c:formatCode>
                <c:ptCount val="9"/>
                <c:pt idx="0">
                  <c:v>30016</c:v>
                </c:pt>
                <c:pt idx="1">
                  <c:v>19419</c:v>
                </c:pt>
                <c:pt idx="2">
                  <c:v>8737</c:v>
                </c:pt>
                <c:pt idx="3">
                  <c:v>5659</c:v>
                </c:pt>
                <c:pt idx="4">
                  <c:v>4826</c:v>
                </c:pt>
                <c:pt idx="5">
                  <c:v>1821</c:v>
                </c:pt>
                <c:pt idx="6">
                  <c:v>2097</c:v>
                </c:pt>
                <c:pt idx="7">
                  <c:v>2596</c:v>
                </c:pt>
                <c:pt idx="8">
                  <c:v>2175</c:v>
                </c:pt>
              </c:numCache>
            </c:numRef>
          </c:val>
        </c:ser>
        <c:ser>
          <c:idx val="2"/>
          <c:order val="2"/>
          <c:tx>
            <c:strRef>
              <c:f>Feuil1!$D$786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4"/>
              <c:layout>
                <c:manualLayout>
                  <c:x val="2.2222222222222223E-2"/>
                  <c:y val="-3.7037037037037038E-3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B05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5.5555555555555558E-3"/>
                  <c:y val="-2.59259259259259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Feuil1!$A$787:$A$795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Feuil1!$D$787:$D$795</c:f>
              <c:numCache>
                <c:formatCode>General</c:formatCode>
                <c:ptCount val="9"/>
                <c:pt idx="0">
                  <c:v>31072</c:v>
                </c:pt>
                <c:pt idx="1">
                  <c:v>22793</c:v>
                </c:pt>
                <c:pt idx="2">
                  <c:v>10062</c:v>
                </c:pt>
                <c:pt idx="3">
                  <c:v>5526</c:v>
                </c:pt>
                <c:pt idx="4">
                  <c:v>2877</c:v>
                </c:pt>
                <c:pt idx="5">
                  <c:v>2794</c:v>
                </c:pt>
                <c:pt idx="6">
                  <c:v>2482</c:v>
                </c:pt>
                <c:pt idx="7">
                  <c:v>1815</c:v>
                </c:pt>
                <c:pt idx="8">
                  <c:v>1006</c:v>
                </c:pt>
              </c:numCache>
            </c:numRef>
          </c:val>
        </c:ser>
        <c:ser>
          <c:idx val="3"/>
          <c:order val="3"/>
          <c:tx>
            <c:strRef>
              <c:f>Feuil1!$E$786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6"/>
              <c:layout>
                <c:manualLayout>
                  <c:x val="1.3888888888889906E-3"/>
                  <c:y val="7.44657334499854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1666666666667681E-3"/>
                  <c:y val="9.50759696704578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5555555555555558E-3"/>
                  <c:y val="9.13407699037620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Feuil1!$A$787:$A$795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Feuil1!$E$787:$E$795</c:f>
              <c:numCache>
                <c:formatCode>General</c:formatCode>
                <c:ptCount val="9"/>
                <c:pt idx="0">
                  <c:v>27493</c:v>
                </c:pt>
                <c:pt idx="1">
                  <c:v>14481</c:v>
                </c:pt>
                <c:pt idx="2">
                  <c:v>7246</c:v>
                </c:pt>
                <c:pt idx="3">
                  <c:v>3824</c:v>
                </c:pt>
                <c:pt idx="4">
                  <c:v>7079</c:v>
                </c:pt>
                <c:pt idx="5">
                  <c:v>2322</c:v>
                </c:pt>
                <c:pt idx="6">
                  <c:v>1784</c:v>
                </c:pt>
                <c:pt idx="7">
                  <c:v>2196</c:v>
                </c:pt>
                <c:pt idx="8">
                  <c:v>2034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719744"/>
        <c:axId val="130721280"/>
      </c:barChart>
      <c:catAx>
        <c:axId val="130719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721280"/>
        <c:crosses val="autoZero"/>
        <c:auto val="1"/>
        <c:lblAlgn val="ctr"/>
        <c:lblOffset val="100"/>
        <c:noMultiLvlLbl val="0"/>
      </c:catAx>
      <c:valAx>
        <c:axId val="130721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7197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057185039370079"/>
          <c:y val="0.22592592592592592"/>
          <c:w val="0.43330074365704285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intra-CEDEAO produits pétroliers en 2013, M$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Feuil1!$B$3299</c:f>
              <c:strCache>
                <c:ptCount val="1"/>
                <c:pt idx="0">
                  <c:v>X vers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-1.388888888888890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Feuil1!$A$3300:$A$3305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Feuil1!$B$3300:$B$3305</c:f>
              <c:numCache>
                <c:formatCode>General</c:formatCode>
                <c:ptCount val="6"/>
                <c:pt idx="0">
                  <c:v>5744</c:v>
                </c:pt>
                <c:pt idx="1">
                  <c:v>2059</c:v>
                </c:pt>
                <c:pt idx="2">
                  <c:v>3685</c:v>
                </c:pt>
                <c:pt idx="3">
                  <c:v>834</c:v>
                </c:pt>
                <c:pt idx="4">
                  <c:v>4910</c:v>
                </c:pt>
                <c:pt idx="5">
                  <c:v>3639</c:v>
                </c:pt>
              </c:numCache>
            </c:numRef>
          </c:val>
        </c:ser>
        <c:ser>
          <c:idx val="1"/>
          <c:order val="1"/>
          <c:tx>
            <c:strRef>
              <c:f>Feuil1!$C$3299</c:f>
              <c:strCache>
                <c:ptCount val="1"/>
                <c:pt idx="0">
                  <c:v>M de Cedeao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111111111111112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Feuil1!$A$3300:$A$3305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Feuil1!$C$3300:$C$3305</c:f>
              <c:numCache>
                <c:formatCode>General</c:formatCode>
                <c:ptCount val="6"/>
                <c:pt idx="0">
                  <c:v>5862</c:v>
                </c:pt>
                <c:pt idx="1">
                  <c:v>4714</c:v>
                </c:pt>
                <c:pt idx="2">
                  <c:v>1148</c:v>
                </c:pt>
                <c:pt idx="3">
                  <c:v>1991</c:v>
                </c:pt>
                <c:pt idx="4">
                  <c:v>3871</c:v>
                </c:pt>
                <c:pt idx="5">
                  <c:v>992</c:v>
                </c:pt>
              </c:numCache>
            </c:numRef>
          </c:val>
        </c:ser>
        <c:ser>
          <c:idx val="2"/>
          <c:order val="2"/>
          <c:tx>
            <c:strRef>
              <c:f>Feuil1!$D$3299</c:f>
              <c:strCache>
                <c:ptCount val="1"/>
                <c:pt idx="0">
                  <c:v>Solde Cedeao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>
                <c:manualLayout>
                  <c:x val="2.7777777777777779E-3"/>
                  <c:y val="-3.8888888888888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9.25925925925925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Feuil1!$A$3300:$A$3305</c:f>
              <c:strCache>
                <c:ptCount val="6"/>
                <c:pt idx="0">
                  <c:v>Total 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Dont Nigéria</c:v>
                </c:pt>
              </c:strCache>
            </c:strRef>
          </c:cat>
          <c:val>
            <c:numRef>
              <c:f>Feuil1!$D$3300:$D$3305</c:f>
              <c:numCache>
                <c:formatCode>General</c:formatCode>
                <c:ptCount val="6"/>
                <c:pt idx="0">
                  <c:v>-162</c:v>
                </c:pt>
                <c:pt idx="1">
                  <c:v>-2672</c:v>
                </c:pt>
                <c:pt idx="2">
                  <c:v>2510</c:v>
                </c:pt>
                <c:pt idx="3">
                  <c:v>-1201</c:v>
                </c:pt>
                <c:pt idx="4">
                  <c:v>1039</c:v>
                </c:pt>
                <c:pt idx="5">
                  <c:v>2647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179776"/>
        <c:axId val="103181312"/>
      </c:barChart>
      <c:catAx>
        <c:axId val="103179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03181312"/>
        <c:crosses val="autoZero"/>
        <c:auto val="1"/>
        <c:lblAlgn val="ctr"/>
        <c:lblOffset val="100"/>
        <c:noMultiLvlLbl val="0"/>
      </c:catAx>
      <c:valAx>
        <c:axId val="103181312"/>
        <c:scaling>
          <c:orientation val="minMax"/>
          <c:min val="-35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031797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154711286089239"/>
          <c:y val="0.1425925925925926"/>
          <c:w val="0.61627985564304466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Pourcentages  des importations totales extra-CEDEAO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2007 à 2013 selon les pays d'origine,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Feuil1!$B$766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Feuil1!$A$767:$A$775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Feuil1!$B$767:$B$775</c:f>
              <c:numCache>
                <c:formatCode>0.00%</c:formatCode>
                <c:ptCount val="9"/>
                <c:pt idx="0" formatCode="0%">
                  <c:v>0.41</c:v>
                </c:pt>
                <c:pt idx="1">
                  <c:v>0.13900000000000001</c:v>
                </c:pt>
                <c:pt idx="2">
                  <c:v>8.4000000000000005E-2</c:v>
                </c:pt>
                <c:pt idx="3">
                  <c:v>4.4999999999999998E-2</c:v>
                </c:pt>
                <c:pt idx="4">
                  <c:v>0.13600000000000001</c:v>
                </c:pt>
                <c:pt idx="5">
                  <c:v>4.5999999999999999E-2</c:v>
                </c:pt>
                <c:pt idx="6">
                  <c:v>2.4E-2</c:v>
                </c:pt>
                <c:pt idx="7" formatCode="0%">
                  <c:v>0.04</c:v>
                </c:pt>
                <c:pt idx="8">
                  <c:v>8.9999999999999993E-3</c:v>
                </c:pt>
              </c:numCache>
            </c:numRef>
          </c:val>
        </c:ser>
        <c:ser>
          <c:idx val="1"/>
          <c:order val="1"/>
          <c:tx>
            <c:strRef>
              <c:f>Feuil1!$C$766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Feuil1!$A$767:$A$775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Feuil1!$C$767:$C$775</c:f>
              <c:numCache>
                <c:formatCode>0%</c:formatCode>
                <c:ptCount val="9"/>
                <c:pt idx="0" formatCode="0.00%">
                  <c:v>0.32400000000000001</c:v>
                </c:pt>
                <c:pt idx="1">
                  <c:v>0.21</c:v>
                </c:pt>
                <c:pt idx="2" formatCode="0.00%">
                  <c:v>9.4E-2</c:v>
                </c:pt>
                <c:pt idx="3" formatCode="0.00%">
                  <c:v>6.0999999999999999E-2</c:v>
                </c:pt>
                <c:pt idx="4" formatCode="0.00%">
                  <c:v>5.1999999999999998E-2</c:v>
                </c:pt>
                <c:pt idx="5">
                  <c:v>0.02</c:v>
                </c:pt>
                <c:pt idx="6" formatCode="0.00%">
                  <c:v>2.3E-2</c:v>
                </c:pt>
                <c:pt idx="7" formatCode="0.00%">
                  <c:v>2.8000000000000001E-2</c:v>
                </c:pt>
                <c:pt idx="8" formatCode="0.00%">
                  <c:v>2.3E-2</c:v>
                </c:pt>
              </c:numCache>
            </c:numRef>
          </c:val>
        </c:ser>
        <c:ser>
          <c:idx val="2"/>
          <c:order val="2"/>
          <c:tx>
            <c:strRef>
              <c:f>Feuil1!$D$766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2.7776684164479439E-3"/>
                  <c:y val="7.22222222222222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Feuil1!$A$767:$A$775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Feuil1!$D$767:$D$775</c:f>
              <c:numCache>
                <c:formatCode>0.00%</c:formatCode>
                <c:ptCount val="9"/>
                <c:pt idx="0">
                  <c:v>0.314</c:v>
                </c:pt>
                <c:pt idx="1">
                  <c:v>0.23100000000000001</c:v>
                </c:pt>
                <c:pt idx="2">
                  <c:v>0.10199999999999999</c:v>
                </c:pt>
                <c:pt idx="3">
                  <c:v>5.6000000000000001E-2</c:v>
                </c:pt>
                <c:pt idx="4">
                  <c:v>2.9000000000000001E-2</c:v>
                </c:pt>
                <c:pt idx="5">
                  <c:v>2.8000000000000001E-2</c:v>
                </c:pt>
                <c:pt idx="6">
                  <c:v>2.5000000000000001E-2</c:v>
                </c:pt>
                <c:pt idx="7">
                  <c:v>1.7999999999999999E-2</c:v>
                </c:pt>
                <c:pt idx="8" formatCode="0%">
                  <c:v>0.01</c:v>
                </c:pt>
              </c:numCache>
            </c:numRef>
          </c:val>
        </c:ser>
        <c:ser>
          <c:idx val="3"/>
          <c:order val="3"/>
          <c:tx>
            <c:strRef>
              <c:f>Feuil1!$E$766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5"/>
              <c:layout>
                <c:manualLayout>
                  <c:x val="-1.3888888888888889E-3"/>
                  <c:y val="9.64491105278506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85067526415994E-16"/>
                  <c:y val="8.38961796442111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9.465587634878973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3333333333333332E-3"/>
                  <c:y val="9.10692621755613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Feuil1!$A$767:$A$775</c:f>
              <c:strCache>
                <c:ptCount val="9"/>
                <c:pt idx="0">
                  <c:v>UE28</c:v>
                </c:pt>
                <c:pt idx="1">
                  <c:v>Chine</c:v>
                </c:pt>
                <c:pt idx="2">
                  <c:v>USA</c:v>
                </c:pt>
                <c:pt idx="3">
                  <c:v>Inde</c:v>
                </c:pt>
                <c:pt idx="4">
                  <c:v>Maurice</c:v>
                </c:pt>
                <c:pt idx="5">
                  <c:v>Corée du Sud</c:v>
                </c:pt>
                <c:pt idx="6">
                  <c:v>Afrique du Sud</c:v>
                </c:pt>
                <c:pt idx="7">
                  <c:v>Brésil</c:v>
                </c:pt>
                <c:pt idx="8">
                  <c:v>Ethiopie</c:v>
                </c:pt>
              </c:strCache>
            </c:strRef>
          </c:cat>
          <c:val>
            <c:numRef>
              <c:f>Feuil1!$E$767:$E$775</c:f>
              <c:numCache>
                <c:formatCode>0.00%</c:formatCode>
                <c:ptCount val="9"/>
                <c:pt idx="0">
                  <c:v>0.34599999999999997</c:v>
                </c:pt>
                <c:pt idx="1">
                  <c:v>0.182</c:v>
                </c:pt>
                <c:pt idx="2">
                  <c:v>9.0999999999999998E-2</c:v>
                </c:pt>
                <c:pt idx="3">
                  <c:v>4.8000000000000001E-2</c:v>
                </c:pt>
                <c:pt idx="4">
                  <c:v>8.8999999999999996E-2</c:v>
                </c:pt>
                <c:pt idx="5">
                  <c:v>2.9000000000000001E-2</c:v>
                </c:pt>
                <c:pt idx="6">
                  <c:v>2.1999999999999999E-2</c:v>
                </c:pt>
                <c:pt idx="7">
                  <c:v>2.8000000000000001E-2</c:v>
                </c:pt>
                <c:pt idx="8">
                  <c:v>2.5999999999999999E-2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657664"/>
        <c:axId val="130663552"/>
      </c:barChart>
      <c:catAx>
        <c:axId val="1306576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663552"/>
        <c:crosses val="autoZero"/>
        <c:auto val="1"/>
        <c:lblAlgn val="ctr"/>
        <c:lblOffset val="100"/>
        <c:noMultiLvlLbl val="0"/>
      </c:catAx>
      <c:valAx>
        <c:axId val="1306635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6576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418296150481189"/>
          <c:y val="0.18518518518518517"/>
          <c:w val="0.43330074365704285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totales venant de l'UE28 des 4 principaux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pays de la CEDEAO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596303587051618E-2"/>
          <c:y val="0.20787154561850102"/>
          <c:w val="0.89875918635170604"/>
          <c:h val="0.724677017678167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Feuil1!$A$1128</c:f>
              <c:strCache>
                <c:ptCount val="1"/>
                <c:pt idx="0">
                  <c:v>Nigéria 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4"/>
              <c:layout>
                <c:manualLayout>
                  <c:x val="0"/>
                  <c:y val="1.30478634967452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Feuil1!$B$1127:$I$1127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Feuil1!$B$1128:$I$1128</c:f>
              <c:numCache>
                <c:formatCode>General</c:formatCode>
                <c:ptCount val="8"/>
                <c:pt idx="0">
                  <c:v>12310</c:v>
                </c:pt>
                <c:pt idx="1">
                  <c:v>18756</c:v>
                </c:pt>
                <c:pt idx="2">
                  <c:v>11926</c:v>
                </c:pt>
                <c:pt idx="3">
                  <c:v>14531</c:v>
                </c:pt>
                <c:pt idx="4">
                  <c:v>16880</c:v>
                </c:pt>
                <c:pt idx="5">
                  <c:v>15234</c:v>
                </c:pt>
                <c:pt idx="6">
                  <c:v>15859</c:v>
                </c:pt>
                <c:pt idx="7">
                  <c:v>15071</c:v>
                </c:pt>
              </c:numCache>
            </c:numRef>
          </c:val>
        </c:ser>
        <c:ser>
          <c:idx val="1"/>
          <c:order val="1"/>
          <c:tx>
            <c:strRef>
              <c:f>Feuil1!$A$1129</c:f>
              <c:strCache>
                <c:ptCount val="1"/>
                <c:pt idx="0">
                  <c:v>Côte d'Ivoire 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Feuil1!$B$1127:$I$1127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Feuil1!$B$1129:$I$1129</c:f>
              <c:numCache>
                <c:formatCode>General</c:formatCode>
                <c:ptCount val="8"/>
                <c:pt idx="0">
                  <c:v>2416</c:v>
                </c:pt>
                <c:pt idx="1">
                  <c:v>2173</c:v>
                </c:pt>
                <c:pt idx="2">
                  <c:v>2055</c:v>
                </c:pt>
                <c:pt idx="3">
                  <c:v>1982</c:v>
                </c:pt>
                <c:pt idx="4">
                  <c:v>1764</c:v>
                </c:pt>
                <c:pt idx="5">
                  <c:v>2625</c:v>
                </c:pt>
                <c:pt idx="6">
                  <c:v>3708</c:v>
                </c:pt>
                <c:pt idx="7">
                  <c:v>2389</c:v>
                </c:pt>
              </c:numCache>
            </c:numRef>
          </c:val>
        </c:ser>
        <c:ser>
          <c:idx val="2"/>
          <c:order val="2"/>
          <c:tx>
            <c:strRef>
              <c:f>Feuil1!$A$1130</c:f>
              <c:strCache>
                <c:ptCount val="1"/>
                <c:pt idx="0">
                  <c:v>Ghana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Feuil1!$B$1127:$I$1127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Feuil1!$B$1130:$I$1130</c:f>
              <c:numCache>
                <c:formatCode>General</c:formatCode>
                <c:ptCount val="8"/>
                <c:pt idx="0">
                  <c:v>2068</c:v>
                </c:pt>
                <c:pt idx="1">
                  <c:v>2605</c:v>
                </c:pt>
                <c:pt idx="2">
                  <c:v>2271</c:v>
                </c:pt>
                <c:pt idx="3">
                  <c:v>2788</c:v>
                </c:pt>
                <c:pt idx="4">
                  <c:v>4446</c:v>
                </c:pt>
                <c:pt idx="5">
                  <c:v>4404</c:v>
                </c:pt>
                <c:pt idx="6">
                  <c:v>4078</c:v>
                </c:pt>
                <c:pt idx="7">
                  <c:v>3237</c:v>
                </c:pt>
              </c:numCache>
            </c:numRef>
          </c:val>
        </c:ser>
        <c:ser>
          <c:idx val="3"/>
          <c:order val="3"/>
          <c:tx>
            <c:strRef>
              <c:f>Feuil1!$A$1131</c:f>
              <c:strCache>
                <c:ptCount val="1"/>
                <c:pt idx="0">
                  <c:v>Sénégal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4.1666666666666666E-3"/>
                  <c:y val="0.1241899757183516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9E-3"/>
                  <c:y val="0.143535744981636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133689084530194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888888888888889E-3"/>
                  <c:y val="0.1190110453320057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79E-3"/>
                  <c:y val="0.133483899905127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8889E-3"/>
                  <c:y val="0.1394094498821142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0.1369365201626917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888888888888889E-3"/>
                  <c:y val="0.1297365652504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Feuil1!$B$1127:$I$1127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Feuil1!$B$1131:$I$1131</c:f>
              <c:numCache>
                <c:formatCode>General</c:formatCode>
                <c:ptCount val="8"/>
                <c:pt idx="0">
                  <c:v>2374</c:v>
                </c:pt>
                <c:pt idx="1">
                  <c:v>2922</c:v>
                </c:pt>
                <c:pt idx="2">
                  <c:v>2117</c:v>
                </c:pt>
                <c:pt idx="3">
                  <c:v>2251</c:v>
                </c:pt>
                <c:pt idx="4">
                  <c:v>2639</c:v>
                </c:pt>
                <c:pt idx="5">
                  <c:v>2824</c:v>
                </c:pt>
                <c:pt idx="6">
                  <c:v>2721</c:v>
                </c:pt>
                <c:pt idx="7">
                  <c:v>2550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787200"/>
        <c:axId val="130788736"/>
      </c:barChart>
      <c:catAx>
        <c:axId val="130787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788736"/>
        <c:crosses val="autoZero"/>
        <c:auto val="1"/>
        <c:lblAlgn val="ctr"/>
        <c:lblOffset val="100"/>
        <c:noMultiLvlLbl val="0"/>
      </c:catAx>
      <c:valAx>
        <c:axId val="130788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7872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543164916885389"/>
          <c:y val="0.13234261546698728"/>
          <c:w val="0.57135892388451448"/>
          <c:h val="5.173514568989000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extra-CEDEAO vers les régions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ACP de 2007 à 2013, en millions de $  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6298035330499942E-2"/>
          <c:y val="0.10049737532808399"/>
          <c:w val="0.89836464912350045"/>
          <c:h val="0.832490084572761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Feuil1!$A$1696</c:f>
              <c:strCache>
                <c:ptCount val="1"/>
                <c:pt idx="0">
                  <c:v>ACP non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4"/>
              <c:layout>
                <c:manualLayout>
                  <c:x val="-3.6251836745090082E-2"/>
                  <c:y val="5.1851851851851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Feuil1!$B$1696:$I$1696</c:f>
              <c:numCache>
                <c:formatCode>General</c:formatCode>
                <c:ptCount val="8"/>
                <c:pt idx="0">
                  <c:v>4973</c:v>
                </c:pt>
                <c:pt idx="1">
                  <c:v>5419</c:v>
                </c:pt>
                <c:pt idx="2">
                  <c:v>8920</c:v>
                </c:pt>
                <c:pt idx="3">
                  <c:v>10520</c:v>
                </c:pt>
                <c:pt idx="4">
                  <c:v>14150</c:v>
                </c:pt>
                <c:pt idx="5">
                  <c:v>10631</c:v>
                </c:pt>
                <c:pt idx="6">
                  <c:v>10525</c:v>
                </c:pt>
                <c:pt idx="7">
                  <c:v>9219</c:v>
                </c:pt>
              </c:numCache>
            </c:numRef>
          </c:val>
        </c:ser>
        <c:ser>
          <c:idx val="1"/>
          <c:order val="1"/>
          <c:tx>
            <c:strRef>
              <c:f>Feuil1!$A$1697</c:f>
              <c:strCache>
                <c:ptCount val="1"/>
                <c:pt idx="0">
                  <c:v>CEMAC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Feuil1!$B$1697:$I$1697</c:f>
              <c:numCache>
                <c:formatCode>General</c:formatCode>
                <c:ptCount val="8"/>
                <c:pt idx="0">
                  <c:v>1873</c:v>
                </c:pt>
                <c:pt idx="1">
                  <c:v>1230</c:v>
                </c:pt>
                <c:pt idx="2">
                  <c:v>4304</c:v>
                </c:pt>
                <c:pt idx="3">
                  <c:v>4175</c:v>
                </c:pt>
                <c:pt idx="4">
                  <c:v>3045</c:v>
                </c:pt>
                <c:pt idx="5">
                  <c:v>1831</c:v>
                </c:pt>
                <c:pt idx="6">
                  <c:v>2814</c:v>
                </c:pt>
                <c:pt idx="7">
                  <c:v>2753</c:v>
                </c:pt>
              </c:numCache>
            </c:numRef>
          </c:val>
        </c:ser>
        <c:ser>
          <c:idx val="2"/>
          <c:order val="2"/>
          <c:tx>
            <c:strRef>
              <c:f>Feuil1!$A$1698</c:f>
              <c:strCache>
                <c:ptCount val="1"/>
                <c:pt idx="0">
                  <c:v>COMESA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-2.7886028265454036E-3"/>
                  <c:y val="4.763006707494896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43014132726955E-3"/>
                  <c:y val="5.08559346748323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87226596675415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5.28850976961213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943014132726955E-3"/>
                  <c:y val="4.83584135316418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788602826545391E-3"/>
                  <c:y val="5.7307669874599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1829042398180867E-3"/>
                  <c:y val="5.15323709536307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0978751285611775E-7"/>
                  <c:y val="5.29158646835812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66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Feuil1!$B$1698:$I$1698</c:f>
              <c:numCache>
                <c:formatCode>General</c:formatCode>
                <c:ptCount val="8"/>
                <c:pt idx="0">
                  <c:v>168</c:v>
                </c:pt>
                <c:pt idx="1">
                  <c:v>230</c:v>
                </c:pt>
                <c:pt idx="2">
                  <c:v>189</c:v>
                </c:pt>
                <c:pt idx="3">
                  <c:v>269</c:v>
                </c:pt>
                <c:pt idx="4">
                  <c:v>182</c:v>
                </c:pt>
                <c:pt idx="5">
                  <c:v>354</c:v>
                </c:pt>
                <c:pt idx="6">
                  <c:v>243</c:v>
                </c:pt>
                <c:pt idx="7">
                  <c:v>234</c:v>
                </c:pt>
              </c:numCache>
            </c:numRef>
          </c:val>
        </c:ser>
        <c:ser>
          <c:idx val="3"/>
          <c:order val="3"/>
          <c:tx>
            <c:strRef>
              <c:f>Feuil1!$A$1699</c:f>
              <c:strCache>
                <c:ptCount val="1"/>
                <c:pt idx="0">
                  <c:v>EAC</c:v>
                </c:pt>
              </c:strCache>
            </c:strRef>
          </c:tx>
          <c:invertIfNegative val="0"/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Feuil1!$B$1699:$I$1699</c:f>
              <c:numCache>
                <c:formatCode>General</c:formatCode>
                <c:ptCount val="8"/>
                <c:pt idx="0">
                  <c:v>15</c:v>
                </c:pt>
                <c:pt idx="1">
                  <c:v>39</c:v>
                </c:pt>
                <c:pt idx="2">
                  <c:v>27</c:v>
                </c:pt>
                <c:pt idx="3">
                  <c:v>30</c:v>
                </c:pt>
                <c:pt idx="4">
                  <c:v>39</c:v>
                </c:pt>
                <c:pt idx="5">
                  <c:v>45</c:v>
                </c:pt>
                <c:pt idx="6">
                  <c:v>42</c:v>
                </c:pt>
                <c:pt idx="7">
                  <c:v>34</c:v>
                </c:pt>
              </c:numCache>
            </c:numRef>
          </c:val>
        </c:ser>
        <c:ser>
          <c:idx val="4"/>
          <c:order val="4"/>
          <c:tx>
            <c:strRef>
              <c:f>Feuil1!$A$1700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Feuil1!$B$1700:$I$1700</c:f>
              <c:numCache>
                <c:formatCode>General</c:formatCode>
                <c:ptCount val="8"/>
                <c:pt idx="0">
                  <c:v>2875</c:v>
                </c:pt>
                <c:pt idx="1">
                  <c:v>3585</c:v>
                </c:pt>
                <c:pt idx="2">
                  <c:v>3702</c:v>
                </c:pt>
                <c:pt idx="3">
                  <c:v>5027</c:v>
                </c:pt>
                <c:pt idx="4">
                  <c:v>5890</c:v>
                </c:pt>
                <c:pt idx="5">
                  <c:v>7583</c:v>
                </c:pt>
                <c:pt idx="6">
                  <c:v>6790</c:v>
                </c:pt>
                <c:pt idx="7">
                  <c:v>5065</c:v>
                </c:pt>
              </c:numCache>
            </c:numRef>
          </c:val>
        </c:ser>
        <c:ser>
          <c:idx val="5"/>
          <c:order val="5"/>
          <c:tx>
            <c:strRef>
              <c:f>Feuil1!$A$1701</c:f>
              <c:strCache>
                <c:ptCount val="1"/>
                <c:pt idx="0">
                  <c:v>CARICOM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9.081948089822105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43014132726955E-3"/>
                  <c:y val="-5.41630212890055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40609507144940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337315545999651E-2"/>
                  <c:y val="-6.071449402158063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1154411306181564E-2"/>
                  <c:y val="-2.630504520268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1829042398180867E-3"/>
                  <c:y val="1.401866433362496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9715070663634773E-3"/>
                  <c:y val="-3.53703703703703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Feuil1!$B$1701:$I$1701</c:f>
              <c:numCache>
                <c:formatCode>General</c:formatCode>
                <c:ptCount val="8"/>
                <c:pt idx="0">
                  <c:v>39</c:v>
                </c:pt>
                <c:pt idx="1">
                  <c:v>323</c:v>
                </c:pt>
                <c:pt idx="2">
                  <c:v>531</c:v>
                </c:pt>
                <c:pt idx="3">
                  <c:v>346</c:v>
                </c:pt>
                <c:pt idx="4">
                  <c:v>4154</c:v>
                </c:pt>
                <c:pt idx="5">
                  <c:v>600</c:v>
                </c:pt>
                <c:pt idx="6">
                  <c:v>632</c:v>
                </c:pt>
                <c:pt idx="7">
                  <c:v>946</c:v>
                </c:pt>
              </c:numCache>
            </c:numRef>
          </c:val>
        </c:ser>
        <c:ser>
          <c:idx val="6"/>
          <c:order val="6"/>
          <c:tx>
            <c:strRef>
              <c:f>Feuil1!$A$1702</c:f>
              <c:strCache>
                <c:ptCount val="1"/>
                <c:pt idx="0">
                  <c:v>Pacifique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-2.788602826545391E-3"/>
                  <c:y val="5.01560221638961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3.95132691746864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8602826545391E-3"/>
                  <c:y val="5.86891221930592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601098929088678E-3"/>
                  <c:y val="8.5016622922134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8.2594634004082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0224758913378953E-16"/>
                  <c:y val="5.02315543890347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1829042398181891E-3"/>
                  <c:y val="3.90969670457859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54871271945426E-2"/>
                  <c:y val="5.04703995333916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Feuil1!$B$1695:$I$1695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Feuil1!$B$1702:$I$1702</c:f>
              <c:numCache>
                <c:formatCode>General</c:formatCode>
                <c:ptCount val="8"/>
                <c:pt idx="0">
                  <c:v>3</c:v>
                </c:pt>
                <c:pt idx="1">
                  <c:v>12</c:v>
                </c:pt>
                <c:pt idx="2">
                  <c:v>167</c:v>
                </c:pt>
                <c:pt idx="3">
                  <c:v>673</c:v>
                </c:pt>
                <c:pt idx="4">
                  <c:v>840</c:v>
                </c:pt>
                <c:pt idx="5">
                  <c:v>218</c:v>
                </c:pt>
                <c:pt idx="6">
                  <c:v>4</c:v>
                </c:pt>
                <c:pt idx="7">
                  <c:v>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874752"/>
        <c:axId val="130897024"/>
      </c:barChart>
      <c:catAx>
        <c:axId val="130874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897024"/>
        <c:crosses val="autoZero"/>
        <c:auto val="1"/>
        <c:lblAlgn val="ctr"/>
        <c:lblOffset val="100"/>
        <c:noMultiLvlLbl val="0"/>
      </c:catAx>
      <c:valAx>
        <c:axId val="130897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8747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2303864608282546"/>
          <c:y val="0.13333333333333333"/>
          <c:w val="0.77877717350730702"/>
          <c:h val="4.24425488480606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Importations extra-CEDEAO des régions</a:t>
            </a: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ACP de 2007 à 2013, en millions de $ </a:t>
            </a:r>
            <a:endParaRPr lang="fr-FR" sz="2400" dirty="0">
              <a:solidFill>
                <a:schemeClr val="bg1"/>
              </a:solidFill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Feuil1!$A$1706</c:f>
              <c:strCache>
                <c:ptCount val="1"/>
                <c:pt idx="0">
                  <c:v>ACP non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4"/>
              <c:layout>
                <c:manualLayout>
                  <c:x val="4.027777777777778E-2"/>
                  <c:y val="3.95617032032667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Feuil1!$B$1706:$I$1706</c:f>
              <c:numCache>
                <c:formatCode>General</c:formatCode>
                <c:ptCount val="8"/>
                <c:pt idx="0">
                  <c:v>2334</c:v>
                </c:pt>
                <c:pt idx="1">
                  <c:v>4595</c:v>
                </c:pt>
                <c:pt idx="2">
                  <c:v>3597</c:v>
                </c:pt>
                <c:pt idx="3">
                  <c:v>6072</c:v>
                </c:pt>
                <c:pt idx="4">
                  <c:v>7729</c:v>
                </c:pt>
                <c:pt idx="5">
                  <c:v>3704</c:v>
                </c:pt>
                <c:pt idx="6">
                  <c:v>4594</c:v>
                </c:pt>
                <c:pt idx="7">
                  <c:v>4649</c:v>
                </c:pt>
              </c:numCache>
            </c:numRef>
          </c:val>
        </c:ser>
        <c:ser>
          <c:idx val="1"/>
          <c:order val="1"/>
          <c:tx>
            <c:strRef>
              <c:f>Feuil1!$A$1707</c:f>
              <c:strCache>
                <c:ptCount val="1"/>
                <c:pt idx="0">
                  <c:v>CEMAC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2.7777777777777779E-3"/>
                  <c:y val="7.74209329619744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462668816039986E-17"/>
                  <c:y val="8.682851907802689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5.83537347315856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888888888888889E-3"/>
                  <c:y val="8.249438392919657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888888888888889E-3"/>
                  <c:y val="7.005833237408193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7777777777777779E-3"/>
                  <c:y val="6.75097398628883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85067526415994E-16"/>
                  <c:y val="6.66602090258238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7777777777777779E-3"/>
                  <c:y val="7.29805879162804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Feuil1!$B$1707:$I$1707</c:f>
              <c:numCache>
                <c:formatCode>General</c:formatCode>
                <c:ptCount val="8"/>
                <c:pt idx="0">
                  <c:v>441</c:v>
                </c:pt>
                <c:pt idx="1">
                  <c:v>535</c:v>
                </c:pt>
                <c:pt idx="2">
                  <c:v>239</c:v>
                </c:pt>
                <c:pt idx="3">
                  <c:v>375</c:v>
                </c:pt>
                <c:pt idx="4">
                  <c:v>363</c:v>
                </c:pt>
                <c:pt idx="5">
                  <c:v>336</c:v>
                </c:pt>
                <c:pt idx="6">
                  <c:v>327</c:v>
                </c:pt>
                <c:pt idx="7">
                  <c:v>374</c:v>
                </c:pt>
              </c:numCache>
            </c:numRef>
          </c:val>
        </c:ser>
        <c:ser>
          <c:idx val="2"/>
          <c:order val="2"/>
          <c:tx>
            <c:strRef>
              <c:f>Feuil1!$A$1708</c:f>
              <c:strCache>
                <c:ptCount val="1"/>
                <c:pt idx="0">
                  <c:v>COMESA</c:v>
                </c:pt>
              </c:strCache>
            </c:strRef>
          </c:tx>
          <c:spPr>
            <a:solidFill>
              <a:srgbClr val="669900"/>
            </a:solidFill>
          </c:spPr>
          <c:invertIfNegative val="0"/>
          <c:dLbls>
            <c:dLbl>
              <c:idx val="0"/>
              <c:layout>
                <c:manualLayout>
                  <c:x val="-1.0936132983377078E-7"/>
                  <c:y val="-2.0722796915996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66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Feuil1!$B$1708:$I$1708</c:f>
              <c:numCache>
                <c:formatCode>General</c:formatCode>
                <c:ptCount val="8"/>
                <c:pt idx="0">
                  <c:v>275</c:v>
                </c:pt>
                <c:pt idx="1">
                  <c:v>732</c:v>
                </c:pt>
                <c:pt idx="2">
                  <c:v>328</c:v>
                </c:pt>
                <c:pt idx="3">
                  <c:v>471</c:v>
                </c:pt>
                <c:pt idx="4">
                  <c:v>436</c:v>
                </c:pt>
                <c:pt idx="5">
                  <c:v>460</c:v>
                </c:pt>
                <c:pt idx="6">
                  <c:v>445</c:v>
                </c:pt>
                <c:pt idx="7">
                  <c:v>450</c:v>
                </c:pt>
              </c:numCache>
            </c:numRef>
          </c:val>
        </c:ser>
        <c:ser>
          <c:idx val="3"/>
          <c:order val="3"/>
          <c:tx>
            <c:strRef>
              <c:f>Feuil1!$A$1709</c:f>
              <c:strCache>
                <c:ptCount val="1"/>
                <c:pt idx="0">
                  <c:v>EAC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Feuil1!$B$1709:$I$1709</c:f>
              <c:numCache>
                <c:formatCode>General</c:formatCode>
                <c:ptCount val="8"/>
                <c:pt idx="0">
                  <c:v>49</c:v>
                </c:pt>
                <c:pt idx="1">
                  <c:v>75</c:v>
                </c:pt>
                <c:pt idx="2">
                  <c:v>45</c:v>
                </c:pt>
                <c:pt idx="3">
                  <c:v>46</c:v>
                </c:pt>
                <c:pt idx="4">
                  <c:v>38</c:v>
                </c:pt>
                <c:pt idx="5">
                  <c:v>66</c:v>
                </c:pt>
                <c:pt idx="6">
                  <c:v>101</c:v>
                </c:pt>
                <c:pt idx="7">
                  <c:v>60</c:v>
                </c:pt>
              </c:numCache>
            </c:numRef>
          </c:val>
        </c:ser>
        <c:ser>
          <c:idx val="4"/>
          <c:order val="4"/>
          <c:tx>
            <c:strRef>
              <c:f>Feuil1!$A$1710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7030A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7030A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Feuil1!$B$1710:$I$1710</c:f>
              <c:numCache>
                <c:formatCode>General</c:formatCode>
                <c:ptCount val="8"/>
                <c:pt idx="0">
                  <c:v>1479</c:v>
                </c:pt>
                <c:pt idx="1">
                  <c:v>2037</c:v>
                </c:pt>
                <c:pt idx="2">
                  <c:v>1709</c:v>
                </c:pt>
                <c:pt idx="3">
                  <c:v>2033</c:v>
                </c:pt>
                <c:pt idx="4">
                  <c:v>1950</c:v>
                </c:pt>
                <c:pt idx="5">
                  <c:v>2346</c:v>
                </c:pt>
                <c:pt idx="6">
                  <c:v>2617</c:v>
                </c:pt>
                <c:pt idx="7">
                  <c:v>2024</c:v>
                </c:pt>
              </c:numCache>
            </c:numRef>
          </c:val>
        </c:ser>
        <c:ser>
          <c:idx val="5"/>
          <c:order val="5"/>
          <c:tx>
            <c:strRef>
              <c:f>Feuil1!$A$1711</c:f>
              <c:strCache>
                <c:ptCount val="1"/>
                <c:pt idx="0">
                  <c:v>CARICOM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accent6">
                          <a:lumMod val="75000"/>
                        </a:schemeClr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0833333333333332E-2"/>
                  <c:y val="3.76778125745397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Feuil1!$B$1711:$I$1711</c:f>
              <c:numCache>
                <c:formatCode>General</c:formatCode>
                <c:ptCount val="8"/>
                <c:pt idx="0">
                  <c:v>88</c:v>
                </c:pt>
                <c:pt idx="1">
                  <c:v>1195</c:v>
                </c:pt>
                <c:pt idx="2">
                  <c:v>1204</c:v>
                </c:pt>
                <c:pt idx="3">
                  <c:v>2899</c:v>
                </c:pt>
                <c:pt idx="4">
                  <c:v>4938</c:v>
                </c:pt>
                <c:pt idx="5">
                  <c:v>368</c:v>
                </c:pt>
                <c:pt idx="6">
                  <c:v>1091</c:v>
                </c:pt>
                <c:pt idx="7">
                  <c:v>1671</c:v>
                </c:pt>
              </c:numCache>
            </c:numRef>
          </c:val>
        </c:ser>
        <c:ser>
          <c:idx val="6"/>
          <c:order val="6"/>
          <c:tx>
            <c:strRef>
              <c:f>Feuil1!$A$1712</c:f>
              <c:strCache>
                <c:ptCount val="1"/>
                <c:pt idx="0">
                  <c:v>Pacifique</c:v>
                </c:pt>
              </c:strCache>
            </c:strRef>
          </c:tx>
          <c:invertIfNegative val="0"/>
          <c:cat>
            <c:strRef>
              <c:f>Feuil1!$B$1705:$I$1705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Feuil1!$B$1712:$I$1712</c:f>
              <c:numCache>
                <c:formatCode>General</c:formatCode>
                <c:ptCount val="8"/>
                <c:pt idx="0">
                  <c:v>2</c:v>
                </c:pt>
                <c:pt idx="1">
                  <c:v>21</c:v>
                </c:pt>
                <c:pt idx="2">
                  <c:v>72</c:v>
                </c:pt>
                <c:pt idx="3">
                  <c:v>248</c:v>
                </c:pt>
                <c:pt idx="4">
                  <c:v>4</c:v>
                </c:pt>
                <c:pt idx="5">
                  <c:v>128</c:v>
                </c:pt>
                <c:pt idx="6">
                  <c:v>13</c:v>
                </c:pt>
                <c:pt idx="7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997248"/>
        <c:axId val="130999040"/>
      </c:barChart>
      <c:catAx>
        <c:axId val="130997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999040"/>
        <c:crosses val="autoZero"/>
        <c:auto val="1"/>
        <c:lblAlgn val="ctr"/>
        <c:lblOffset val="100"/>
        <c:noMultiLvlLbl val="0"/>
      </c:catAx>
      <c:valAx>
        <c:axId val="130999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9972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0656736657917761"/>
          <c:y val="0.14505957841197811"/>
          <c:w val="0.88654210411198608"/>
          <c:h val="4.772770155849673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Solde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échanges extra-CEDEAO avec les autres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régions ACP de 2007 à 2013, en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1504702537182852E-2"/>
          <c:y val="5.9443861184018662E-2"/>
          <c:w val="0.90321751968503938"/>
          <c:h val="0.913213473315835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Feuil1!$A$1715</c:f>
              <c:strCache>
                <c:ptCount val="1"/>
                <c:pt idx="0">
                  <c:v>ACP non CEDEAO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Feuil1!$B$1715:$I$1715</c:f>
              <c:numCache>
                <c:formatCode>General</c:formatCode>
                <c:ptCount val="8"/>
                <c:pt idx="0">
                  <c:v>2639</c:v>
                </c:pt>
                <c:pt idx="1">
                  <c:v>824</c:v>
                </c:pt>
                <c:pt idx="2">
                  <c:v>5323</c:v>
                </c:pt>
                <c:pt idx="3">
                  <c:v>4448</c:v>
                </c:pt>
                <c:pt idx="4">
                  <c:v>6421</c:v>
                </c:pt>
                <c:pt idx="5">
                  <c:v>6927</c:v>
                </c:pt>
                <c:pt idx="6">
                  <c:v>5931</c:v>
                </c:pt>
                <c:pt idx="7">
                  <c:v>4570</c:v>
                </c:pt>
              </c:numCache>
            </c:numRef>
          </c:val>
        </c:ser>
        <c:ser>
          <c:idx val="1"/>
          <c:order val="1"/>
          <c:tx>
            <c:strRef>
              <c:f>Feuil1!$A$1716</c:f>
              <c:strCache>
                <c:ptCount val="1"/>
                <c:pt idx="0">
                  <c:v>CEMAC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2.5000000000000001E-2"/>
                  <c:y val="7.40740740740740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Feuil1!$B$1716:$I$1716</c:f>
              <c:numCache>
                <c:formatCode>General</c:formatCode>
                <c:ptCount val="8"/>
                <c:pt idx="0">
                  <c:v>1432</c:v>
                </c:pt>
                <c:pt idx="1">
                  <c:v>695</c:v>
                </c:pt>
                <c:pt idx="2">
                  <c:v>4065</c:v>
                </c:pt>
                <c:pt idx="3">
                  <c:v>3800</c:v>
                </c:pt>
                <c:pt idx="4">
                  <c:v>2682</c:v>
                </c:pt>
                <c:pt idx="5">
                  <c:v>1495</c:v>
                </c:pt>
                <c:pt idx="6">
                  <c:v>2487</c:v>
                </c:pt>
                <c:pt idx="7">
                  <c:v>2379</c:v>
                </c:pt>
              </c:numCache>
            </c:numRef>
          </c:val>
        </c:ser>
        <c:ser>
          <c:idx val="2"/>
          <c:order val="2"/>
          <c:tx>
            <c:strRef>
              <c:f>Feuil1!$A$1717</c:f>
              <c:strCache>
                <c:ptCount val="1"/>
                <c:pt idx="0">
                  <c:v>COMESA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-4.1666666666666666E-3"/>
                  <c:y val="6.0275444736074657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444444444444701E-3"/>
                  <c:y val="8.0260863225430149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3333333333333332E-3"/>
                  <c:y val="6.2794692330125398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666666666667178E-3"/>
                  <c:y val="6.7754301545640133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9444444444444441E-3"/>
                  <c:y val="7.1848060659084279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888888888888889E-3"/>
                  <c:y val="6.0196704578594343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6.7754301545640133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9444444444444441E-3"/>
                  <c:y val="7.9967774861475646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66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6600"/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Feuil1!$B$1717:$I$1717</c:f>
              <c:numCache>
                <c:formatCode>General</c:formatCode>
                <c:ptCount val="8"/>
                <c:pt idx="0">
                  <c:v>-107</c:v>
                </c:pt>
                <c:pt idx="1">
                  <c:v>-502</c:v>
                </c:pt>
                <c:pt idx="2">
                  <c:v>-139</c:v>
                </c:pt>
                <c:pt idx="3">
                  <c:v>-202</c:v>
                </c:pt>
                <c:pt idx="4">
                  <c:v>-254</c:v>
                </c:pt>
                <c:pt idx="5">
                  <c:v>-106</c:v>
                </c:pt>
                <c:pt idx="6">
                  <c:v>-202</c:v>
                </c:pt>
                <c:pt idx="7">
                  <c:v>-216</c:v>
                </c:pt>
              </c:numCache>
            </c:numRef>
          </c:val>
        </c:ser>
        <c:ser>
          <c:idx val="3"/>
          <c:order val="3"/>
          <c:tx>
            <c:strRef>
              <c:f>Feuil1!$A$1718</c:f>
              <c:strCache>
                <c:ptCount val="1"/>
                <c:pt idx="0">
                  <c:v>EAC</c:v>
                </c:pt>
              </c:strCache>
            </c:strRef>
          </c:tx>
          <c:invertIfNegative val="0"/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Feuil1!$B$1718:$I$1718</c:f>
              <c:numCache>
                <c:formatCode>General</c:formatCode>
                <c:ptCount val="8"/>
                <c:pt idx="0">
                  <c:v>-34</c:v>
                </c:pt>
                <c:pt idx="1">
                  <c:v>-36</c:v>
                </c:pt>
                <c:pt idx="2">
                  <c:v>-18</c:v>
                </c:pt>
                <c:pt idx="3">
                  <c:v>-16</c:v>
                </c:pt>
                <c:pt idx="4">
                  <c:v>1</c:v>
                </c:pt>
                <c:pt idx="5">
                  <c:v>-21</c:v>
                </c:pt>
                <c:pt idx="6">
                  <c:v>-59</c:v>
                </c:pt>
                <c:pt idx="7">
                  <c:v>-26</c:v>
                </c:pt>
              </c:numCache>
            </c:numRef>
          </c:val>
        </c:ser>
        <c:ser>
          <c:idx val="4"/>
          <c:order val="4"/>
          <c:tx>
            <c:strRef>
              <c:f>Feuil1!$A$1719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Feuil1!$B$1719:$I$1719</c:f>
              <c:numCache>
                <c:formatCode>General</c:formatCode>
                <c:ptCount val="8"/>
                <c:pt idx="0">
                  <c:v>1396</c:v>
                </c:pt>
                <c:pt idx="1">
                  <c:v>1548</c:v>
                </c:pt>
                <c:pt idx="2">
                  <c:v>1993</c:v>
                </c:pt>
                <c:pt idx="3">
                  <c:v>2994</c:v>
                </c:pt>
                <c:pt idx="4">
                  <c:v>3940</c:v>
                </c:pt>
                <c:pt idx="5">
                  <c:v>5237</c:v>
                </c:pt>
                <c:pt idx="6">
                  <c:v>4173</c:v>
                </c:pt>
                <c:pt idx="7">
                  <c:v>3041</c:v>
                </c:pt>
              </c:numCache>
            </c:numRef>
          </c:val>
        </c:ser>
        <c:ser>
          <c:idx val="5"/>
          <c:order val="5"/>
          <c:tx>
            <c:strRef>
              <c:f>Feuil1!$A$1720</c:f>
              <c:strCache>
                <c:ptCount val="1"/>
                <c:pt idx="0">
                  <c:v>CARICOM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5555555555555558E-3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722222222222222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Feuil1!$B$1720:$I$1720</c:f>
              <c:numCache>
                <c:formatCode>General</c:formatCode>
                <c:ptCount val="8"/>
                <c:pt idx="0">
                  <c:v>-49</c:v>
                </c:pt>
                <c:pt idx="1">
                  <c:v>-872</c:v>
                </c:pt>
                <c:pt idx="2">
                  <c:v>-673</c:v>
                </c:pt>
                <c:pt idx="3">
                  <c:v>-2553</c:v>
                </c:pt>
                <c:pt idx="4">
                  <c:v>-784</c:v>
                </c:pt>
                <c:pt idx="5">
                  <c:v>232</c:v>
                </c:pt>
                <c:pt idx="6">
                  <c:v>-459</c:v>
                </c:pt>
                <c:pt idx="7">
                  <c:v>-725</c:v>
                </c:pt>
              </c:numCache>
            </c:numRef>
          </c:val>
        </c:ser>
        <c:ser>
          <c:idx val="6"/>
          <c:order val="6"/>
          <c:tx>
            <c:strRef>
              <c:f>Feuil1!$A$1721</c:f>
              <c:strCache>
                <c:ptCount val="1"/>
                <c:pt idx="0">
                  <c:v>Pacifique</c:v>
                </c:pt>
              </c:strCache>
            </c:strRef>
          </c:tx>
          <c:invertIfNegative val="0"/>
          <c:cat>
            <c:strRef>
              <c:f>Feuil1!$B$1714:$I$1714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Moyenne</c:v>
                </c:pt>
              </c:strCache>
            </c:strRef>
          </c:cat>
          <c:val>
            <c:numRef>
              <c:f>Feuil1!$B$1721:$I$1721</c:f>
              <c:numCache>
                <c:formatCode>General</c:formatCode>
                <c:ptCount val="8"/>
                <c:pt idx="0">
                  <c:v>1</c:v>
                </c:pt>
                <c:pt idx="1">
                  <c:v>-9</c:v>
                </c:pt>
                <c:pt idx="2">
                  <c:v>95</c:v>
                </c:pt>
                <c:pt idx="3">
                  <c:v>425</c:v>
                </c:pt>
                <c:pt idx="4">
                  <c:v>836</c:v>
                </c:pt>
                <c:pt idx="5">
                  <c:v>90</c:v>
                </c:pt>
                <c:pt idx="6">
                  <c:v>-9</c:v>
                </c:pt>
                <c:pt idx="7">
                  <c:v>117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04320"/>
        <c:axId val="130126592"/>
      </c:barChart>
      <c:catAx>
        <c:axId val="130104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126592"/>
        <c:crosses val="autoZero"/>
        <c:auto val="1"/>
        <c:lblAlgn val="ctr"/>
        <c:lblOffset val="100"/>
        <c:noMultiLvlLbl val="0"/>
      </c:catAx>
      <c:valAx>
        <c:axId val="130126592"/>
        <c:scaling>
          <c:orientation val="minMax"/>
          <c:max val="9000"/>
          <c:min val="-26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01043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8.1728893263342081E-2"/>
          <c:y val="0.13333333333333333"/>
          <c:w val="0.88654210411198608"/>
          <c:h val="4.691601049868766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produits pétroliers de CEDEAO en 2013, M$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Feuil1!$B$3314</c:f>
              <c:strCache>
                <c:ptCount val="1"/>
                <c:pt idx="0">
                  <c:v>Total importations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1"/>
              <c:layout>
                <c:manualLayout>
                  <c:x val="-5.555555555555657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Feuil1!$A$3315:$A$3329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 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Feuil1!$B$3315:$B$3329</c:f>
              <c:numCache>
                <c:formatCode>General</c:formatCode>
                <c:ptCount val="15"/>
                <c:pt idx="0">
                  <c:v>415</c:v>
                </c:pt>
                <c:pt idx="1">
                  <c:v>1141</c:v>
                </c:pt>
                <c:pt idx="2">
                  <c:v>3215</c:v>
                </c:pt>
                <c:pt idx="3">
                  <c:v>60</c:v>
                </c:pt>
                <c:pt idx="4">
                  <c:v>389</c:v>
                </c:pt>
                <c:pt idx="5">
                  <c:v>76</c:v>
                </c:pt>
                <c:pt idx="6">
                  <c:v>1470</c:v>
                </c:pt>
                <c:pt idx="7">
                  <c:v>434</c:v>
                </c:pt>
                <c:pt idx="8">
                  <c:v>155</c:v>
                </c:pt>
                <c:pt idx="9">
                  <c:v>83</c:v>
                </c:pt>
                <c:pt idx="10">
                  <c:v>132</c:v>
                </c:pt>
                <c:pt idx="11">
                  <c:v>339</c:v>
                </c:pt>
                <c:pt idx="12">
                  <c:v>746</c:v>
                </c:pt>
                <c:pt idx="13">
                  <c:v>9826</c:v>
                </c:pt>
                <c:pt idx="14">
                  <c:v>92</c:v>
                </c:pt>
              </c:numCache>
            </c:numRef>
          </c:val>
        </c:ser>
        <c:ser>
          <c:idx val="1"/>
          <c:order val="1"/>
          <c:tx>
            <c:strRef>
              <c:f>Feuil1!$C$3314</c:f>
              <c:strCache>
                <c:ptCount val="1"/>
                <c:pt idx="0">
                  <c:v>intra-CEDEAO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5.5555555555555558E-3"/>
                  <c:y val="5.92348051832160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79E-3"/>
                  <c:y val="6.55611843526615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77777777777803E-3"/>
                  <c:y val="0.2163894961910219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3.168766849209554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555555555555558E-3"/>
                  <c:y val="6.60478740641937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7777777777777779E-3"/>
                  <c:y val="4.63997583576776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777777777777779E-3"/>
                  <c:y val="8.64867871668905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3888888888888889E-3"/>
                  <c:y val="4.63997583576776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4.29323143181882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"/>
                  <c:y val="4.785968072215594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7777777777777779E-3"/>
                  <c:y val="4.4088128998018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4.41490385970185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7777777777777779E-3"/>
                  <c:y val="4.287155148930574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8889E-3"/>
                  <c:y val="0.1026866857193849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"/>
                  <c:y val="4.48181635653162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Feuil1!$A$3315:$A$3329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 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Feuil1!$C$3315:$C$3329</c:f>
              <c:numCache>
                <c:formatCode>General</c:formatCode>
                <c:ptCount val="15"/>
                <c:pt idx="0">
                  <c:v>269</c:v>
                </c:pt>
                <c:pt idx="1">
                  <c:v>373</c:v>
                </c:pt>
                <c:pt idx="2">
                  <c:v>2858</c:v>
                </c:pt>
                <c:pt idx="3">
                  <c:v>0</c:v>
                </c:pt>
                <c:pt idx="4">
                  <c:v>381</c:v>
                </c:pt>
                <c:pt idx="5">
                  <c:v>58</c:v>
                </c:pt>
                <c:pt idx="6">
                  <c:v>717</c:v>
                </c:pt>
                <c:pt idx="7">
                  <c:v>58</c:v>
                </c:pt>
                <c:pt idx="8">
                  <c:v>1</c:v>
                </c:pt>
                <c:pt idx="9">
                  <c:v>82</c:v>
                </c:pt>
                <c:pt idx="10">
                  <c:v>20</c:v>
                </c:pt>
                <c:pt idx="11">
                  <c:v>21</c:v>
                </c:pt>
                <c:pt idx="12">
                  <c:v>0</c:v>
                </c:pt>
                <c:pt idx="13">
                  <c:v>992</c:v>
                </c:pt>
                <c:pt idx="14">
                  <c:v>32</c:v>
                </c:pt>
              </c:numCache>
            </c:numRef>
          </c:val>
        </c:ser>
        <c:ser>
          <c:idx val="2"/>
          <c:order val="2"/>
          <c:tx>
            <c:strRef>
              <c:f>Feuil1!$D$3314</c:f>
              <c:strCache>
                <c:ptCount val="1"/>
                <c:pt idx="0">
                  <c:v>extra-CEDEAO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1.388888888888888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3333333333333332E-3"/>
                  <c:y val="1.863980499535032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Feuil1!$A$3315:$A$3329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Côte d'Ivoire</c:v>
                </c:pt>
                <c:pt idx="3">
                  <c:v>Guinée Bissau</c:v>
                </c:pt>
                <c:pt idx="4">
                  <c:v>Mali </c:v>
                </c:pt>
                <c:pt idx="5">
                  <c:v>Niger</c:v>
                </c:pt>
                <c:pt idx="6">
                  <c:v>Sénégal</c:v>
                </c:pt>
                <c:pt idx="7">
                  <c:v>Togo</c:v>
                </c:pt>
                <c:pt idx="8">
                  <c:v>Cap Vert</c:v>
                </c:pt>
                <c:pt idx="9">
                  <c:v>Gambie</c:v>
                </c:pt>
                <c:pt idx="10">
                  <c:v>Ghana</c:v>
                </c:pt>
                <c:pt idx="11">
                  <c:v>Guinée</c:v>
                </c:pt>
                <c:pt idx="12">
                  <c:v>Libéria</c:v>
                </c:pt>
                <c:pt idx="13">
                  <c:v>Nigeria</c:v>
                </c:pt>
                <c:pt idx="14">
                  <c:v>Sierra Leone</c:v>
                </c:pt>
              </c:strCache>
            </c:strRef>
          </c:cat>
          <c:val>
            <c:numRef>
              <c:f>Feuil1!$D$3315:$D$3329</c:f>
              <c:numCache>
                <c:formatCode>General</c:formatCode>
                <c:ptCount val="15"/>
                <c:pt idx="0">
                  <c:v>146</c:v>
                </c:pt>
                <c:pt idx="1">
                  <c:v>768</c:v>
                </c:pt>
                <c:pt idx="2">
                  <c:v>357</c:v>
                </c:pt>
                <c:pt idx="3">
                  <c:v>43</c:v>
                </c:pt>
                <c:pt idx="4">
                  <c:v>8</c:v>
                </c:pt>
                <c:pt idx="5">
                  <c:v>18</c:v>
                </c:pt>
                <c:pt idx="6">
                  <c:v>753</c:v>
                </c:pt>
                <c:pt idx="7">
                  <c:v>376</c:v>
                </c:pt>
                <c:pt idx="8">
                  <c:v>154</c:v>
                </c:pt>
                <c:pt idx="9">
                  <c:v>1</c:v>
                </c:pt>
                <c:pt idx="10">
                  <c:v>112</c:v>
                </c:pt>
                <c:pt idx="11">
                  <c:v>318</c:v>
                </c:pt>
                <c:pt idx="12">
                  <c:v>719</c:v>
                </c:pt>
                <c:pt idx="13">
                  <c:v>8834</c:v>
                </c:pt>
                <c:pt idx="14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922240"/>
        <c:axId val="38220160"/>
      </c:barChart>
      <c:catAx>
        <c:axId val="96922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38220160"/>
        <c:crosses val="autoZero"/>
        <c:auto val="1"/>
        <c:lblAlgn val="ctr"/>
        <c:lblOffset val="100"/>
        <c:noMultiLvlLbl val="0"/>
      </c:catAx>
      <c:valAx>
        <c:axId val="38220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969222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3850021872265966"/>
          <c:y val="0.10251892747442677"/>
          <c:w val="0.67855511811023617"/>
          <c:h val="5.173514568989000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des importations CEDEAO entre UEMOA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non UEMOA, PMA et non PMA en 2013, en M$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Feuil1!$B$3194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2"/>
              <c:layout>
                <c:manualLayout>
                  <c:x val="-5.0925337632079971E-17"/>
                  <c:y val="-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666666666666666E-3"/>
                  <c:y val="-2.77779235928842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Feuil1!$A$3195:$A$3200</c:f>
              <c:strCache>
                <c:ptCount val="6"/>
                <c:pt idx="0">
                  <c:v>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Nigéria</c:v>
                </c:pt>
              </c:strCache>
            </c:strRef>
          </c:cat>
          <c:val>
            <c:numRef>
              <c:f>Feuil1!$B$3195:$B$3200</c:f>
              <c:numCache>
                <c:formatCode>General</c:formatCode>
                <c:ptCount val="6"/>
                <c:pt idx="0">
                  <c:v>105143</c:v>
                </c:pt>
                <c:pt idx="1">
                  <c:v>33591</c:v>
                </c:pt>
                <c:pt idx="2">
                  <c:v>71552</c:v>
                </c:pt>
                <c:pt idx="3">
                  <c:v>25916</c:v>
                </c:pt>
                <c:pt idx="4">
                  <c:v>79227</c:v>
                </c:pt>
                <c:pt idx="5">
                  <c:v>56000</c:v>
                </c:pt>
              </c:numCache>
            </c:numRef>
          </c:val>
        </c:ser>
        <c:ser>
          <c:idx val="1"/>
          <c:order val="1"/>
          <c:tx>
            <c:strRef>
              <c:f>Feuil1!$C$3194</c:f>
              <c:strCache>
                <c:ptCount val="1"/>
                <c:pt idx="0">
                  <c:v>Extra-CEDEAO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1.9444335083114609E-2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Feuil1!$A$3195:$A$3200</c:f>
              <c:strCache>
                <c:ptCount val="6"/>
                <c:pt idx="0">
                  <c:v>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Nigéria</c:v>
                </c:pt>
              </c:strCache>
            </c:strRef>
          </c:cat>
          <c:val>
            <c:numRef>
              <c:f>Feuil1!$C$3195:$C$3200</c:f>
              <c:numCache>
                <c:formatCode>General</c:formatCode>
                <c:ptCount val="6"/>
                <c:pt idx="0">
                  <c:v>95772</c:v>
                </c:pt>
                <c:pt idx="1">
                  <c:v>26480</c:v>
                </c:pt>
                <c:pt idx="2">
                  <c:v>69292</c:v>
                </c:pt>
                <c:pt idx="3">
                  <c:v>21570</c:v>
                </c:pt>
                <c:pt idx="4">
                  <c:v>74202</c:v>
                </c:pt>
                <c:pt idx="5">
                  <c:v>54603</c:v>
                </c:pt>
              </c:numCache>
            </c:numRef>
          </c:val>
        </c:ser>
        <c:ser>
          <c:idx val="2"/>
          <c:order val="2"/>
          <c:tx>
            <c:strRef>
              <c:f>Feuil1!$D$3194</c:f>
              <c:strCache>
                <c:ptCount val="1"/>
                <c:pt idx="0">
                  <c:v>Total-PP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Feuil1!$A$3195:$A$3200</c:f>
              <c:strCache>
                <c:ptCount val="6"/>
                <c:pt idx="0">
                  <c:v>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Nigéria</c:v>
                </c:pt>
              </c:strCache>
            </c:strRef>
          </c:cat>
          <c:val>
            <c:numRef>
              <c:f>Feuil1!$D$3195:$D$3200</c:f>
              <c:numCache>
                <c:formatCode>General</c:formatCode>
                <c:ptCount val="6"/>
                <c:pt idx="0">
                  <c:v>86570</c:v>
                </c:pt>
                <c:pt idx="1">
                  <c:v>26391</c:v>
                </c:pt>
                <c:pt idx="2">
                  <c:v>60179</c:v>
                </c:pt>
                <c:pt idx="3">
                  <c:v>20671</c:v>
                </c:pt>
                <c:pt idx="4">
                  <c:v>65899</c:v>
                </c:pt>
                <c:pt idx="5">
                  <c:v>46174</c:v>
                </c:pt>
              </c:numCache>
            </c:numRef>
          </c:val>
        </c:ser>
        <c:ser>
          <c:idx val="3"/>
          <c:order val="3"/>
          <c:tx>
            <c:strRef>
              <c:f>Feuil1!$E$3194</c:f>
              <c:strCache>
                <c:ptCount val="1"/>
                <c:pt idx="0">
                  <c:v>Extra-CEDAO-PP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Feuil1!$A$3195:$A$3200</c:f>
              <c:strCache>
                <c:ptCount val="6"/>
                <c:pt idx="0">
                  <c:v>CEDEAO</c:v>
                </c:pt>
                <c:pt idx="1">
                  <c:v>UEMOA</c:v>
                </c:pt>
                <c:pt idx="2">
                  <c:v>Non UEMOA</c:v>
                </c:pt>
                <c:pt idx="3">
                  <c:v>PMA</c:v>
                </c:pt>
                <c:pt idx="4">
                  <c:v>Non PMA</c:v>
                </c:pt>
                <c:pt idx="5">
                  <c:v>Nigéria</c:v>
                </c:pt>
              </c:strCache>
            </c:strRef>
          </c:cat>
          <c:val>
            <c:numRef>
              <c:f>Feuil1!$E$3195:$E$3200</c:f>
              <c:numCache>
                <c:formatCode>General</c:formatCode>
                <c:ptCount val="6"/>
                <c:pt idx="0">
                  <c:v>83105</c:v>
                </c:pt>
                <c:pt idx="1">
                  <c:v>24011</c:v>
                </c:pt>
                <c:pt idx="2">
                  <c:v>59094</c:v>
                </c:pt>
                <c:pt idx="3">
                  <c:v>18360</c:v>
                </c:pt>
                <c:pt idx="4">
                  <c:v>64745</c:v>
                </c:pt>
                <c:pt idx="5">
                  <c:v>45769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905664"/>
        <c:axId val="51907200"/>
      </c:barChart>
      <c:catAx>
        <c:axId val="519056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907200"/>
        <c:crosses val="autoZero"/>
        <c:auto val="1"/>
        <c:lblAlgn val="ctr"/>
        <c:lblOffset val="100"/>
        <c:noMultiLvlLbl val="0"/>
      </c:catAx>
      <c:valAx>
        <c:axId val="51907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9056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323293963254592"/>
          <c:y val="0.16296296296296298"/>
          <c:w val="0.67853412073490815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Répartition des importations CEDEAO entre UEMOA</a:t>
            </a:r>
            <a:endParaRPr lang="fr-FR" sz="2400" dirty="0" smtClean="0">
              <a:solidFill>
                <a:schemeClr val="bg1"/>
              </a:solidFill>
              <a:effectLst/>
            </a:endParaRPr>
          </a:p>
          <a:p>
            <a:pPr>
              <a:defRPr sz="2400">
                <a:solidFill>
                  <a:schemeClr val="bg1"/>
                </a:solidFill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et non UEMOA, PMA et non PMA en 2013, en %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7006379971947096E-2"/>
          <c:y val="0.12133377077865266"/>
          <c:w val="0.88765630448205324"/>
          <c:h val="0.81165368912219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Feuil1!$B$3204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-3.7646138158362777E-2"/>
                  <c:y val="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703124025635822E-2"/>
                  <c:y val="-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154411306181564E-2"/>
                  <c:y val="-1.11111111111111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67463109199930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8125918372544941E-2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Feuil1!$A$3205:$A$3209</c:f>
              <c:strCache>
                <c:ptCount val="5"/>
                <c:pt idx="0">
                  <c:v>UEMOA</c:v>
                </c:pt>
                <c:pt idx="1">
                  <c:v>Non UEMOA</c:v>
                </c:pt>
                <c:pt idx="2">
                  <c:v>PMA</c:v>
                </c:pt>
                <c:pt idx="3">
                  <c:v>Non PMA</c:v>
                </c:pt>
                <c:pt idx="4">
                  <c:v>Nigéria</c:v>
                </c:pt>
              </c:strCache>
            </c:strRef>
          </c:cat>
          <c:val>
            <c:numRef>
              <c:f>Feuil1!$B$3205:$B$3209</c:f>
              <c:numCache>
                <c:formatCode>0.00%</c:formatCode>
                <c:ptCount val="5"/>
                <c:pt idx="0">
                  <c:v>0.31950000000000001</c:v>
                </c:pt>
                <c:pt idx="1">
                  <c:v>0.68049999999999999</c:v>
                </c:pt>
                <c:pt idx="2">
                  <c:v>0.2465</c:v>
                </c:pt>
                <c:pt idx="3">
                  <c:v>0.75349999999999995</c:v>
                </c:pt>
                <c:pt idx="4">
                  <c:v>0.53259999999999996</c:v>
                </c:pt>
              </c:numCache>
            </c:numRef>
          </c:val>
        </c:ser>
        <c:ser>
          <c:idx val="1"/>
          <c:order val="1"/>
          <c:tx>
            <c:strRef>
              <c:f>Feuil1!$C$3204</c:f>
              <c:strCache>
                <c:ptCount val="1"/>
                <c:pt idx="0">
                  <c:v>Extra-CEDEAO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788602826545391E-3"/>
                  <c:y val="-3.51851851851851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8602826545391E-3"/>
                  <c:y val="-1.11111111111111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715070663634773E-3"/>
                  <c:y val="9.259259259259258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Feuil1!$A$3205:$A$3209</c:f>
              <c:strCache>
                <c:ptCount val="5"/>
                <c:pt idx="0">
                  <c:v>UEMOA</c:v>
                </c:pt>
                <c:pt idx="1">
                  <c:v>Non UEMOA</c:v>
                </c:pt>
                <c:pt idx="2">
                  <c:v>PMA</c:v>
                </c:pt>
                <c:pt idx="3">
                  <c:v>Non PMA</c:v>
                </c:pt>
                <c:pt idx="4">
                  <c:v>Nigéria</c:v>
                </c:pt>
              </c:strCache>
            </c:strRef>
          </c:cat>
          <c:val>
            <c:numRef>
              <c:f>Feuil1!$C$3205:$C$3209</c:f>
              <c:numCache>
                <c:formatCode>0.00%</c:formatCode>
                <c:ptCount val="5"/>
                <c:pt idx="0">
                  <c:v>0.27650000000000002</c:v>
                </c:pt>
                <c:pt idx="1">
                  <c:v>0.72350000000000003</c:v>
                </c:pt>
                <c:pt idx="2">
                  <c:v>0.22520000000000001</c:v>
                </c:pt>
                <c:pt idx="3">
                  <c:v>0.77480000000000004</c:v>
                </c:pt>
                <c:pt idx="4">
                  <c:v>0.57010000000000005</c:v>
                </c:pt>
              </c:numCache>
            </c:numRef>
          </c:val>
        </c:ser>
        <c:ser>
          <c:idx val="2"/>
          <c:order val="2"/>
          <c:tx>
            <c:strRef>
              <c:f>Feuil1!$D$3204</c:f>
              <c:strCache>
                <c:ptCount val="1"/>
                <c:pt idx="0">
                  <c:v>Total-PP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Feuil1!$A$3205:$A$3209</c:f>
              <c:strCache>
                <c:ptCount val="5"/>
                <c:pt idx="0">
                  <c:v>UEMOA</c:v>
                </c:pt>
                <c:pt idx="1">
                  <c:v>Non UEMOA</c:v>
                </c:pt>
                <c:pt idx="2">
                  <c:v>PMA</c:v>
                </c:pt>
                <c:pt idx="3">
                  <c:v>Non PMA</c:v>
                </c:pt>
                <c:pt idx="4">
                  <c:v>Nigéria</c:v>
                </c:pt>
              </c:strCache>
            </c:strRef>
          </c:cat>
          <c:val>
            <c:numRef>
              <c:f>Feuil1!$D$3205:$D$3209</c:f>
              <c:numCache>
                <c:formatCode>0.00%</c:formatCode>
                <c:ptCount val="5"/>
                <c:pt idx="0">
                  <c:v>0.30480000000000002</c:v>
                </c:pt>
                <c:pt idx="1">
                  <c:v>0.69520000000000004</c:v>
                </c:pt>
                <c:pt idx="2">
                  <c:v>0.23880000000000001</c:v>
                </c:pt>
                <c:pt idx="3">
                  <c:v>0.76119999999999999</c:v>
                </c:pt>
                <c:pt idx="4">
                  <c:v>0.53369999999999995</c:v>
                </c:pt>
              </c:numCache>
            </c:numRef>
          </c:val>
        </c:ser>
        <c:ser>
          <c:idx val="3"/>
          <c:order val="3"/>
          <c:tx>
            <c:strRef>
              <c:f>Feuil1!$E$3204</c:f>
              <c:strCache>
                <c:ptCount val="1"/>
                <c:pt idx="0">
                  <c:v>Extra-CEDEAO-PP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Feuil1!$A$3205:$A$3209</c:f>
              <c:strCache>
                <c:ptCount val="5"/>
                <c:pt idx="0">
                  <c:v>UEMOA</c:v>
                </c:pt>
                <c:pt idx="1">
                  <c:v>Non UEMOA</c:v>
                </c:pt>
                <c:pt idx="2">
                  <c:v>PMA</c:v>
                </c:pt>
                <c:pt idx="3">
                  <c:v>Non PMA</c:v>
                </c:pt>
                <c:pt idx="4">
                  <c:v>Nigéria</c:v>
                </c:pt>
              </c:strCache>
            </c:strRef>
          </c:cat>
          <c:val>
            <c:numRef>
              <c:f>Feuil1!$E$3205:$E$3209</c:f>
              <c:numCache>
                <c:formatCode>0.00%</c:formatCode>
                <c:ptCount val="5"/>
                <c:pt idx="0">
                  <c:v>0.28889999999999999</c:v>
                </c:pt>
                <c:pt idx="1">
                  <c:v>0.71109999999999995</c:v>
                </c:pt>
                <c:pt idx="2">
                  <c:v>0.22090000000000001</c:v>
                </c:pt>
                <c:pt idx="3">
                  <c:v>0.77910000000000001</c:v>
                </c:pt>
                <c:pt idx="4">
                  <c:v>0.55069999999999997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944832"/>
        <c:axId val="51967104"/>
      </c:barChart>
      <c:catAx>
        <c:axId val="51944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967104"/>
        <c:crosses val="autoZero"/>
        <c:auto val="1"/>
        <c:lblAlgn val="ctr"/>
        <c:lblOffset val="100"/>
        <c:noMultiLvlLbl val="0"/>
      </c:catAx>
      <c:valAx>
        <c:axId val="5196710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519448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648838052878935"/>
          <c:y val="0.1425925925925926"/>
          <c:w val="0.69586871784872684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Importations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intra+extra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CEDEAO en 2013, M$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Feuil1!$B$3075</c:f>
              <c:strCache>
                <c:ptCount val="1"/>
                <c:pt idx="0">
                  <c:v>Total imports</c:v>
                </c:pt>
              </c:strCache>
            </c:strRef>
          </c:tx>
          <c:dLbls>
            <c:dLbl>
              <c:idx val="0"/>
              <c:layout>
                <c:manualLayout>
                  <c:x val="-8.0555555555555561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5555555555555558E-3"/>
                  <c:y val="-1.863980499535032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8889E-3"/>
                  <c:y val="3.727960999070081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555555555555555E-2"/>
                  <c:y val="-3.72796099907006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222222222222223E-2"/>
                  <c:y val="1.863980499535032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222222222222223E-2"/>
                  <c:y val="-9.319902497675126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4722222222222224E-2"/>
                  <c:y val="-7.4559219981401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777777777777788E-2"/>
                  <c:y val="5.591941498605096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2222222222222119E-2"/>
                  <c:y val="7.4559219981401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66E-2"/>
                  <c:y val="1.11838829972101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2222222222222119E-2"/>
                  <c:y val="2.050378549488535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5555555555555558E-3"/>
                  <c:y val="3.72796099907007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3888888888888888E-2"/>
                  <c:y val="2.98236879925605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6.9444444444444441E-3"/>
                  <c:y val="2.98236879925605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66666666666663E-2"/>
                  <c:y val="3.72796099907006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Feuil1!$A$3076:$A$3090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Feuil1!$B$3076:$B$3090</c:f>
              <c:numCache>
                <c:formatCode>General</c:formatCode>
                <c:ptCount val="15"/>
                <c:pt idx="0">
                  <c:v>3794</c:v>
                </c:pt>
                <c:pt idx="1">
                  <c:v>4365</c:v>
                </c:pt>
                <c:pt idx="2">
                  <c:v>296</c:v>
                </c:pt>
                <c:pt idx="3">
                  <c:v>2871</c:v>
                </c:pt>
                <c:pt idx="4">
                  <c:v>1714</c:v>
                </c:pt>
                <c:pt idx="5">
                  <c:v>6066</c:v>
                </c:pt>
                <c:pt idx="6">
                  <c:v>2002</c:v>
                </c:pt>
                <c:pt idx="7">
                  <c:v>350</c:v>
                </c:pt>
                <c:pt idx="8">
                  <c:v>1943</c:v>
                </c:pt>
                <c:pt idx="9">
                  <c:v>1210</c:v>
                </c:pt>
                <c:pt idx="10">
                  <c:v>1305</c:v>
                </c:pt>
                <c:pt idx="11">
                  <c:v>726</c:v>
                </c:pt>
                <c:pt idx="12">
                  <c:v>12483</c:v>
                </c:pt>
                <c:pt idx="13">
                  <c:v>10018</c:v>
                </c:pt>
                <c:pt idx="14">
                  <c:v>56000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importations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CEDEAO en 2013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Feuil1!$B$3094</c:f>
              <c:strCache>
                <c:ptCount val="1"/>
                <c:pt idx="0">
                  <c:v>Importations totales</c:v>
                </c:pt>
              </c:strCache>
            </c:strRef>
          </c:tx>
          <c:dLbls>
            <c:dLbl>
              <c:idx val="0"/>
              <c:layout>
                <c:manualLayout>
                  <c:x val="-8.4722222222222268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1.863980499535032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555555555555558E-3"/>
                  <c:y val="3.72796099907006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7222222222222221E-2"/>
                  <c:y val="-3.72796099907006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888888888888888E-2"/>
                  <c:y val="-5.591941498605096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222222222222223E-2"/>
                  <c:y val="-9.319902497675195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1111111111111112E-2"/>
                  <c:y val="-1.67758244958152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6388888888888889E-2"/>
                  <c:y val="-3.72796099907006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2222222222222119E-2"/>
                  <c:y val="7.4559219981401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566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388888888888899E-2"/>
                  <c:y val="9.31990249767516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1.3888888888888889E-3"/>
                  <c:y val="3.727960999070057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5555555555555558E-3"/>
                  <c:y val="2.98236879925605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6.9444444444444441E-3"/>
                  <c:y val="2.98236879925605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0833333333333332E-2"/>
                  <c:y val="-5.591941498605028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Feuil1!$A$3095:$A$3109</c:f>
              <c:strCache>
                <c:ptCount val="15"/>
                <c:pt idx="0">
                  <c:v>Bénin</c:v>
                </c:pt>
                <c:pt idx="1">
                  <c:v>Burkina</c:v>
                </c:pt>
                <c:pt idx="2">
                  <c:v>Guinée Bissau</c:v>
                </c:pt>
                <c:pt idx="3">
                  <c:v>Mali </c:v>
                </c:pt>
                <c:pt idx="4">
                  <c:v>Niger</c:v>
                </c:pt>
                <c:pt idx="5">
                  <c:v>Sénégal</c:v>
                </c:pt>
                <c:pt idx="6">
                  <c:v>Togo</c:v>
                </c:pt>
                <c:pt idx="7">
                  <c:v>Gambie</c:v>
                </c:pt>
                <c:pt idx="8">
                  <c:v>Guinée</c:v>
                </c:pt>
                <c:pt idx="9">
                  <c:v>Libéria</c:v>
                </c:pt>
                <c:pt idx="10">
                  <c:v>Sierra Leone</c:v>
                </c:pt>
                <c:pt idx="11">
                  <c:v>Cap Vert</c:v>
                </c:pt>
                <c:pt idx="12">
                  <c:v>Côte d'Ivoire</c:v>
                </c:pt>
                <c:pt idx="13">
                  <c:v>Ghana</c:v>
                </c:pt>
                <c:pt idx="14">
                  <c:v>Nigéria</c:v>
                </c:pt>
              </c:strCache>
            </c:strRef>
          </c:cat>
          <c:val>
            <c:numRef>
              <c:f>Feuil1!$B$3095:$B$3109</c:f>
              <c:numCache>
                <c:formatCode>0.00%</c:formatCode>
                <c:ptCount val="15"/>
                <c:pt idx="0">
                  <c:v>3.61E-2</c:v>
                </c:pt>
                <c:pt idx="1">
                  <c:v>4.1500000000000002E-2</c:v>
                </c:pt>
                <c:pt idx="2">
                  <c:v>2.8E-3</c:v>
                </c:pt>
                <c:pt idx="3">
                  <c:v>2.7300000000000001E-2</c:v>
                </c:pt>
                <c:pt idx="4">
                  <c:v>1.6299999999999999E-2</c:v>
                </c:pt>
                <c:pt idx="5">
                  <c:v>5.7700000000000001E-2</c:v>
                </c:pt>
                <c:pt idx="6">
                  <c:v>1.9E-2</c:v>
                </c:pt>
                <c:pt idx="7">
                  <c:v>3.3E-3</c:v>
                </c:pt>
                <c:pt idx="8">
                  <c:v>1.8499999999999999E-2</c:v>
                </c:pt>
                <c:pt idx="9">
                  <c:v>1.15E-2</c:v>
                </c:pt>
                <c:pt idx="10">
                  <c:v>1.24E-2</c:v>
                </c:pt>
                <c:pt idx="11">
                  <c:v>6.8999999999999999E-3</c:v>
                </c:pt>
                <c:pt idx="12">
                  <c:v>0.1187</c:v>
                </c:pt>
                <c:pt idx="13">
                  <c:v>9.5299999999999996E-2</c:v>
                </c:pt>
                <c:pt idx="14">
                  <c:v>0.53259999999999996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0.01176</cdr:x>
      <cdr:y>0.2375</cdr:y>
    </cdr:from>
    <cdr:to>
      <cdr:x>0.79137</cdr:x>
      <cdr:y>0.332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07504" y="1628800"/>
          <a:ext cx="7128792" cy="64807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Le </a:t>
          </a:r>
          <a:r>
            <a:rPr lang="fr-FR" sz="1800" b="1" dirty="0" err="1" smtClean="0">
              <a:solidFill>
                <a:srgbClr val="0000FF"/>
              </a:solidFill>
            </a:rPr>
            <a:t>ss</a:t>
          </a:r>
          <a:r>
            <a:rPr lang="fr-FR" sz="1800" b="1" dirty="0" smtClean="0">
              <a:solidFill>
                <a:srgbClr val="0000FF"/>
              </a:solidFill>
            </a:rPr>
            <a:t>-total non agricole correspond aux chapitres 25 à 99 du Système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Harmonisé avec quelques produits agricoles dont coton, pas taxé par l'UE</a:t>
          </a:r>
          <a:endParaRPr lang="fr-FR" sz="1800" b="1" dirty="0">
            <a:solidFill>
              <a:srgbClr val="0000FF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0.26375</cdr:x>
      <cdr:y>0.2585</cdr:y>
    </cdr:from>
    <cdr:to>
      <cdr:x>0.92524</cdr:x>
      <cdr:y>0.3215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411760" y="1772816"/>
          <a:ext cx="6048672" cy="43204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0000FF"/>
              </a:solidFill>
            </a:rPr>
            <a:t>Total = </a:t>
          </a:r>
          <a:r>
            <a:rPr lang="fr-FR" sz="1800" b="1" dirty="0">
              <a:solidFill>
                <a:srgbClr val="0000FF"/>
              </a:solidFill>
            </a:rPr>
            <a:t>i</a:t>
          </a:r>
          <a:r>
            <a:rPr lang="fr-FR" sz="1800" b="1" dirty="0" smtClean="0">
              <a:solidFill>
                <a:srgbClr val="0000FF"/>
              </a:solidFill>
            </a:rPr>
            <a:t>ntra-CEDEAO + extra-CEDEAO; PP = produits pétroliers</a:t>
          </a:r>
          <a:endParaRPr lang="fr-FR" sz="1800" b="1" dirty="0">
            <a:solidFill>
              <a:srgbClr val="0000FF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</cdr:x>
      <cdr:y>0.248</cdr:y>
    </cdr:from>
    <cdr:to>
      <cdr:x>0.96462</cdr:x>
      <cdr:y>0.374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572000" y="1700808"/>
          <a:ext cx="4248472" cy="864096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Les 9,2% d'échanges totaux au sein de la CEDEAO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cachent le gros écart entre les 23,7% au sein de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l'UEOMA et les 5,3% au sein des non UEMOA </a:t>
          </a:r>
          <a:endParaRPr lang="fr-FR" sz="1600" b="1" dirty="0">
            <a:solidFill>
              <a:srgbClr val="0000FF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0.45493</cdr:x>
      <cdr:y>0.248</cdr:y>
    </cdr:from>
    <cdr:to>
      <cdr:x>0.96476</cdr:x>
      <cdr:y>0.38134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176464" y="1700808"/>
          <a:ext cx="4680520" cy="9144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Déficit constant des échanges totaux de l'UEMOA, de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5,6 Md$ en moyenne et de 9 Md$ en 2013, malgré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FF"/>
              </a:solidFill>
            </a:rPr>
            <a:t>l'excédent de CI, mais en déficit de 287 M$ en 2013</a:t>
          </a:r>
          <a:endParaRPr lang="fr-FR" sz="1600" b="1" dirty="0">
            <a:solidFill>
              <a:srgbClr val="0000FF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0.83398</cdr:x>
      <cdr:y>0.55276</cdr:y>
    </cdr:from>
    <cdr:to>
      <cdr:x>0.92094</cdr:x>
      <cdr:y>0.55276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>
          <a:off x="7596336" y="3766193"/>
          <a:ext cx="792088" cy="0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chemeClr val="accent6">
              <a:lumMod val="75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0.185</cdr:x>
      <cdr:y>0.25203</cdr:y>
    </cdr:from>
    <cdr:to>
      <cdr:x>0.9702</cdr:x>
      <cdr:y>0.5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691680" y="1728390"/>
          <a:ext cx="7179818" cy="170061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2000" b="1" dirty="0" smtClean="0">
              <a:solidFill>
                <a:srgbClr val="0000FF"/>
              </a:solidFill>
            </a:rPr>
            <a:t>La part des exportations extra-CEDEAO vers l'UE28 a augmenté de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rgbClr val="0000FF"/>
              </a:solidFill>
            </a:rPr>
            <a:t>25,9% du total en 2007 à 37,3% en 2013. L'UE a reçu en moyenne 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rgbClr val="0000FF"/>
              </a:solidFill>
            </a:rPr>
            <a:t>32,1% des exportations, suivie par l'Inde (10,5%), USA (9,1%), </a:t>
          </a:r>
        </a:p>
        <a:p xmlns:a="http://schemas.openxmlformats.org/drawingml/2006/main">
          <a:pPr algn="ctr"/>
          <a:r>
            <a:rPr lang="fr-FR" sz="2000" b="1" dirty="0">
              <a:solidFill>
                <a:srgbClr val="0000FF"/>
              </a:solidFill>
            </a:rPr>
            <a:t>a</a:t>
          </a:r>
          <a:r>
            <a:rPr lang="fr-FR" sz="2000" b="1" dirty="0" smtClean="0">
              <a:solidFill>
                <a:srgbClr val="0000FF"/>
              </a:solidFill>
            </a:rPr>
            <a:t>utres ACP (8,1%), Brésil (6,4%), Afrique du Sud (4,1%), Chine 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rgbClr val="0000FF"/>
              </a:solidFill>
            </a:rPr>
            <a:t>(2,4%), Japon (1,8%), Indonésie (1,3%) et Corée du Sud (0,8%). </a:t>
          </a:r>
          <a:endParaRPr lang="fr-FR" sz="2000" b="1" dirty="0">
            <a:solidFill>
              <a:srgbClr val="0000FF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0.2795</cdr:x>
      <cdr:y>0.19678</cdr:y>
    </cdr:from>
    <cdr:to>
      <cdr:x>0.87799</cdr:x>
      <cdr:y>0.2919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555748" y="1340736"/>
          <a:ext cx="5472636" cy="64808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Ces 4 pays ont importé de l'UE28 en moyenne 84,6% du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0000FF"/>
              </a:solidFill>
            </a:rPr>
            <a:t>total CEDEAO de 27,5 Md$, dont 54,8% par le Nigéria</a:t>
          </a:r>
          <a:endParaRPr lang="fr-FR" sz="1800" b="1" dirty="0">
            <a:solidFill>
              <a:srgbClr val="0000FF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1E2F7-B7DC-4F8D-A0B0-5D5E11804BAA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7942B-BBF1-4EDB-8411-910220B379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094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22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77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970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46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07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41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92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44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47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40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84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9B92-0A1F-4FE7-A705-661C89420CB5}" type="datetimeFigureOut">
              <a:rPr lang="fr-FR" smtClean="0"/>
              <a:t>22/01/2015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B5ECE-B531-49F8-B0AF-307CB79CBF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17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07732" y="2063750"/>
            <a:ext cx="8400953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</a:t>
            </a:r>
            <a:r>
              <a:rPr lang="fr-FR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 les importations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extra-Afrique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l'Ouest et échanges intra et extra-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CEDEAO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180020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315325" y="3645024"/>
            <a:ext cx="4997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Jacques Berthelot, </a:t>
            </a:r>
            <a:r>
              <a:rPr lang="fr-FR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 janvier </a:t>
            </a:r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fr-F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1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496" y="116632"/>
            <a:ext cx="9073008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des produits pétroliers dans les échanges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intra+extra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CEDEAO 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3885" y="1196752"/>
            <a:ext cx="897579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Faut-il déduire les importations de produits pétroliers (PP) (code 27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du SH) de la taxe </a:t>
            </a:r>
            <a:r>
              <a:rPr lang="fr-FR" sz="2400" b="1" dirty="0" err="1" smtClean="0">
                <a:solidFill>
                  <a:srgbClr val="0000FF"/>
                </a:solidFill>
              </a:rPr>
              <a:t>anti-APE</a:t>
            </a:r>
            <a:r>
              <a:rPr lang="fr-FR" sz="2400" b="1" dirty="0" smtClean="0">
                <a:solidFill>
                  <a:srgbClr val="0000FF"/>
                </a:solidFill>
              </a:rPr>
              <a:t> comme ENDA-CACID s'en est fait l'écho?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37873" y="2830284"/>
            <a:ext cx="8193717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PP ont représenté en 2013 17,7% des importations totales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(extra + intra-CEDEAO</a:t>
            </a:r>
            <a:r>
              <a:rPr lang="fr-FR" sz="2400" b="1" dirty="0">
                <a:solidFill>
                  <a:srgbClr val="008000"/>
                </a:solidFill>
              </a:rPr>
              <a:t>), 68,2</a:t>
            </a:r>
            <a:r>
              <a:rPr lang="fr-FR" sz="2400" b="1" dirty="0" smtClean="0">
                <a:solidFill>
                  <a:srgbClr val="008000"/>
                </a:solidFill>
              </a:rPr>
              <a:t>% desquelles étant extra-CEDEAO.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PMA ont réalisé 28,2% des importations de PP, 12,7% étant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extra-CEDEAO. Les 4 non PMA importent bien plus de PP que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11 non PMA tout en étant exportateurs nets pour le Ghana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de 2,997 Md$ et le Nigéria </a:t>
            </a:r>
            <a:r>
              <a:rPr lang="fr-FR" sz="2400" b="1" dirty="0">
                <a:solidFill>
                  <a:srgbClr val="008000"/>
                </a:solidFill>
              </a:rPr>
              <a:t>de </a:t>
            </a:r>
            <a:r>
              <a:rPr lang="fr-FR" sz="2400" b="1" dirty="0" smtClean="0">
                <a:solidFill>
                  <a:srgbClr val="008000"/>
                </a:solidFill>
              </a:rPr>
              <a:t>85,057 Md$. Le Nigéria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importe à lui seul 9,826 Md$ soit 52,9% du total CEDEAO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pour couvrir 90</a:t>
            </a:r>
            <a:r>
              <a:rPr lang="fr-FR" sz="2400" b="1" dirty="0">
                <a:solidFill>
                  <a:srgbClr val="008000"/>
                </a:solidFill>
              </a:rPr>
              <a:t>% de </a:t>
            </a:r>
            <a:r>
              <a:rPr lang="fr-FR" sz="2400" b="1" dirty="0" smtClean="0">
                <a:solidFill>
                  <a:srgbClr val="008000"/>
                </a:solidFill>
              </a:rPr>
              <a:t>ses besoins en PP finis.</a:t>
            </a:r>
          </a:p>
        </p:txBody>
      </p:sp>
    </p:spTree>
    <p:extLst>
      <p:ext uri="{BB962C8B-B14F-4D97-AF65-F5344CB8AC3E}">
        <p14:creationId xmlns:p14="http://schemas.microsoft.com/office/powerpoint/2010/main" val="4146839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20652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0903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7676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1942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028662"/>
              </p:ext>
            </p:extLst>
          </p:nvPr>
        </p:nvGraphicFramePr>
        <p:xfrm>
          <a:off x="0" y="0"/>
          <a:ext cx="9144000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1"/>
          <p:cNvSpPr txBox="1"/>
          <p:nvPr/>
        </p:nvSpPr>
        <p:spPr>
          <a:xfrm>
            <a:off x="1043608" y="1556779"/>
            <a:ext cx="6408712" cy="13681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Le Nigéria représente 69,7% des 12,667 Md$ d'importations</a:t>
            </a:r>
          </a:p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extra-CEDEAO bien qu'étant exportateur net total de </a:t>
            </a:r>
          </a:p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85,057 Md$ dont 82,410 extra-CEDEAO mais ne compte</a:t>
            </a:r>
          </a:p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 que pour 5,9% des 5,862 Md$ d'importations intra-CEDEAO</a:t>
            </a:r>
            <a:endParaRPr lang="fr-FR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91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24994" y="116632"/>
            <a:ext cx="7147406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des importations totales ou extra-CEDEAO </a:t>
            </a:r>
          </a:p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2013 entre UEMOA-non UEMOA et PMA-non PMA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1259632" y="1268760"/>
            <a:ext cx="6696744" cy="4320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rgbClr val="0000FF"/>
                </a:solidFill>
              </a:rPr>
              <a:t>Total = </a:t>
            </a:r>
            <a:r>
              <a:rPr lang="fr-FR" sz="2000" b="1" dirty="0">
                <a:solidFill>
                  <a:srgbClr val="0000FF"/>
                </a:solidFill>
              </a:rPr>
              <a:t>i</a:t>
            </a:r>
            <a:r>
              <a:rPr lang="fr-FR" sz="2000" b="1" dirty="0" smtClean="0">
                <a:solidFill>
                  <a:srgbClr val="0000FF"/>
                </a:solidFill>
              </a:rPr>
              <a:t>ntra-CEDEAO + extra-CEDEAO; PP = produits pétroliers</a:t>
            </a:r>
            <a:endParaRPr lang="fr-FR" sz="2000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08920"/>
            <a:ext cx="903649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824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24994" y="116632"/>
            <a:ext cx="7147406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des importations totales ou extra-CEDEAO </a:t>
            </a:r>
          </a:p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2013 entre UEMOA-non UEMOA et PMA-non PMA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1"/>
          <p:cNvSpPr txBox="1"/>
          <p:nvPr/>
        </p:nvSpPr>
        <p:spPr>
          <a:xfrm>
            <a:off x="1259632" y="1268760"/>
            <a:ext cx="6696744" cy="4320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rgbClr val="0000FF"/>
                </a:solidFill>
              </a:rPr>
              <a:t>Total = </a:t>
            </a:r>
            <a:r>
              <a:rPr lang="fr-FR" sz="2000" b="1" dirty="0">
                <a:solidFill>
                  <a:srgbClr val="0000FF"/>
                </a:solidFill>
              </a:rPr>
              <a:t>i</a:t>
            </a:r>
            <a:r>
              <a:rPr lang="fr-FR" sz="2000" b="1" dirty="0" smtClean="0">
                <a:solidFill>
                  <a:srgbClr val="0000FF"/>
                </a:solidFill>
              </a:rPr>
              <a:t>ntra-CEDEAO + extra-CEDEAO; PP = produits pétroliers</a:t>
            </a:r>
            <a:endParaRPr lang="fr-FR" sz="2000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2636912"/>
            <a:ext cx="903649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916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1971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3087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54935"/>
              </p:ext>
            </p:extLst>
          </p:nvPr>
        </p:nvGraphicFramePr>
        <p:xfrm>
          <a:off x="0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1169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886927"/>
              </p:ext>
            </p:extLst>
          </p:nvPr>
        </p:nvGraphicFramePr>
        <p:xfrm>
          <a:off x="0" y="0"/>
          <a:ext cx="9144000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123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797729"/>
              </p:ext>
            </p:extLst>
          </p:nvPr>
        </p:nvGraphicFramePr>
        <p:xfrm>
          <a:off x="0" y="0"/>
          <a:ext cx="9144000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026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0230" y="3606115"/>
            <a:ext cx="792088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fr-FR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partie : échanges intérieurs et extérieurs totaux de la CEDEAO; matériaux pour mesurer l'intégration régionale 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09715" y="941819"/>
            <a:ext cx="846642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fr-FR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ère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partie : taxe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pour compenser les pertes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recettes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douanières de Côte d'Ivoire, Ghana et Nigéria dues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l'APE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897020" y="116632"/>
            <a:ext cx="1467068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L A N 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79512" y="4658360"/>
            <a:ext cx="88192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Connaitre les flux d'échanges totaux, à l'importation et exportation,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aux niveaux intra-CEDEAO et extra-CEDEAO était nécessaire pour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calculer la taxe </a:t>
            </a:r>
            <a:r>
              <a:rPr lang="fr-FR" sz="2400" b="1" i="1" dirty="0" err="1" smtClean="0">
                <a:solidFill>
                  <a:srgbClr val="0000FF"/>
                </a:solidFill>
              </a:rPr>
              <a:t>anti-APE</a:t>
            </a:r>
            <a:r>
              <a:rPr lang="fr-FR" sz="2400" b="1" i="1" dirty="0" smtClean="0">
                <a:solidFill>
                  <a:srgbClr val="0000FF"/>
                </a:solidFill>
              </a:rPr>
              <a:t> mais est aussi très utile pour évaluer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l'intégration régionale de chaque Etat membre et les principaux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 partenaires commerciaux, notamment l'UE et les autres pays ACP. </a:t>
            </a:r>
            <a:endParaRPr lang="fr-FR" sz="2400" b="1" i="1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09220" y="2021939"/>
            <a:ext cx="7787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Bien que la société civile d'Afrique de l'Ouest ait proposé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 une taxe de 0,5% sur les importations, une taxe de 0,2017%</a:t>
            </a:r>
          </a:p>
          <a:p>
            <a:pPr algn="ctr"/>
            <a:r>
              <a:rPr lang="fr-FR" sz="2400" b="1" i="1" dirty="0" smtClean="0">
                <a:solidFill>
                  <a:srgbClr val="0000FF"/>
                </a:solidFill>
              </a:rPr>
              <a:t>suffirait, basée sur celles extra-AO de 2013.</a:t>
            </a:r>
            <a:endParaRPr lang="fr-FR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2812434"/>
              </p:ext>
            </p:extLst>
          </p:nvPr>
        </p:nvGraphicFramePr>
        <p:xfrm>
          <a:off x="0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5668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34841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0408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39708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58224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64892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903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65744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5286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7864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4361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661548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755576" y="993502"/>
            <a:ext cx="70015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Les 199,2 </a:t>
            </a:r>
            <a:r>
              <a:rPr lang="fr-FR" b="1" dirty="0">
                <a:solidFill>
                  <a:srgbClr val="0000FF"/>
                </a:solidFill>
              </a:rPr>
              <a:t>M</a:t>
            </a:r>
            <a:r>
              <a:rPr lang="fr-FR" b="1" dirty="0" smtClean="0">
                <a:solidFill>
                  <a:srgbClr val="0000FF"/>
                </a:solidFill>
              </a:rPr>
              <a:t>$ de taxe à percevoir sur les 98,757 Md$ d'importations 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d'AO (dont 2,985 Md$ de Mauritanie) seraient couverts par une taxe 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annuelle de 0,2017%, très en-deçà des 0,5% suggérés par ENDA-CACID 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4" name="ZoneTexte 1"/>
          <p:cNvSpPr txBox="1"/>
          <p:nvPr/>
        </p:nvSpPr>
        <p:spPr>
          <a:xfrm>
            <a:off x="683568" y="2132856"/>
            <a:ext cx="7200800" cy="11521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dirty="0" smtClean="0">
                <a:solidFill>
                  <a:srgbClr val="008000"/>
                </a:solidFill>
              </a:rPr>
              <a:t>Les 199,2 M$ de taxe annuelle </a:t>
            </a:r>
            <a:r>
              <a:rPr lang="fr-FR" sz="1800" b="1" dirty="0" err="1" smtClean="0">
                <a:solidFill>
                  <a:srgbClr val="008000"/>
                </a:solidFill>
              </a:rPr>
              <a:t>anti-APE</a:t>
            </a:r>
            <a:r>
              <a:rPr lang="fr-FR" sz="1800" b="1" dirty="0" smtClean="0">
                <a:solidFill>
                  <a:srgbClr val="008000"/>
                </a:solidFill>
              </a:rPr>
              <a:t> seraient imputés pour </a:t>
            </a:r>
          </a:p>
          <a:p>
            <a:pPr algn="ctr"/>
            <a:r>
              <a:rPr lang="fr-FR" sz="1800" b="1" dirty="0" smtClean="0">
                <a:solidFill>
                  <a:srgbClr val="008000"/>
                </a:solidFill>
              </a:rPr>
              <a:t>49,525 M$ (24,9%) aux 12 PMA et 149,676 M$ (75,1%) aux 4 non PMA,</a:t>
            </a:r>
          </a:p>
          <a:p>
            <a:pPr algn="ctr"/>
            <a:r>
              <a:rPr lang="fr-FR" sz="1800" b="1" dirty="0" smtClean="0">
                <a:solidFill>
                  <a:srgbClr val="008000"/>
                </a:solidFill>
              </a:rPr>
              <a:t>soit aussi 53,4 M$ (26,8%) aux 8 Etats de l'UEMOA, 139,8 M$ (70,2%)  </a:t>
            </a:r>
          </a:p>
          <a:p>
            <a:pPr algn="ctr"/>
            <a:r>
              <a:rPr lang="fr-FR" sz="1800" b="1" dirty="0" smtClean="0">
                <a:solidFill>
                  <a:srgbClr val="008000"/>
                </a:solidFill>
              </a:rPr>
              <a:t>aux 7 Etats CEDEAO non UEMOA et pour 6 M$ à la Mauritanie (3%)</a:t>
            </a:r>
            <a:endParaRPr lang="fr-FR" sz="18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39552" y="3513782"/>
            <a:ext cx="754879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On peut douter du bien-fondé d'un appel à contributions des pays émergents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car la CEDEAO doit pouvoir augmenter ses DD sur leurs exportations, dont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les vêtements d'Asie et les produits alimentaires d'Amérique latine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817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64436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39427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376114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0546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41090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124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55576" y="404664"/>
            <a:ext cx="746512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fr-FR" sz="28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ère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partie : la mise en place d'une taxe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36512" y="1196752"/>
            <a:ext cx="916975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pertes de droits de douane sur les importations venant de l'UE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infiniment supérieures aux droits à payer sur les exportations vers l'UE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57388" y="2319263"/>
            <a:ext cx="53789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Fonds de solidarité régionale </a:t>
            </a:r>
            <a:r>
              <a:rPr lang="fr-FR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496" y="3183359"/>
            <a:ext cx="90730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des produits pétroliers dans les échanges </a:t>
            </a:r>
            <a:r>
              <a:rPr lang="fr-FR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intra+extra</a:t>
            </a:r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CEDEAO 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24994" y="4110171"/>
            <a:ext cx="707796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des importations totales et extra-CEDEAO </a:t>
            </a:r>
          </a:p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2013 entre UEMOA-non UEMOA et PMA-non PMA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3011" y="5487615"/>
            <a:ext cx="777942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taxe </a:t>
            </a:r>
            <a:r>
              <a:rPr lang="fr-FR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0,2017% sur les importations extra-AO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1732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7629" y="116632"/>
            <a:ext cx="788481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taxe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0,2017% sur les importations extra-AO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07860" y="751344"/>
            <a:ext cx="8203977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CI apparait le grand gagnant qui aurait payé 131,5 M$ de DD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SPG contre une taxe </a:t>
            </a:r>
            <a:r>
              <a:rPr lang="fr-FR" sz="2400" b="1" dirty="0" err="1" smtClean="0">
                <a:solidFill>
                  <a:srgbClr val="0000FF"/>
                </a:solidFill>
              </a:rPr>
              <a:t>anti-APE</a:t>
            </a:r>
            <a:r>
              <a:rPr lang="fr-FR" sz="2400" b="1" dirty="0" smtClean="0">
                <a:solidFill>
                  <a:srgbClr val="0000FF"/>
                </a:solidFill>
              </a:rPr>
              <a:t> de 19,3 M$, le Ghana gagnerait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32,4 M$ (il aurait payé 52,3 M$ de droits) et le Nigéria semble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le gros perdant de 95,1 M$ (il paierait 110 M$ de taxe mais il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n'aurait payé que 15 M$ de DD. En fait le Nigéria est le plus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gros gagnant car, faisant 41,3% des importations d'AO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venant de l'UE, il perdrait 8,677 Md$ de DD de 2015 à 2034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et cela ruinerait ses ambitieux projets de développement.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38362" y="4077072"/>
            <a:ext cx="814806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Conclusion : il est essentiel que les Chefs d'Etat de l'AO ne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signent pas formellement l'APE mais coupent immédiatement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ponts avec l'UE en acceptant de passer tout de suite au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régime SPG pour les exportations de CI, Ghana et Nigéria. 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3679" y="5877272"/>
            <a:ext cx="834478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Il est non moins évident que l'UE ne peut pas politiquement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arrêter les financements du 11è FED comme des fonds de l'UE.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808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44557" y="2103239"/>
            <a:ext cx="80992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du Nigéria dans les échanges intra- et extra-CEDEAO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34807" y="1095127"/>
            <a:ext cx="728160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totaux intra- et extra-CEDEAO de 2007 à 2013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38499" y="3140968"/>
            <a:ext cx="827085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de 4 pays  - Nigéria, Côte d'Ivoire, Ghana et Sénégal –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 les échanges intérieurs de la CEDEAO de 2007 à 2013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65194" y="4479503"/>
            <a:ext cx="789523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extra-CEDEAO : principales destinations et origines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87624" y="5487615"/>
            <a:ext cx="675422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extra-CEDEAO avec les autres régions ACP</a:t>
            </a:r>
            <a:endParaRPr lang="fr-FR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169476"/>
            <a:ext cx="8633133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fr-FR" sz="28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partie : les échanges totaux CEDEAO de 2007 à 2013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091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75187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1"/>
          <p:cNvSpPr txBox="1"/>
          <p:nvPr/>
        </p:nvSpPr>
        <p:spPr>
          <a:xfrm>
            <a:off x="251520" y="1412776"/>
            <a:ext cx="8712968" cy="2880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rgbClr val="0000FF"/>
                </a:solidFill>
              </a:rPr>
              <a:t>Le % des exportations intra-CEDEAO a été de 8,3% du total en moyenne (8,4% en 2007, 9,4% en 2013)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858753"/>
              </p:ext>
            </p:extLst>
          </p:nvPr>
        </p:nvGraphicFramePr>
        <p:xfrm>
          <a:off x="0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1"/>
          <p:cNvSpPr txBox="1"/>
          <p:nvPr/>
        </p:nvSpPr>
        <p:spPr>
          <a:xfrm>
            <a:off x="107504" y="1412776"/>
            <a:ext cx="8856984" cy="2880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rgbClr val="0000FF"/>
                </a:solidFill>
              </a:rPr>
              <a:t>Le % des importations intra-CEDEAO a été de 10,5% du total en moyenne (10,2% en 2007, 12% en 2013)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643212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507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243" y="44624"/>
            <a:ext cx="8099205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du Nigéria dans les échanges intra- et extra-CEDEAO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54467" y="620688"/>
            <a:ext cx="828303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 Nigéria domine nettement les échanges totaux CEDEAO, </a:t>
            </a:r>
          </a:p>
          <a:p>
            <a:pPr algn="ctr"/>
            <a:r>
              <a:rPr lang="fr-FR" sz="2400" b="1" dirty="0" err="1">
                <a:solidFill>
                  <a:srgbClr val="0000FF"/>
                </a:solidFill>
              </a:rPr>
              <a:t>i</a:t>
            </a:r>
            <a:r>
              <a:rPr lang="fr-FR" sz="2400" b="1" dirty="0" err="1" smtClean="0">
                <a:solidFill>
                  <a:srgbClr val="0000FF"/>
                </a:solidFill>
              </a:rPr>
              <a:t>ntérieurs+extérieurs</a:t>
            </a:r>
            <a:r>
              <a:rPr lang="fr-FR" sz="2400" b="1" dirty="0" smtClean="0">
                <a:solidFill>
                  <a:srgbClr val="0000FF"/>
                </a:solidFill>
              </a:rPr>
              <a:t>, avec un solde moyen de 44,1 Md$ de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2007 à 2013, mais en baisse de 69,6 à 44 Md$ de 2011 à 2013.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9847" y="1916832"/>
            <a:ext cx="897700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Sans le Nigéria les échanges totaux de la CEDEAO auraient été de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-11,2 Md$ en moyenne,  mais ont été de +32,9 Md$ avec lui. Et, sans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le Nigéria, les Etats non UEMOA auraient été déficitaires de 5 Md$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 en moyenne mais ont été excédentaires de 39,2 Md$ avec lui.</a:t>
            </a:r>
            <a:endParaRPr lang="fr-FR" sz="2400" b="1" dirty="0">
              <a:solidFill>
                <a:srgbClr val="0066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9071" y="3645024"/>
            <a:ext cx="839140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</a:rPr>
              <a:t>Le Nigéria a exporté 77,1% du total </a:t>
            </a:r>
            <a:r>
              <a:rPr lang="fr-FR" sz="2400" b="1" dirty="0" smtClean="0">
                <a:solidFill>
                  <a:srgbClr val="0000FF"/>
                </a:solidFill>
              </a:rPr>
              <a:t>extra-CEDEAO de 111,5 Md$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en moyenne</a:t>
            </a:r>
            <a:r>
              <a:rPr lang="fr-FR" sz="2400" b="1" dirty="0">
                <a:solidFill>
                  <a:srgbClr val="0000FF"/>
                </a:solidFill>
              </a:rPr>
              <a:t>, </a:t>
            </a:r>
            <a:r>
              <a:rPr lang="fr-FR" sz="2400" b="1" dirty="0" smtClean="0">
                <a:solidFill>
                  <a:srgbClr val="0000FF"/>
                </a:solidFill>
              </a:rPr>
              <a:t>mais en baisse de </a:t>
            </a:r>
            <a:r>
              <a:rPr lang="fr-FR" sz="2400" b="1" dirty="0">
                <a:solidFill>
                  <a:srgbClr val="0000FF"/>
                </a:solidFill>
              </a:rPr>
              <a:t>80% en 2007 à </a:t>
            </a:r>
            <a:r>
              <a:rPr lang="fr-FR" sz="2400" b="1" dirty="0" smtClean="0">
                <a:solidFill>
                  <a:srgbClr val="0000FF"/>
                </a:solidFill>
              </a:rPr>
              <a:t>73,6</a:t>
            </a:r>
            <a:r>
              <a:rPr lang="fr-FR" sz="2400" b="1" dirty="0">
                <a:solidFill>
                  <a:srgbClr val="0000FF"/>
                </a:solidFill>
              </a:rPr>
              <a:t>% en </a:t>
            </a:r>
            <a:r>
              <a:rPr lang="fr-FR" sz="2400" b="1" dirty="0" smtClean="0">
                <a:solidFill>
                  <a:srgbClr val="0000FF"/>
                </a:solidFill>
              </a:rPr>
              <a:t>2013.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162791" y="4581128"/>
            <a:ext cx="882735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Même si le Nigéria domine aussi pour les exportations intérieures,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elles n'ont été </a:t>
            </a:r>
            <a:r>
              <a:rPr lang="fr-FR" sz="2400" b="1" dirty="0">
                <a:solidFill>
                  <a:srgbClr val="006600"/>
                </a:solidFill>
              </a:rPr>
              <a:t>en </a:t>
            </a:r>
            <a:r>
              <a:rPr lang="fr-FR" sz="2400" b="1" dirty="0" smtClean="0">
                <a:solidFill>
                  <a:srgbClr val="006600"/>
                </a:solidFill>
              </a:rPr>
              <a:t>moyenne que 42,7% du total de 10,1 Md$,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un pourcentage qui a peu varié de 2007 à 2013. t</a:t>
            </a:r>
            <a:endParaRPr lang="fr-FR" sz="2400" b="1" dirty="0">
              <a:solidFill>
                <a:srgbClr val="0066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7504" y="5877272"/>
            <a:ext cx="922836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Une domination du Nigéria due à son excédent moyen de 71,2 Md$ 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en produits pétroliers sans lequel son déficit moyen serait de 27,1 Md$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9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3684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79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7133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60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39440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13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422763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355976" y="1399875"/>
            <a:ext cx="4373377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Le déficit moyen de 5,6 Md$ des échanges totaux</a:t>
            </a:r>
          </a:p>
          <a:p>
            <a:pPr algn="ctr"/>
            <a:r>
              <a:rPr lang="fr-FR" sz="1600" b="1" dirty="0">
                <a:solidFill>
                  <a:srgbClr val="0000FF"/>
                </a:solidFill>
              </a:rPr>
              <a:t>d</a:t>
            </a:r>
            <a:r>
              <a:rPr lang="fr-FR" sz="1600" b="1" dirty="0" smtClean="0">
                <a:solidFill>
                  <a:srgbClr val="0000FF"/>
                </a:solidFill>
              </a:rPr>
              <a:t>e l'UEMOA et de 9 Md$ en 2013 tient au fait </a:t>
            </a:r>
          </a:p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que la CI est le seul pays excédentaire (sauf en </a:t>
            </a:r>
          </a:p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2013) et au lourd déficit constant du Sénégal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3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44113" y="116632"/>
            <a:ext cx="7289047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La ratification de l'APE Afrique de l'Ouest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réduirait énormément ses recettes douanières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92830" y="1412776"/>
            <a:ext cx="799161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L'AO perdrait énormément de droits de douane sur 82%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ses importations venant de l'UE – 1,146 Md€ </a:t>
            </a:r>
            <a:r>
              <a:rPr lang="fr-FR" sz="2400" b="1" dirty="0">
                <a:solidFill>
                  <a:srgbClr val="0000FF"/>
                </a:solidFill>
                <a:cs typeface="Arial" panose="020B0604020202020204" pitchFamily="34" charset="0"/>
              </a:rPr>
              <a:t>après 5 ans </a:t>
            </a:r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et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2,877 Md€ après 20 ans (avec le détournement de trafic au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profit de l'UE), dont 474 M€ après 5 ans et 1,255 Md€ après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20 ans pour les 12 PMA qui les conserveraient sans l'APE.</a:t>
            </a:r>
            <a:endParaRPr lang="fr-FR" sz="2400" b="1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38252" y="3789040"/>
            <a:ext cx="751808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L'AO perdrait énormément de taxes à l'exportation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dont la hausse est interdite par l'APE, une aberration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cs typeface="Arial" panose="020B0604020202020204" pitchFamily="34" charset="0"/>
              </a:rPr>
              <a:t>c</a:t>
            </a:r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ompte tenu des pertes de droits à l'importation, de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l'explosion démographique de 2014 (340 millions) à 2050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(510 millions), et puisque ces taxes dépassent dans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certains pays (dont CI) les droits à l'importation.</a:t>
            </a:r>
            <a:endParaRPr lang="fr-FR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5310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2416927"/>
              </p:ext>
            </p:extLst>
          </p:nvPr>
        </p:nvGraphicFramePr>
        <p:xfrm>
          <a:off x="-36512" y="0"/>
          <a:ext cx="918051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11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480029"/>
              </p:ext>
            </p:extLst>
          </p:nvPr>
        </p:nvGraphicFramePr>
        <p:xfrm>
          <a:off x="0" y="-49161"/>
          <a:ext cx="9108504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323528" y="1484784"/>
            <a:ext cx="455182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0000FF"/>
                </a:solidFill>
              </a:rPr>
              <a:t>L'excédent moyen de 44,1 Md$ du Nigéria permet </a:t>
            </a:r>
          </a:p>
          <a:p>
            <a:r>
              <a:rPr lang="fr-FR" sz="1600" b="1" dirty="0" smtClean="0">
                <a:solidFill>
                  <a:srgbClr val="0000FF"/>
                </a:solidFill>
              </a:rPr>
              <a:t>un excédent moyen de 39,2 Md$ aux non UEMOA  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1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8499" y="188640"/>
            <a:ext cx="827085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poids de 4 pays  - Nigéria, Côte d'Ivoire, Ghana et Sénégal –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 les échanges intérieurs de la CEDEAO de 2007 à 2013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0265" y="1373867"/>
            <a:ext cx="882684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En moyenne, de 2007 à 2013, le Nigéria a représenté 28,2% des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échanges intérieurs </a:t>
            </a:r>
            <a:r>
              <a:rPr lang="fr-FR" sz="2400" b="1" dirty="0">
                <a:solidFill>
                  <a:srgbClr val="0000FF"/>
                </a:solidFill>
                <a:cs typeface="Times New Roman" panose="02020603050405020304" pitchFamily="18" charset="0"/>
              </a:rPr>
              <a:t>des 19,4 Md$ </a:t>
            </a:r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d'</a:t>
            </a:r>
            <a:r>
              <a:rPr lang="fr-FR" sz="2400" b="1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exportations+importations</a:t>
            </a:r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la CI 25,4%, le Ghana 13,3% et le Sénégal 8,4%, soit 75,3% à eux 4.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Seul le Ghana a vu son poids augmenter de 10,6% à 16,3%. </a:t>
            </a:r>
            <a:endParaRPr lang="fr-FR" sz="2400" b="1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9989" y="3212976"/>
            <a:ext cx="819294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Le Nigéria domine largement pour les exportations intérieures,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 avec 42,7% du total de 10,1 Md$, contre 26% à la CI, 7,2%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 au Ghana et 8,7% au Sénégal, soit 84,6% du total à eux 4,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le Sénégal ayant accru sa part de 5,2% à 7,6%. </a:t>
            </a:r>
            <a:endParaRPr lang="fr-FR" sz="2400" b="1" dirty="0">
              <a:solidFill>
                <a:srgbClr val="0066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24365" y="5036983"/>
            <a:ext cx="845532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Mais la CI domine pour les importations intérieures, avec 24,8%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du total de 9,3 Md$ en moyenne contre 20% au Sénégal, 12,4%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au Nigéria et 7,9% au Ghana, soit en moyenne </a:t>
            </a:r>
            <a:r>
              <a:rPr lang="fr-FR" sz="2400" b="1" dirty="0">
                <a:solidFill>
                  <a:srgbClr val="0000FF"/>
                </a:solidFill>
              </a:rPr>
              <a:t>65,1 % du </a:t>
            </a:r>
            <a:r>
              <a:rPr lang="fr-FR" sz="2400" b="1" dirty="0" smtClean="0">
                <a:solidFill>
                  <a:srgbClr val="0000FF"/>
                </a:solidFill>
              </a:rPr>
              <a:t>total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à eux 4, la part du Sénégal étant passée de 16,7% à 24,9%.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5213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98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053457"/>
              </p:ext>
            </p:extLst>
          </p:nvPr>
        </p:nvGraphicFramePr>
        <p:xfrm>
          <a:off x="35496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10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747522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11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31483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730216" y="1332057"/>
            <a:ext cx="4174028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En hausse de 92,3% de 2007 à 2011 (sauf en </a:t>
            </a:r>
          </a:p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2009) les exportations extra-CEDEAO ont chuté</a:t>
            </a:r>
          </a:p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de 36,8% de 2011 à 2013 , dont de 39,7% pour</a:t>
            </a:r>
          </a:p>
          <a:p>
            <a:pPr algn="ctr"/>
            <a:r>
              <a:rPr lang="fr-FR" sz="1600" b="1" dirty="0" smtClean="0">
                <a:solidFill>
                  <a:srgbClr val="0000FF"/>
                </a:solidFill>
              </a:rPr>
              <a:t>les non UEMOA et de 11,8% pour l'UEMOA </a:t>
            </a:r>
            <a:endParaRPr lang="fr-FR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2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455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331640" y="1340767"/>
            <a:ext cx="51944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Le Nigéria a exporté 77,1% du total extra-CEDEAO</a:t>
            </a:r>
          </a:p>
          <a:p>
            <a:r>
              <a:rPr lang="fr-FR" b="1" dirty="0" smtClean="0">
                <a:solidFill>
                  <a:srgbClr val="0000FF"/>
                </a:solidFill>
              </a:rPr>
              <a:t>en moyenne, allant de 80% en 2007 à 73,6% en 2013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9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0942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32674" y="1054477"/>
            <a:ext cx="598830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Les exportations de CI + Ghana ont représenté 63,9% du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total CEDEAO moins Nigéria en moyenne et 63,8% en 2013  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9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86517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22953" y="1196752"/>
            <a:ext cx="762811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Les exportations vers l'UE28 ont augmenté de 133% de 2007 à 2013 comme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vers l'Afrique du Sud, contre </a:t>
            </a:r>
            <a:r>
              <a:rPr lang="fr-FR" b="1" dirty="0">
                <a:solidFill>
                  <a:srgbClr val="0000FF"/>
                </a:solidFill>
              </a:rPr>
              <a:t>de 73% vers le </a:t>
            </a:r>
            <a:r>
              <a:rPr lang="fr-FR" b="1" dirty="0" smtClean="0">
                <a:solidFill>
                  <a:srgbClr val="0000FF"/>
                </a:solidFill>
              </a:rPr>
              <a:t>Brésil, </a:t>
            </a:r>
            <a:r>
              <a:rPr lang="fr-FR" b="1" dirty="0">
                <a:solidFill>
                  <a:srgbClr val="0000FF"/>
                </a:solidFill>
              </a:rPr>
              <a:t>83% vers les USA, 88</a:t>
            </a:r>
            <a:r>
              <a:rPr lang="fr-FR" b="1" dirty="0" smtClean="0">
                <a:solidFill>
                  <a:srgbClr val="0000FF"/>
                </a:solidFill>
              </a:rPr>
              <a:t>% vers 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l'Inde, 148% vers les autres ACP et de 392% vers la Chine, mais il s'agit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de $ courants, ne tenant pas compte de l'inflation et du taux de change.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5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496" y="188640"/>
            <a:ext cx="918822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Calendrier des pertes de droits de douane et des gains à partir de 2020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3248" y="1418000"/>
            <a:ext cx="893020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DD annuels à payer à l'UE de 150 M€ (199,2 M$ en 2013) dès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2015 – sur les exportations de CI, Ghana et Nigéria vers l'UE s'ils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refusent de signer l'APE – sont à comparer aux 1,146 Md€ de pertes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annuelles de DD sur les importations venant de l'UE de 2020 à 2029,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passant à 2,510 Md€ de 2030 à 2034 puis à 2,877 Md€ en 2035.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52949" y="3861048"/>
            <a:ext cx="817384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Compte tenu des DD de 150 M€ continuant à être payés à l'UE,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les gains nets liées à l'absence de pertes de DD seraient de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11,460 Md€ de 2020 à 2029 et de 12,550 Md€ de 2030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à 2034, soit un total cumulé de 21,010 Md€ après déduction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des 3 Md€ payés sur les exportations vers l'UE de 2015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à 2034, auxquels s'ajouteront 2,727 Md€ en 2035. </a:t>
            </a:r>
            <a:endParaRPr lang="fr-FR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500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0347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86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4024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513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94380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971600" y="1292567"/>
            <a:ext cx="561662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 Nigéria a représenté 56,7% des importations 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extra-CEDEAO en moyenne dont 54,8% en 2013 et,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 avec la CI et le Ghana, les 3 en ont représenté 77,8%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 en moyenne dont 77,9% en 2013 contre 75,6% en 2007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188748"/>
              </p:ext>
            </p:extLst>
          </p:nvPr>
        </p:nvGraphicFramePr>
        <p:xfrm>
          <a:off x="-35113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652758" y="2348880"/>
            <a:ext cx="585968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Les importations venant de l'UE28 ont augmenté de 34%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de 2007 à 2013, contre de 192% pour celles de Chine, de </a:t>
            </a: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129% pour celles des USA et de 117% pour celles de l'Inde.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57543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1"/>
          <p:cNvSpPr txBox="1"/>
          <p:nvPr/>
        </p:nvSpPr>
        <p:spPr>
          <a:xfrm>
            <a:off x="2627784" y="1916832"/>
            <a:ext cx="5328592" cy="15121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La part des importations extra-CEDEAO venant de</a:t>
            </a:r>
          </a:p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l'UE28 a chuté de 41% en 2007 à 31,4% en 2013  </a:t>
            </a:r>
          </a:p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et la part de la Chine a bondi de 13,9% à 23,1%. En </a:t>
            </a:r>
          </a:p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2013 le Nigéria a réalisé 41,3% des importations de</a:t>
            </a:r>
          </a:p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        la CEDEAO et 39,5% de celles de l'AO venant de l'UE		.  </a:t>
            </a:r>
            <a:endParaRPr lang="fr-FR" sz="1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9764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75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87624" y="87015"/>
            <a:ext cx="6754221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Echanges extra-CEDEAO avec les autres régions ACP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95536" y="692696"/>
            <a:ext cx="83916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exportations de la CEDEAO ont été en moyenne de 9,2 Md$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 2007 à 2013, ont augmenté de 185% de 2007 à 2011 où elles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étaient à 14,5 Md$ avant de baisser à 10,5 Md$ en 2013.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2263" y="1988840"/>
            <a:ext cx="840358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La SADC a représenté 54,9% des exportations en moyenne,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devant la CEMAC (30%), le CARICOM (10,3%), le COMESA (2,5%),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le Pacifique (2%) et l'EAC (Afrique de l'Est) à seulement 0,4%.</a:t>
            </a:r>
            <a:endParaRPr lang="fr-FR" sz="2400" b="1" dirty="0">
              <a:solidFill>
                <a:srgbClr val="0066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8214" y="3284984"/>
            <a:ext cx="826630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importations de la CEDEAO ont été en moyenne de 4,5 Md$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 2007 à 2013, ont augmenté de 243% de 2007 à 2011 où elles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étaient à 7,7 Md$ avant de baisser à 4,6 Md$ en 2013.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2681" y="4581128"/>
            <a:ext cx="833330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La SADC a représenté 44,9% des importations en moyenne,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devant le CARICOM (37%), le COMESA (10%), la CEMAC (8,3%),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le Pacifique (1,6%) et l'EAC à seulement 1,3%.</a:t>
            </a:r>
            <a:endParaRPr lang="fr-FR" sz="2400" b="1" dirty="0">
              <a:solidFill>
                <a:srgbClr val="0066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5496" y="5877272"/>
            <a:ext cx="910300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Il s'en suit un excédent moyen CEDEAO de 4,6 Md$, à 66,5% sur SADC,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52% sur CEMAC, 2,6% sur Pacifique et déficit de 21% sur 3 autres ACP.  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17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421354"/>
              </p:ext>
            </p:extLst>
          </p:nvPr>
        </p:nvGraphicFramePr>
        <p:xfrm>
          <a:off x="0" y="0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36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176476"/>
              </p:ext>
            </p:extLst>
          </p:nvPr>
        </p:nvGraphicFramePr>
        <p:xfrm>
          <a:off x="0" y="0"/>
          <a:ext cx="9144000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3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5536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34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42412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635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031139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541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29396" y="87015"/>
            <a:ext cx="5378908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Fonds de solidarité régionale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27726" y="760636"/>
            <a:ext cx="9266319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Déclaration de la société civile d'Afrique de l'Ouest a proposé à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Dakar le 14 janvier 2014 qu'un Fonds </a:t>
            </a:r>
            <a:r>
              <a:rPr lang="fr-FR" sz="2400" b="1" dirty="0">
                <a:solidFill>
                  <a:srgbClr val="0000FF"/>
                </a:solidFill>
              </a:rPr>
              <a:t>régional </a:t>
            </a:r>
            <a:r>
              <a:rPr lang="fr-FR" sz="2400" b="1" dirty="0" smtClean="0">
                <a:solidFill>
                  <a:srgbClr val="0000FF"/>
                </a:solidFill>
              </a:rPr>
              <a:t>de solidarité rembourse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aux exportateurs de Côte d'Ivoire, du Ghana et du Nigéria les droits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douane du SPG qui frapperaient leurs exportations dans l'UE si l'APE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régional n'est pas ratifié.  Droits estimés à 51,9 M$ pour le Ghana et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121 M$ pour la Côte d'Ivoire selon une étude 2012 du South Centre.   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48595" y="3429000"/>
            <a:ext cx="9229107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Ces montants sont voisins de ceux calculés par Solidarité pour 2013 :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</a:rPr>
              <a:t>199,2 M$ dont 52,3 M$ pour le Ghana, 131 M$ pour la CI, 15 M$ pour le Nigéria. Les 900 </a:t>
            </a:r>
            <a:r>
              <a:rPr lang="fr-FR" sz="2400" b="1" dirty="0" err="1" smtClean="0">
                <a:solidFill>
                  <a:srgbClr val="006600"/>
                </a:solidFill>
              </a:rPr>
              <a:t>MdFCFA</a:t>
            </a:r>
            <a:r>
              <a:rPr lang="fr-FR" sz="2400" b="1" dirty="0" smtClean="0">
                <a:solidFill>
                  <a:srgbClr val="006600"/>
                </a:solidFill>
              </a:rPr>
              <a:t>, soit 182,2 M$, avancés par </a:t>
            </a:r>
            <a:r>
              <a:rPr lang="fr-FR" sz="2400" b="1" dirty="0">
                <a:solidFill>
                  <a:srgbClr val="006600"/>
                </a:solidFill>
              </a:rPr>
              <a:t>la seule CI </a:t>
            </a:r>
            <a:r>
              <a:rPr lang="fr-FR" sz="2400" b="1" dirty="0" smtClean="0">
                <a:solidFill>
                  <a:srgbClr val="006600"/>
                </a:solidFill>
              </a:rPr>
              <a:t>et cités par </a:t>
            </a:r>
            <a:r>
              <a:rPr lang="fr-FR" sz="2400" b="1" dirty="0">
                <a:solidFill>
                  <a:srgbClr val="006600"/>
                </a:solidFill>
              </a:rPr>
              <a:t>Cheikh </a:t>
            </a:r>
            <a:r>
              <a:rPr lang="fr-FR" sz="2400" b="1" dirty="0" smtClean="0">
                <a:solidFill>
                  <a:srgbClr val="006600"/>
                </a:solidFill>
              </a:rPr>
              <a:t>Tidiane </a:t>
            </a:r>
            <a:r>
              <a:rPr lang="fr-FR" sz="2400" b="1" dirty="0" err="1" smtClean="0">
                <a:solidFill>
                  <a:srgbClr val="006600"/>
                </a:solidFill>
              </a:rPr>
              <a:t>Ndièye</a:t>
            </a:r>
            <a:r>
              <a:rPr lang="fr-FR" sz="2400" b="1" dirty="0" smtClean="0">
                <a:solidFill>
                  <a:srgbClr val="006600"/>
                </a:solidFill>
              </a:rPr>
              <a:t> durant le débat lié à sa </a:t>
            </a:r>
            <a:r>
              <a:rPr lang="fr-FR" sz="2400" b="1" dirty="0">
                <a:solidFill>
                  <a:srgbClr val="006600"/>
                </a:solidFill>
              </a:rPr>
              <a:t>conférence du 4 mai 2013 à Dakar </a:t>
            </a:r>
            <a:r>
              <a:rPr lang="fr-FR" sz="2400" b="1" dirty="0" smtClean="0">
                <a:solidFill>
                  <a:srgbClr val="006600"/>
                </a:solidFill>
              </a:rPr>
              <a:t>sur "</a:t>
            </a:r>
            <a:r>
              <a:rPr lang="fr-FR" sz="2400" b="1" i="1" dirty="0" smtClean="0">
                <a:solidFill>
                  <a:srgbClr val="006600"/>
                </a:solidFill>
              </a:rPr>
              <a:t>Le libre </a:t>
            </a:r>
            <a:r>
              <a:rPr lang="fr-FR" sz="2400" b="1" i="1" dirty="0">
                <a:solidFill>
                  <a:srgbClr val="006600"/>
                </a:solidFill>
              </a:rPr>
              <a:t>échange est-il la solution? Retour sur les </a:t>
            </a:r>
            <a:r>
              <a:rPr lang="fr-FR" sz="2400" b="1" i="1" dirty="0" smtClean="0">
                <a:solidFill>
                  <a:srgbClr val="006600"/>
                </a:solidFill>
              </a:rPr>
              <a:t>APE</a:t>
            </a:r>
            <a:r>
              <a:rPr lang="fr-FR" sz="2400" b="1" dirty="0" smtClean="0">
                <a:solidFill>
                  <a:srgbClr val="006600"/>
                </a:solidFill>
              </a:rPr>
              <a:t>" sont donc excessifs. Selon lui ces droits seraient compensés par une taxe de 0,5% sur les importations de la CEDEAO hors produits pétroliers plus d'autres financements demandés aux pays émergents  qui subiraient un détournement de trafic si l'APE est ratifié. </a:t>
            </a:r>
            <a:endParaRPr lang="fr-FR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008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59632" y="116632"/>
            <a:ext cx="6580840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 quelles importations calculer la taxe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anti-APE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7504" y="836712"/>
            <a:ext cx="896448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4 options possibles :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- importations totales, intra-CEDEAO + extra-CEDEAO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- importations totales moins celles totales de produits pétroliers (PP) 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- Importations extra-CEDEAO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- Importations extra-CEDEAO moins  celles extra-CEDEAO de PP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67805" y="3380799"/>
            <a:ext cx="743258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L'option retenue doit être équitable – pour les PMA –,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moins pénaliser les Etats plus intégrés dans la CEDEAO –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ceux de l'UEMOA – et être simple à calculer.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7504" y="5229200"/>
            <a:ext cx="884960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L'option la plus équilibrée et la plus simple à calculer serait de baser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la taxe </a:t>
            </a:r>
            <a:r>
              <a:rPr lang="fr-FR" sz="2400" b="1" dirty="0" err="1" smtClean="0">
                <a:solidFill>
                  <a:srgbClr val="0000FF"/>
                </a:solidFill>
              </a:rPr>
              <a:t>anti-APE</a:t>
            </a:r>
            <a:r>
              <a:rPr lang="fr-FR" sz="2400" b="1" dirty="0" smtClean="0">
                <a:solidFill>
                  <a:srgbClr val="0000FF"/>
                </a:solidFill>
              </a:rPr>
              <a:t> sur les importations totales extra-CEDEAO. Il n'est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 pas nécessaire de déduire les importations de produits pétroliers.  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564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9201</TotalTime>
  <Words>3675</Words>
  <Application>Microsoft Office PowerPoint</Application>
  <PresentationFormat>Affichage à l'écran (4:3)</PresentationFormat>
  <Paragraphs>527</Paragraphs>
  <Slides>59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59</vt:i4>
      </vt:variant>
    </vt:vector>
  </HeadingPairs>
  <TitlesOfParts>
    <vt:vector size="6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Berthelot</dc:creator>
  <cp:lastModifiedBy>Jacques Berthelot</cp:lastModifiedBy>
  <cp:revision>265</cp:revision>
  <dcterms:created xsi:type="dcterms:W3CDTF">2014-12-23T15:45:59Z</dcterms:created>
  <dcterms:modified xsi:type="dcterms:W3CDTF">2015-01-22T16:28:42Z</dcterms:modified>
</cp:coreProperties>
</file>