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1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2.xml" ContentType="application/vnd.openxmlformats-officedocument.drawingml.chartshapes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4" r:id="rId3"/>
    <p:sldId id="257" r:id="rId4"/>
    <p:sldId id="258" r:id="rId5"/>
    <p:sldId id="280" r:id="rId6"/>
    <p:sldId id="282" r:id="rId7"/>
    <p:sldId id="283" r:id="rId8"/>
    <p:sldId id="266" r:id="rId9"/>
    <p:sldId id="267" r:id="rId10"/>
    <p:sldId id="268" r:id="rId11"/>
    <p:sldId id="269" r:id="rId12"/>
    <p:sldId id="270" r:id="rId13"/>
    <p:sldId id="271" r:id="rId14"/>
    <p:sldId id="285" r:id="rId15"/>
    <p:sldId id="259" r:id="rId16"/>
    <p:sldId id="260" r:id="rId17"/>
    <p:sldId id="263" r:id="rId18"/>
    <p:sldId id="264" r:id="rId19"/>
    <p:sldId id="261" r:id="rId20"/>
    <p:sldId id="279" r:id="rId21"/>
    <p:sldId id="273" r:id="rId22"/>
    <p:sldId id="274" r:id="rId23"/>
    <p:sldId id="265" r:id="rId24"/>
    <p:sldId id="277" r:id="rId25"/>
    <p:sldId id="278" r:id="rId2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Pr&#233;parations%20graphiques%20pour%20Monrovi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AppData\Local\Temp\Food_price_indices_data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Classeur4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rix%20et%20march&#233;s%20agricoles\Contrats%20&#224;%20terme%20et%20option%20sur%20le%20milling%20wheat%202000-12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Jacques\Documents\c&#233;r&#233;ales\Exportations%20de%20c&#233;r&#233;ales%20principaux%20exportateurs%202000-11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D&#233;pendance%20des%20M%20alimentaires%20UE,US,%20ASS%20et%20AO%202000-11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Jacques\Documents\PED-UEMOA-\D&#233;pendance%20des%20M%20alimentaires%20UE,US,%20ASS%20et%20AO%202000-11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acques\Documents\PED-UEMOA-\D&#233;pendance%20des%20M%20alimentaires%20UE,US,%20ASS%20et%20AO%202000-1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Défi</a:t>
            </a:r>
            <a:r>
              <a:rPr lang="fr-FR" sz="28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démographique : p</a:t>
            </a:r>
            <a:r>
              <a:rPr lang="fr-FR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rojections</a:t>
            </a:r>
            <a:r>
              <a:rPr lang="fr-FR" sz="28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2000-2100 pour ASS, CEDEAO, UE28, millions d'habitants</a:t>
            </a:r>
            <a:endParaRPr lang="fr-FR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0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7.5703679833422161E-2"/>
          <c:y val="9.202123367245342E-2"/>
          <c:w val="0.90602596404624092"/>
          <c:h val="0.84951837668556296"/>
        </c:manualLayout>
      </c:layout>
      <c:lineChart>
        <c:grouping val="standard"/>
        <c:varyColors val="0"/>
        <c:ser>
          <c:idx val="0"/>
          <c:order val="0"/>
          <c:tx>
            <c:strRef>
              <c:f>Feuil1!$A$76</c:f>
              <c:strCache>
                <c:ptCount val="1"/>
                <c:pt idx="0">
                  <c:v>Afrique subsaharienne</c:v>
                </c:pt>
              </c:strCache>
            </c:strRef>
          </c:tx>
          <c:spPr>
            <a:ln w="57150"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5"/>
              <c:layout>
                <c:manualLayout>
                  <c:x val="-6.5070576028584529E-2"/>
                  <c:y val="-3.05190281853772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Feuil1!$B$75:$H$75</c:f>
              <c:numCache>
                <c:formatCode>General</c:formatCode>
                <c:ptCount val="7"/>
                <c:pt idx="0">
                  <c:v>2000</c:v>
                </c:pt>
                <c:pt idx="1">
                  <c:v>2010</c:v>
                </c:pt>
                <c:pt idx="2">
                  <c:v>2020</c:v>
                </c:pt>
                <c:pt idx="3">
                  <c:v>2030</c:v>
                </c:pt>
                <c:pt idx="4">
                  <c:v>2040</c:v>
                </c:pt>
                <c:pt idx="5">
                  <c:v>2050</c:v>
                </c:pt>
                <c:pt idx="6">
                  <c:v>2100</c:v>
                </c:pt>
              </c:numCache>
            </c:numRef>
          </c:cat>
          <c:val>
            <c:numRef>
              <c:f>Feuil1!$B$76:$H$76</c:f>
              <c:numCache>
                <c:formatCode>General</c:formatCode>
                <c:ptCount val="7"/>
                <c:pt idx="0">
                  <c:v>639</c:v>
                </c:pt>
                <c:pt idx="1">
                  <c:v>832</c:v>
                </c:pt>
                <c:pt idx="2">
                  <c:v>1078</c:v>
                </c:pt>
                <c:pt idx="3">
                  <c:v>1368</c:v>
                </c:pt>
                <c:pt idx="4">
                  <c:v>1705</c:v>
                </c:pt>
                <c:pt idx="5">
                  <c:v>2075</c:v>
                </c:pt>
                <c:pt idx="6">
                  <c:v>3816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Feuil1!$A$77</c:f>
              <c:strCache>
                <c:ptCount val="1"/>
                <c:pt idx="0">
                  <c:v>CEDEAO</c:v>
                </c:pt>
              </c:strCache>
            </c:strRef>
          </c:tx>
          <c:spPr>
            <a:ln w="57150">
              <a:solidFill>
                <a:srgbClr val="00800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4.3356960485568745E-2"/>
                  <c:y val="2.034601879025147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0708252402258576E-2"/>
                  <c:y val="3.353325319134039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914072445779869E-2"/>
                  <c:y val="2.976547193388641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Feuil1!$B$75:$H$75</c:f>
              <c:numCache>
                <c:formatCode>General</c:formatCode>
                <c:ptCount val="7"/>
                <c:pt idx="0">
                  <c:v>2000</c:v>
                </c:pt>
                <c:pt idx="1">
                  <c:v>2010</c:v>
                </c:pt>
                <c:pt idx="2">
                  <c:v>2020</c:v>
                </c:pt>
                <c:pt idx="3">
                  <c:v>2030</c:v>
                </c:pt>
                <c:pt idx="4">
                  <c:v>2040</c:v>
                </c:pt>
                <c:pt idx="5">
                  <c:v>2050</c:v>
                </c:pt>
                <c:pt idx="6">
                  <c:v>2100</c:v>
                </c:pt>
              </c:numCache>
            </c:numRef>
          </c:cat>
          <c:val>
            <c:numRef>
              <c:f>Feuil1!$B$77:$H$77</c:f>
              <c:numCache>
                <c:formatCode>General</c:formatCode>
                <c:ptCount val="7"/>
                <c:pt idx="0">
                  <c:v>231</c:v>
                </c:pt>
                <c:pt idx="1">
                  <c:v>302</c:v>
                </c:pt>
                <c:pt idx="2">
                  <c:v>395</c:v>
                </c:pt>
                <c:pt idx="3">
                  <c:v>510</c:v>
                </c:pt>
                <c:pt idx="4">
                  <c:v>649</c:v>
                </c:pt>
                <c:pt idx="5">
                  <c:v>807</c:v>
                </c:pt>
                <c:pt idx="6">
                  <c:v>1622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Feuil1!$A$78</c:f>
              <c:strCache>
                <c:ptCount val="1"/>
                <c:pt idx="0">
                  <c:v>UE28</c:v>
                </c:pt>
              </c:strCache>
            </c:strRef>
          </c:tx>
          <c:spPr>
            <a:ln w="57150">
              <a:solidFill>
                <a:srgbClr val="0000FF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5.8816492587392279E-2"/>
                  <c:y val="1.46943469040705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7897428383745204E-2"/>
                  <c:y val="2.034601879025147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2.9302840393001992E-2"/>
                  <c:y val="4.106881570624834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3.7735312448541898E-2"/>
                  <c:y val="4.483659696370232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Feuil1!$B$75:$H$75</c:f>
              <c:numCache>
                <c:formatCode>General</c:formatCode>
                <c:ptCount val="7"/>
                <c:pt idx="0">
                  <c:v>2000</c:v>
                </c:pt>
                <c:pt idx="1">
                  <c:v>2010</c:v>
                </c:pt>
                <c:pt idx="2">
                  <c:v>2020</c:v>
                </c:pt>
                <c:pt idx="3">
                  <c:v>2030</c:v>
                </c:pt>
                <c:pt idx="4">
                  <c:v>2040</c:v>
                </c:pt>
                <c:pt idx="5">
                  <c:v>2050</c:v>
                </c:pt>
                <c:pt idx="6">
                  <c:v>2100</c:v>
                </c:pt>
              </c:numCache>
            </c:numRef>
          </c:cat>
          <c:val>
            <c:numRef>
              <c:f>Feuil1!$B$78:$H$78</c:f>
              <c:numCache>
                <c:formatCode>General</c:formatCode>
                <c:ptCount val="7"/>
                <c:pt idx="0">
                  <c:v>488</c:v>
                </c:pt>
                <c:pt idx="1">
                  <c:v>506</c:v>
                </c:pt>
                <c:pt idx="2">
                  <c:v>515</c:v>
                </c:pt>
                <c:pt idx="3">
                  <c:v>518</c:v>
                </c:pt>
                <c:pt idx="4">
                  <c:v>516</c:v>
                </c:pt>
                <c:pt idx="5">
                  <c:v>512</c:v>
                </c:pt>
                <c:pt idx="6">
                  <c:v>474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4995712"/>
        <c:axId val="44997248"/>
      </c:lineChart>
      <c:catAx>
        <c:axId val="449957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fr-FR"/>
          </a:p>
        </c:txPr>
        <c:crossAx val="44997248"/>
        <c:crosses val="autoZero"/>
        <c:auto val="1"/>
        <c:lblAlgn val="ctr"/>
        <c:lblOffset val="100"/>
        <c:noMultiLvlLbl val="0"/>
      </c:catAx>
      <c:valAx>
        <c:axId val="449972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4499571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9152285651793524"/>
          <c:y val="0.16766626595670198"/>
          <c:w val="0.6561735876383944"/>
          <c:h val="4.8809529460489325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20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Défis de la volatilité des prix agricoles </a:t>
            </a:r>
          </a:p>
          <a:p>
            <a:pPr>
              <a:defRPr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Indice FAO des prix des céréales :</a:t>
            </a:r>
          </a:p>
          <a:p>
            <a:pPr>
              <a:defRPr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</a:t>
            </a:r>
            <a:r>
              <a:rPr lang="fr-FR" sz="28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100 en 2002-04</a:t>
            </a:r>
            <a:endParaRPr lang="fr-FR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0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8.9710670380119512E-2"/>
          <c:y val="9.5358013413614634E-2"/>
          <c:w val="0.89495201407388081"/>
          <c:h val="0.80132756507199954"/>
        </c:manualLayout>
      </c:layout>
      <c:lineChart>
        <c:grouping val="standard"/>
        <c:varyColors val="0"/>
        <c:ser>
          <c:idx val="0"/>
          <c:order val="0"/>
          <c:tx>
            <c:strRef>
              <c:f>Annual!$J$3</c:f>
              <c:strCache>
                <c:ptCount val="1"/>
                <c:pt idx="0">
                  <c:v>Prix courants</c:v>
                </c:pt>
              </c:strCache>
            </c:strRef>
          </c:tx>
          <c:spPr>
            <a:ln w="57150">
              <a:solidFill>
                <a:srgbClr val="0000FF"/>
              </a:solidFill>
            </a:ln>
          </c:spPr>
          <c:marker>
            <c:symbol val="none"/>
          </c:marker>
          <c:dLbls>
            <c:dLbl>
              <c:idx val="6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9"/>
              <c:layout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800" b="1">
                      <a:solidFill>
                        <a:srgbClr val="0000FF"/>
                      </a:solidFill>
                    </a:defRPr>
                  </a:pPr>
                  <a:endParaRPr lang="fr-FR"/>
                </a:p>
              </c:txPr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Annual!$I$4:$I$28</c:f>
              <c:numCache>
                <c:formatCode>General</c:formatCode>
                <c:ptCount val="25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</c:numCache>
            </c:numRef>
          </c:cat>
          <c:val>
            <c:numRef>
              <c:f>Annual!$J$4:$J$28</c:f>
              <c:numCache>
                <c:formatCode>0.0</c:formatCode>
                <c:ptCount val="25"/>
                <c:pt idx="0">
                  <c:v>97.326019245690631</c:v>
                </c:pt>
                <c:pt idx="1">
                  <c:v>95.752440511777579</c:v>
                </c:pt>
                <c:pt idx="2">
                  <c:v>101.10598752165929</c:v>
                </c:pt>
                <c:pt idx="3">
                  <c:v>98.403165705924479</c:v>
                </c:pt>
                <c:pt idx="4">
                  <c:v>102.97728639342718</c:v>
                </c:pt>
                <c:pt idx="5">
                  <c:v>116.58467020726771</c:v>
                </c:pt>
                <c:pt idx="6">
                  <c:v>137.93526608519474</c:v>
                </c:pt>
                <c:pt idx="7">
                  <c:v>110.6728165703215</c:v>
                </c:pt>
                <c:pt idx="8">
                  <c:v>98.343944088833993</c:v>
                </c:pt>
                <c:pt idx="9">
                  <c:v>89.288265174178619</c:v>
                </c:pt>
                <c:pt idx="10">
                  <c:v>85.767899525054915</c:v>
                </c:pt>
                <c:pt idx="11">
                  <c:v>86.82095784179289</c:v>
                </c:pt>
                <c:pt idx="12">
                  <c:v>93.715525561049461</c:v>
                </c:pt>
                <c:pt idx="13">
                  <c:v>99.194448514053946</c:v>
                </c:pt>
                <c:pt idx="14">
                  <c:v>107.09002592489661</c:v>
                </c:pt>
                <c:pt idx="15">
                  <c:v>101.27416403691143</c:v>
                </c:pt>
                <c:pt idx="16">
                  <c:v>118.89790540206116</c:v>
                </c:pt>
                <c:pt idx="17">
                  <c:v>163.42310100980822</c:v>
                </c:pt>
                <c:pt idx="18">
                  <c:v>232.14312020339347</c:v>
                </c:pt>
                <c:pt idx="19">
                  <c:v>170.24476562458534</c:v>
                </c:pt>
                <c:pt idx="20">
                  <c:v>179.22456142533292</c:v>
                </c:pt>
                <c:pt idx="21">
                  <c:v>240.93175689825523</c:v>
                </c:pt>
                <c:pt idx="22">
                  <c:v>236.07787015832673</c:v>
                </c:pt>
                <c:pt idx="23">
                  <c:v>219.27542991396899</c:v>
                </c:pt>
                <c:pt idx="24">
                  <c:v>193.52762173987358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Annual!$K$3</c:f>
              <c:strCache>
                <c:ptCount val="1"/>
                <c:pt idx="0">
                  <c:v>Prix réels</c:v>
                </c:pt>
              </c:strCache>
            </c:strRef>
          </c:tx>
          <c:spPr>
            <a:ln w="57150"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6"/>
              <c:layout>
                <c:manualLayout>
                  <c:x val="-3.4554302221308793E-2"/>
                  <c:y val="3.684150118825087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9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2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8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Annual!$I$4:$I$28</c:f>
              <c:numCache>
                <c:formatCode>General</c:formatCode>
                <c:ptCount val="25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</c:numCache>
            </c:numRef>
          </c:cat>
          <c:val>
            <c:numRef>
              <c:f>Annual!$K$4:$K$28</c:f>
              <c:numCache>
                <c:formatCode>0.0</c:formatCode>
                <c:ptCount val="25"/>
                <c:pt idx="0">
                  <c:v>91.220677849288961</c:v>
                </c:pt>
                <c:pt idx="1">
                  <c:v>90.031797439318737</c:v>
                </c:pt>
                <c:pt idx="2">
                  <c:v>93.607325769000823</c:v>
                </c:pt>
                <c:pt idx="3">
                  <c:v>90.598433928433536</c:v>
                </c:pt>
                <c:pt idx="4">
                  <c:v>94.585079903174673</c:v>
                </c:pt>
                <c:pt idx="5">
                  <c:v>97.970193878591132</c:v>
                </c:pt>
                <c:pt idx="6">
                  <c:v>119.61735462805203</c:v>
                </c:pt>
                <c:pt idx="7">
                  <c:v>102.36577073321649</c:v>
                </c:pt>
                <c:pt idx="8">
                  <c:v>95.660402341722829</c:v>
                </c:pt>
                <c:pt idx="9">
                  <c:v>88.783585890135413</c:v>
                </c:pt>
                <c:pt idx="10">
                  <c:v>86.930288470363749</c:v>
                </c:pt>
                <c:pt idx="11">
                  <c:v>92.665871540718967</c:v>
                </c:pt>
                <c:pt idx="12">
                  <c:v>100.64402279876541</c:v>
                </c:pt>
                <c:pt idx="13">
                  <c:v>99.58115134633934</c:v>
                </c:pt>
                <c:pt idx="14">
                  <c:v>99.829905053033158</c:v>
                </c:pt>
                <c:pt idx="15">
                  <c:v>91.696153068283095</c:v>
                </c:pt>
                <c:pt idx="16">
                  <c:v>105.36343979298759</c:v>
                </c:pt>
                <c:pt idx="17">
                  <c:v>136.27129434252313</c:v>
                </c:pt>
                <c:pt idx="18">
                  <c:v>179.50645802333261</c:v>
                </c:pt>
                <c:pt idx="19">
                  <c:v>140.96529524189586</c:v>
                </c:pt>
                <c:pt idx="20">
                  <c:v>143.67195893788653</c:v>
                </c:pt>
                <c:pt idx="21">
                  <c:v>178.04493747602237</c:v>
                </c:pt>
                <c:pt idx="22">
                  <c:v>178.21979692724031</c:v>
                </c:pt>
                <c:pt idx="23">
                  <c:v>167.10215856305393</c:v>
                </c:pt>
                <c:pt idx="24">
                  <c:v>144.65091509923855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5045248"/>
        <c:axId val="45046784"/>
      </c:lineChart>
      <c:catAx>
        <c:axId val="450452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45046784"/>
        <c:crosses val="autoZero"/>
        <c:auto val="1"/>
        <c:lblAlgn val="ctr"/>
        <c:lblOffset val="100"/>
        <c:noMultiLvlLbl val="0"/>
      </c:catAx>
      <c:valAx>
        <c:axId val="45046784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45045248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4202338825343878"/>
          <c:y val="0.26282125043443955"/>
          <c:w val="0.39046598651106695"/>
          <c:h val="5.6237759372152661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24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Evolution du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taux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change : $ 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pour 1 €</a:t>
            </a:r>
          </a:p>
        </c:rich>
      </c:tx>
      <c:layout/>
      <c:overlay val="0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Feuil1!$B$11</c:f>
              <c:strCache>
                <c:ptCount val="1"/>
                <c:pt idx="0">
                  <c:v>$ pour 1 €</c:v>
                </c:pt>
              </c:strCache>
            </c:strRef>
          </c:tx>
          <c:spPr>
            <a:ln w="57150">
              <a:solidFill>
                <a:srgbClr val="0000FF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4.6996609798775152E-2"/>
                  <c:y val="-2.363881598133566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2561242344706911E-4"/>
                  <c:y val="-1.252770487022455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800" b="1">
                      <a:solidFill>
                        <a:srgbClr val="0000FF"/>
                      </a:solidFill>
                    </a:defRPr>
                  </a:pPr>
                  <a:endParaRPr lang="fr-FR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800" b="1">
                      <a:solidFill>
                        <a:srgbClr val="0000FF"/>
                      </a:solidFill>
                    </a:defRPr>
                  </a:pPr>
                  <a:endParaRPr lang="fr-FR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800" b="1">
                      <a:solidFill>
                        <a:srgbClr val="0000FF"/>
                      </a:solidFill>
                    </a:defRPr>
                  </a:pPr>
                  <a:endParaRPr lang="fr-FR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4.1441054243219651E-2"/>
                  <c:y val="3.191673957421988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800" b="1">
                      <a:solidFill>
                        <a:srgbClr val="0000FF"/>
                      </a:solidFill>
                    </a:defRPr>
                  </a:pPr>
                  <a:endParaRPr lang="fr-FR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800" b="1">
                      <a:solidFill>
                        <a:srgbClr val="0000FF"/>
                      </a:solidFill>
                    </a:defRPr>
                  </a:pPr>
                  <a:endParaRPr lang="fr-FR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9.2829943132108489E-2"/>
                  <c:y val="1.15463692038495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800" b="1">
                      <a:solidFill>
                        <a:srgbClr val="0000FF"/>
                      </a:solidFill>
                    </a:defRPr>
                  </a:pPr>
                  <a:endParaRPr lang="fr-FR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5.1163276465441818E-2"/>
                  <c:y val="2.265748031496063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4.9774387576552934E-2"/>
                  <c:y val="1.710192475940507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layout>
                <c:manualLayout>
                  <c:x val="-1.1333114610673666E-2"/>
                  <c:y val="2.821303587051618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Feuil1!$C$10:$S$10</c:f>
              <c:numCache>
                <c:formatCode>General</c:formatCode>
                <c:ptCount val="17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 formatCode="m/d/yyyy">
                  <c:v>41950</c:v>
                </c:pt>
              </c:numCache>
            </c:numRef>
          </c:cat>
          <c:val>
            <c:numRef>
              <c:f>Feuil1!$C$11:$S$11</c:f>
              <c:numCache>
                <c:formatCode>General</c:formatCode>
                <c:ptCount val="17"/>
                <c:pt idx="0">
                  <c:v>1.1472</c:v>
                </c:pt>
                <c:pt idx="1">
                  <c:v>1.1472</c:v>
                </c:pt>
                <c:pt idx="2">
                  <c:v>0.92359999999999998</c:v>
                </c:pt>
                <c:pt idx="3">
                  <c:v>0.89559999999999995</c:v>
                </c:pt>
                <c:pt idx="4">
                  <c:v>0.9456</c:v>
                </c:pt>
                <c:pt idx="5">
                  <c:v>1.1312</c:v>
                </c:pt>
                <c:pt idx="6">
                  <c:v>1.2439</c:v>
                </c:pt>
                <c:pt idx="7">
                  <c:v>1.2441</c:v>
                </c:pt>
                <c:pt idx="8">
                  <c:v>1.2556</c:v>
                </c:pt>
                <c:pt idx="9">
                  <c:v>1.3705000000000001</c:v>
                </c:pt>
                <c:pt idx="10">
                  <c:v>1.4708000000000001</c:v>
                </c:pt>
                <c:pt idx="11">
                  <c:v>1.3948</c:v>
                </c:pt>
                <c:pt idx="12">
                  <c:v>1.3257000000000001</c:v>
                </c:pt>
                <c:pt idx="13">
                  <c:v>1.3919999999999999</c:v>
                </c:pt>
                <c:pt idx="14">
                  <c:v>1.2847999999999999</c:v>
                </c:pt>
                <c:pt idx="15">
                  <c:v>1.3281000000000001</c:v>
                </c:pt>
                <c:pt idx="16">
                  <c:v>1.2393000000000001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5381888"/>
        <c:axId val="45383680"/>
      </c:lineChart>
      <c:catAx>
        <c:axId val="453818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45383680"/>
        <c:crosses val="autoZero"/>
        <c:auto val="1"/>
        <c:lblAlgn val="ctr"/>
        <c:lblOffset val="100"/>
        <c:noMultiLvlLbl val="0"/>
      </c:catAx>
      <c:valAx>
        <c:axId val="45383680"/>
        <c:scaling>
          <c:orientation val="minMax"/>
          <c:min val="0.8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4538188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Positions ouvertes sur contrats à terme et options blé meunier du</a:t>
            </a:r>
            <a:r>
              <a:rPr lang="fr-FR" sz="28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800" baseline="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Liffe</a:t>
            </a:r>
            <a:r>
              <a:rPr lang="fr-FR" sz="28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-Euronext</a:t>
            </a:r>
            <a:endParaRPr lang="fr-FR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>
        <c:manualLayout>
          <c:xMode val="edge"/>
          <c:yMode val="edge"/>
          <c:x val="0.1786525440834589"/>
          <c:y val="1.6955015658542894E-2"/>
        </c:manualLayout>
      </c:layout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0.11527333160995146"/>
          <c:y val="0.10312921650323792"/>
          <c:w val="0.86926713628822494"/>
          <c:h val="0.8311198854594498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Feuil1!$B$26</c:f>
              <c:strCache>
                <c:ptCount val="1"/>
                <c:pt idx="0">
                  <c:v>futures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dLbl>
              <c:idx val="0"/>
              <c:layout>
                <c:manualLayout>
                  <c:x val="1.2882794595043789E-17"/>
                  <c:y val="4.698645734812281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2162360277700562E-3"/>
                  <c:y val="5.128543642773988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4054120092566852E-3"/>
                  <c:y val="4.831823451857249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5.621648037026741E-3"/>
                  <c:y val="5.326544997988538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8.4324720555401644E-3"/>
                  <c:y val="5.585335201994610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2648708083310168E-2"/>
                  <c:y val="5.849643573826558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9.837884064796798E-3"/>
                  <c:y val="8.632639547344099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7.0270600462834266E-3"/>
                  <c:y val="0.1281785833379812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8108240185133705E-3"/>
                  <c:y val="0.1265576957080521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1.4054120092566852E-3"/>
                  <c:y val="0.15981088704844476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1.4054120092566852E-3"/>
                  <c:y val="0.27258458520585138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7.0270600462833234E-3"/>
                  <c:y val="0.23576075360371959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1.1243296074053586E-2"/>
                  <c:y val="0.36909837884536195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Feuil1!$A$27:$A$39</c:f>
              <c:strCache>
                <c:ptCount val="13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</c:strCache>
            </c:strRef>
          </c:cat>
          <c:val>
            <c:numRef>
              <c:f>Feuil1!$B$27:$B$39</c:f>
              <c:numCache>
                <c:formatCode>#,##0</c:formatCode>
                <c:ptCount val="13"/>
                <c:pt idx="0">
                  <c:v>3520</c:v>
                </c:pt>
                <c:pt idx="1">
                  <c:v>7658</c:v>
                </c:pt>
                <c:pt idx="2">
                  <c:v>4802</c:v>
                </c:pt>
                <c:pt idx="3">
                  <c:v>9564</c:v>
                </c:pt>
                <c:pt idx="4">
                  <c:v>12055</c:v>
                </c:pt>
                <c:pt idx="5">
                  <c:v>14599</c:v>
                </c:pt>
                <c:pt idx="6">
                  <c:v>41387</c:v>
                </c:pt>
                <c:pt idx="7">
                  <c:v>81672</c:v>
                </c:pt>
                <c:pt idx="8">
                  <c:v>90992</c:v>
                </c:pt>
                <c:pt idx="9">
                  <c:v>123000</c:v>
                </c:pt>
                <c:pt idx="10">
                  <c:v>220671</c:v>
                </c:pt>
                <c:pt idx="11">
                  <c:v>185226</c:v>
                </c:pt>
                <c:pt idx="12">
                  <c:v>313571</c:v>
                </c:pt>
              </c:numCache>
            </c:numRef>
          </c:val>
        </c:ser>
        <c:ser>
          <c:idx val="1"/>
          <c:order val="1"/>
          <c:tx>
            <c:strRef>
              <c:f>Feuil1!$C$26</c:f>
              <c:strCache>
                <c:ptCount val="1"/>
                <c:pt idx="0">
                  <c:v>options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2"/>
              <c:layout>
                <c:manualLayout>
                  <c:x val="9.837884064796798E-3"/>
                  <c:y val="-7.535562514907953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5.621648037026741E-3"/>
                  <c:y val="-5.65167188618096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8270356120336909E-2"/>
                  <c:y val="3.0142250059631812E-2"/>
                </c:manualLayout>
              </c:layout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400" b="1">
                      <a:solidFill>
                        <a:srgbClr val="FF0000"/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0"/>
                  <c:y val="1.3187234401088918E-2"/>
                </c:manualLayout>
              </c:layout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400" b="1">
                      <a:solidFill>
                        <a:srgbClr val="FF0000"/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400" b="1">
                      <a:solidFill>
                        <a:srgbClr val="FF0000"/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2.8108240185133705E-3"/>
                  <c:y val="5.4632828233082666E-2"/>
                </c:manualLayout>
              </c:layout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400" b="1">
                      <a:solidFill>
                        <a:srgbClr val="FF0000"/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400" b="1">
                      <a:solidFill>
                        <a:srgbClr val="FF0000"/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1.2538377707465371E-2"/>
                  <c:y val="6.7820062634171577E-2"/>
                </c:manualLayout>
              </c:layout>
              <c:spPr>
                <a:solidFill>
                  <a:schemeClr val="bg1"/>
                </a:solidFill>
              </c:spPr>
              <c:txPr>
                <a:bodyPr/>
                <a:lstStyle/>
                <a:p>
                  <a:pPr>
                    <a:defRPr sz="1400" b="1">
                      <a:solidFill>
                        <a:srgbClr val="FF0000"/>
                      </a:solidFill>
                    </a:defRPr>
                  </a:pPr>
                  <a:endParaRPr lang="fr-F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Feuil1!$A$27:$A$39</c:f>
              <c:strCache>
                <c:ptCount val="13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</c:strCache>
            </c:strRef>
          </c:cat>
          <c:val>
            <c:numRef>
              <c:f>Feuil1!$C$27:$C$39</c:f>
              <c:numCache>
                <c:formatCode>#,##0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1388</c:v>
                </c:pt>
                <c:pt idx="3">
                  <c:v>4287</c:v>
                </c:pt>
                <c:pt idx="4">
                  <c:v>2942</c:v>
                </c:pt>
                <c:pt idx="5">
                  <c:v>4511</c:v>
                </c:pt>
                <c:pt idx="6">
                  <c:v>18037</c:v>
                </c:pt>
                <c:pt idx="7">
                  <c:v>42257</c:v>
                </c:pt>
                <c:pt idx="8">
                  <c:v>97602</c:v>
                </c:pt>
                <c:pt idx="9">
                  <c:v>157451</c:v>
                </c:pt>
                <c:pt idx="10">
                  <c:v>267652</c:v>
                </c:pt>
                <c:pt idx="11">
                  <c:v>223822</c:v>
                </c:pt>
                <c:pt idx="12">
                  <c:v>402607</c:v>
                </c:pt>
              </c:numCache>
            </c:numRef>
          </c:val>
        </c:ser>
        <c:ser>
          <c:idx val="2"/>
          <c:order val="2"/>
          <c:tx>
            <c:strRef>
              <c:f>Feuil1!$D$26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2"/>
              <c:layout>
                <c:manualLayout>
                  <c:x val="-2.8108240185133705E-3"/>
                  <c:y val="-4.332948446072073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4054120092566852E-3"/>
                  <c:y val="-2.44905781734508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4054120092566852E-3"/>
                  <c:y val="-2.44905781734508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7.0270600462834266E-3"/>
                  <c:y val="-9.41945314363494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00B05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Feuil1!$A$27:$A$39</c:f>
              <c:strCache>
                <c:ptCount val="13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</c:strCache>
            </c:strRef>
          </c:cat>
          <c:val>
            <c:numRef>
              <c:f>Feuil1!$D$27:$D$39</c:f>
              <c:numCache>
                <c:formatCode>#,##0</c:formatCode>
                <c:ptCount val="13"/>
                <c:pt idx="0">
                  <c:v>3520</c:v>
                </c:pt>
                <c:pt idx="1">
                  <c:v>7658</c:v>
                </c:pt>
                <c:pt idx="2">
                  <c:v>6190</c:v>
                </c:pt>
                <c:pt idx="3">
                  <c:v>13851</c:v>
                </c:pt>
                <c:pt idx="4">
                  <c:v>14997</c:v>
                </c:pt>
                <c:pt idx="5">
                  <c:v>19110</c:v>
                </c:pt>
                <c:pt idx="6">
                  <c:v>59424</c:v>
                </c:pt>
                <c:pt idx="7">
                  <c:v>123929</c:v>
                </c:pt>
                <c:pt idx="8">
                  <c:v>188594</c:v>
                </c:pt>
                <c:pt idx="9">
                  <c:v>280451</c:v>
                </c:pt>
                <c:pt idx="10">
                  <c:v>488323</c:v>
                </c:pt>
                <c:pt idx="11">
                  <c:v>409048</c:v>
                </c:pt>
                <c:pt idx="12">
                  <c:v>716178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733376"/>
        <c:axId val="45734912"/>
      </c:barChart>
      <c:catAx>
        <c:axId val="457333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45734912"/>
        <c:crosses val="autoZero"/>
        <c:auto val="1"/>
        <c:lblAlgn val="ctr"/>
        <c:lblOffset val="100"/>
        <c:noMultiLvlLbl val="0"/>
      </c:catAx>
      <c:valAx>
        <c:axId val="45734912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4573337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31487835550416887"/>
          <c:y val="0.22983465670469258"/>
          <c:w val="0.35056752086206866"/>
          <c:h val="5.2287755244929512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8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Envolée des recettes des principaux exportateurs</a:t>
            </a:r>
            <a:r>
              <a:rPr lang="fr-FR" sz="24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nets de</a:t>
            </a:r>
          </a:p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céréales, oléagineux et aliments du bétail,</a:t>
            </a:r>
            <a:r>
              <a:rPr lang="fr-FR" sz="24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millions de $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8.3185258092738412E-2"/>
          <c:y val="8.9073490813648293E-2"/>
          <c:w val="0.81681003937007879"/>
          <c:h val="0.84761767279090117"/>
        </c:manualLayout>
      </c:layout>
      <c:lineChart>
        <c:grouping val="standard"/>
        <c:varyColors val="0"/>
        <c:ser>
          <c:idx val="0"/>
          <c:order val="0"/>
          <c:tx>
            <c:strRef>
              <c:f>Feuil1!$A$572</c:f>
              <c:strCache>
                <c:ptCount val="1"/>
                <c:pt idx="0">
                  <c:v>Céréales </c:v>
                </c:pt>
              </c:strCache>
            </c:strRef>
          </c:tx>
          <c:spPr>
            <a:ln w="57150">
              <a:solidFill>
                <a:srgbClr val="0000FF"/>
              </a:solidFill>
            </a:ln>
          </c:spPr>
          <c:marker>
            <c:symbol val="none"/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Feuil1!$B$571:$O$571</c:f>
              <c:numCache>
                <c:formatCode>General</c:formatCode>
                <c:ptCount val="14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</c:numCache>
            </c:numRef>
          </c:cat>
          <c:val>
            <c:numRef>
              <c:f>Feuil1!$B$572:$O$572</c:f>
              <c:numCache>
                <c:formatCode>General</c:formatCode>
                <c:ptCount val="14"/>
                <c:pt idx="0">
                  <c:v>16270</c:v>
                </c:pt>
                <c:pt idx="1">
                  <c:v>16567</c:v>
                </c:pt>
                <c:pt idx="2">
                  <c:v>16713</c:v>
                </c:pt>
                <c:pt idx="3">
                  <c:v>15907</c:v>
                </c:pt>
                <c:pt idx="4">
                  <c:v>21390</c:v>
                </c:pt>
                <c:pt idx="5">
                  <c:v>20639</c:v>
                </c:pt>
                <c:pt idx="6">
                  <c:v>24386</c:v>
                </c:pt>
                <c:pt idx="7">
                  <c:v>33555</c:v>
                </c:pt>
                <c:pt idx="8">
                  <c:v>50241</c:v>
                </c:pt>
                <c:pt idx="9">
                  <c:v>32425</c:v>
                </c:pt>
                <c:pt idx="10">
                  <c:v>36382</c:v>
                </c:pt>
                <c:pt idx="11">
                  <c:v>51860</c:v>
                </c:pt>
                <c:pt idx="12">
                  <c:v>61166</c:v>
                </c:pt>
                <c:pt idx="13">
                  <c:v>59249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Feuil1!$A$573</c:f>
              <c:strCache>
                <c:ptCount val="1"/>
                <c:pt idx="0">
                  <c:v>Meunerie</c:v>
                </c:pt>
              </c:strCache>
            </c:strRef>
          </c:tx>
          <c:spPr>
            <a:ln w="57150"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Feuil1!$B$571:$O$571</c:f>
              <c:numCache>
                <c:formatCode>General</c:formatCode>
                <c:ptCount val="14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</c:numCache>
            </c:numRef>
          </c:cat>
          <c:val>
            <c:numRef>
              <c:f>Feuil1!$B$573:$O$573</c:f>
              <c:numCache>
                <c:formatCode>General</c:formatCode>
                <c:ptCount val="14"/>
                <c:pt idx="0">
                  <c:v>1697</c:v>
                </c:pt>
                <c:pt idx="1">
                  <c:v>1855</c:v>
                </c:pt>
                <c:pt idx="2">
                  <c:v>2210</c:v>
                </c:pt>
                <c:pt idx="3">
                  <c:v>2277</c:v>
                </c:pt>
                <c:pt idx="4">
                  <c:v>2528</c:v>
                </c:pt>
                <c:pt idx="5">
                  <c:v>2348</c:v>
                </c:pt>
                <c:pt idx="6">
                  <c:v>2634</c:v>
                </c:pt>
                <c:pt idx="7">
                  <c:v>3515</c:v>
                </c:pt>
                <c:pt idx="8">
                  <c:v>3839</c:v>
                </c:pt>
                <c:pt idx="9">
                  <c:v>3363</c:v>
                </c:pt>
                <c:pt idx="10">
                  <c:v>3023</c:v>
                </c:pt>
                <c:pt idx="11">
                  <c:v>3367</c:v>
                </c:pt>
                <c:pt idx="12">
                  <c:v>3723</c:v>
                </c:pt>
                <c:pt idx="13">
                  <c:v>3384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Feuil1!$A$574</c:f>
              <c:strCache>
                <c:ptCount val="1"/>
                <c:pt idx="0">
                  <c:v>Oléagineux</c:v>
                </c:pt>
              </c:strCache>
            </c:strRef>
          </c:tx>
          <c:spPr>
            <a:ln w="57150">
              <a:solidFill>
                <a:srgbClr val="008000"/>
              </a:solidFill>
            </a:ln>
          </c:spPr>
          <c:marker>
            <c:symbol val="none"/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-8.3333333333333332E-3"/>
                  <c:y val="-5.5555555555555896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008000"/>
                    </a:solidFill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Feuil1!$B$571:$O$571</c:f>
              <c:numCache>
                <c:formatCode>General</c:formatCode>
                <c:ptCount val="14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</c:numCache>
            </c:numRef>
          </c:cat>
          <c:val>
            <c:numRef>
              <c:f>Feuil1!$B$574:$O$574</c:f>
              <c:numCache>
                <c:formatCode>General</c:formatCode>
                <c:ptCount val="14"/>
                <c:pt idx="0">
                  <c:v>7086</c:v>
                </c:pt>
                <c:pt idx="1">
                  <c:v>7254</c:v>
                </c:pt>
                <c:pt idx="2">
                  <c:v>7729</c:v>
                </c:pt>
                <c:pt idx="3">
                  <c:v>11706</c:v>
                </c:pt>
                <c:pt idx="4">
                  <c:v>11976</c:v>
                </c:pt>
                <c:pt idx="5">
                  <c:v>12711</c:v>
                </c:pt>
                <c:pt idx="6">
                  <c:v>13987</c:v>
                </c:pt>
                <c:pt idx="7">
                  <c:v>19386</c:v>
                </c:pt>
                <c:pt idx="8">
                  <c:v>28947</c:v>
                </c:pt>
                <c:pt idx="9">
                  <c:v>29443</c:v>
                </c:pt>
                <c:pt idx="10">
                  <c:v>36329</c:v>
                </c:pt>
                <c:pt idx="11">
                  <c:v>42639</c:v>
                </c:pt>
                <c:pt idx="12">
                  <c:v>50835</c:v>
                </c:pt>
                <c:pt idx="13">
                  <c:v>53108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Feuil1!$A$575</c:f>
              <c:strCache>
                <c:ptCount val="1"/>
                <c:pt idx="0">
                  <c:v>Aliments bétail</c:v>
                </c:pt>
              </c:strCache>
            </c:strRef>
          </c:tx>
          <c:spPr>
            <a:ln w="57150">
              <a:solidFill>
                <a:srgbClr val="7030A0"/>
              </a:solidFill>
            </a:ln>
          </c:spPr>
          <c:marker>
            <c:symbol val="none"/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rgbClr val="7030A0"/>
                    </a:solidFill>
                  </a:defRPr>
                </a:pPr>
                <a:endParaRPr lang="fr-F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Feuil1!$B$571:$O$571</c:f>
              <c:numCache>
                <c:formatCode>General</c:formatCode>
                <c:ptCount val="14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</c:numCache>
            </c:numRef>
          </c:cat>
          <c:val>
            <c:numRef>
              <c:f>Feuil1!$B$575:$O$575</c:f>
              <c:numCache>
                <c:formatCode>General</c:formatCode>
                <c:ptCount val="14"/>
                <c:pt idx="0">
                  <c:v>3287</c:v>
                </c:pt>
                <c:pt idx="1">
                  <c:v>3649</c:v>
                </c:pt>
                <c:pt idx="2">
                  <c:v>3284</c:v>
                </c:pt>
                <c:pt idx="3">
                  <c:v>3832</c:v>
                </c:pt>
                <c:pt idx="4">
                  <c:v>3399</c:v>
                </c:pt>
                <c:pt idx="5">
                  <c:v>4176</c:v>
                </c:pt>
                <c:pt idx="6">
                  <c:v>4605</c:v>
                </c:pt>
                <c:pt idx="7">
                  <c:v>5744</c:v>
                </c:pt>
                <c:pt idx="8">
                  <c:v>7965</c:v>
                </c:pt>
                <c:pt idx="9">
                  <c:v>4496</c:v>
                </c:pt>
                <c:pt idx="10">
                  <c:v>12688</c:v>
                </c:pt>
                <c:pt idx="11">
                  <c:v>14631</c:v>
                </c:pt>
                <c:pt idx="12">
                  <c:v>17375</c:v>
                </c:pt>
                <c:pt idx="13">
                  <c:v>20600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5480576"/>
        <c:axId val="45498752"/>
      </c:lineChart>
      <c:lineChart>
        <c:grouping val="standard"/>
        <c:varyColors val="0"/>
        <c:ser>
          <c:idx val="4"/>
          <c:order val="4"/>
          <c:tx>
            <c:strRef>
              <c:f>Feuil1!$A$576</c:f>
              <c:strCache>
                <c:ptCount val="1"/>
                <c:pt idx="0">
                  <c:v>Total</c:v>
                </c:pt>
              </c:strCache>
            </c:strRef>
          </c:tx>
          <c:spPr>
            <a:ln w="57150">
              <a:solidFill>
                <a:schemeClr val="tx1"/>
              </a:solidFill>
            </a:ln>
          </c:spPr>
          <c:marker>
            <c:symbol val="none"/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fr-FR"/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Feuil1!$B$571:$O$571</c:f>
              <c:numCache>
                <c:formatCode>General</c:formatCode>
                <c:ptCount val="14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</c:numCache>
            </c:numRef>
          </c:cat>
          <c:val>
            <c:numRef>
              <c:f>Feuil1!$B$576:$O$576</c:f>
              <c:numCache>
                <c:formatCode>General</c:formatCode>
                <c:ptCount val="14"/>
                <c:pt idx="0">
                  <c:v>28340</c:v>
                </c:pt>
                <c:pt idx="1">
                  <c:v>29325</c:v>
                </c:pt>
                <c:pt idx="2">
                  <c:v>29936</c:v>
                </c:pt>
                <c:pt idx="3">
                  <c:v>33722</c:v>
                </c:pt>
                <c:pt idx="4">
                  <c:v>39293</c:v>
                </c:pt>
                <c:pt idx="5">
                  <c:v>39874</c:v>
                </c:pt>
                <c:pt idx="6">
                  <c:v>45612</c:v>
                </c:pt>
                <c:pt idx="7">
                  <c:v>62200</c:v>
                </c:pt>
                <c:pt idx="8">
                  <c:v>90992</c:v>
                </c:pt>
                <c:pt idx="9">
                  <c:v>69727</c:v>
                </c:pt>
                <c:pt idx="10">
                  <c:v>88422</c:v>
                </c:pt>
                <c:pt idx="11">
                  <c:v>112497</c:v>
                </c:pt>
                <c:pt idx="12">
                  <c:v>133099</c:v>
                </c:pt>
                <c:pt idx="13">
                  <c:v>136341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5501824"/>
        <c:axId val="45500288"/>
      </c:lineChart>
      <c:catAx>
        <c:axId val="454805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45498752"/>
        <c:crosses val="autoZero"/>
        <c:auto val="1"/>
        <c:lblAlgn val="ctr"/>
        <c:lblOffset val="100"/>
        <c:noMultiLvlLbl val="0"/>
      </c:catAx>
      <c:valAx>
        <c:axId val="454987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>
                <a:solidFill>
                  <a:srgbClr val="0000FF"/>
                </a:solidFill>
              </a:defRPr>
            </a:pPr>
            <a:endParaRPr lang="fr-FR"/>
          </a:p>
        </c:txPr>
        <c:crossAx val="45480576"/>
        <c:crosses val="autoZero"/>
        <c:crossBetween val="between"/>
      </c:valAx>
      <c:valAx>
        <c:axId val="45500288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45501824"/>
        <c:crosses val="max"/>
        <c:crossBetween val="between"/>
      </c:valAx>
      <c:catAx>
        <c:axId val="4550182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5500288"/>
        <c:crosses val="autoZero"/>
        <c:auto val="1"/>
        <c:lblAlgn val="ctr"/>
        <c:lblOffset val="100"/>
        <c:noMultiLvlLbl val="0"/>
      </c:catAx>
    </c:plotArea>
    <c:legend>
      <c:legendPos val="t"/>
      <c:layout>
        <c:manualLayout>
          <c:xMode val="edge"/>
          <c:yMode val="edge"/>
          <c:x val="1.2928258967629051E-2"/>
          <c:y val="0.1425925925925926"/>
          <c:w val="0.75747670603674544"/>
          <c:h val="4.6916010498687662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Forte</a:t>
            </a:r>
            <a:r>
              <a:rPr lang="fr-FR" sz="2400" b="1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dépendance de l'Afrique de l'Ouest en riz, produits laitiers et viandes et faible protection à l'importation</a:t>
            </a:r>
            <a:endParaRPr lang="fr-F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8.8292869641294833E-2"/>
          <c:y val="9.1033829104695249E-2"/>
          <c:w val="0.90892935258092733"/>
          <c:h val="0.8226481481481481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'Dépendance des M alimentaires U'!$G$580</c:f>
              <c:strCache>
                <c:ptCount val="1"/>
                <c:pt idx="0">
                  <c:v>Droits de douane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txPr>
              <a:bodyPr/>
              <a:lstStyle/>
              <a:p>
                <a:pPr>
                  <a:defRPr sz="20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'Dépendance des M alimentaires U'!$H$579:$J$579</c:f>
              <c:strCache>
                <c:ptCount val="3"/>
                <c:pt idx="0">
                  <c:v>Riz</c:v>
                </c:pt>
                <c:pt idx="1">
                  <c:v>Produits laitiers</c:v>
                </c:pt>
                <c:pt idx="2">
                  <c:v>Viandes</c:v>
                </c:pt>
              </c:strCache>
            </c:strRef>
          </c:cat>
          <c:val>
            <c:numRef>
              <c:f>'Dépendance des M alimentaires U'!$H$580:$J$580</c:f>
              <c:numCache>
                <c:formatCode>0%</c:formatCode>
                <c:ptCount val="3"/>
                <c:pt idx="0">
                  <c:v>0.1</c:v>
                </c:pt>
                <c:pt idx="1">
                  <c:v>0.05</c:v>
                </c:pt>
                <c:pt idx="2">
                  <c:v>0.2</c:v>
                </c:pt>
              </c:numCache>
            </c:numRef>
          </c:val>
        </c:ser>
        <c:ser>
          <c:idx val="1"/>
          <c:order val="1"/>
          <c:tx>
            <c:strRef>
              <c:f>'Dépendance des M alimentaires U'!$G$581</c:f>
              <c:strCache>
                <c:ptCount val="1"/>
                <c:pt idx="0">
                  <c:v>Importations/consommation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20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'Dépendance des M alimentaires U'!$H$579:$J$579</c:f>
              <c:strCache>
                <c:ptCount val="3"/>
                <c:pt idx="0">
                  <c:v>Riz</c:v>
                </c:pt>
                <c:pt idx="1">
                  <c:v>Produits laitiers</c:v>
                </c:pt>
                <c:pt idx="2">
                  <c:v>Viandes</c:v>
                </c:pt>
              </c:strCache>
            </c:strRef>
          </c:cat>
          <c:val>
            <c:numRef>
              <c:f>'Dépendance des M alimentaires U'!$H$581:$J$581</c:f>
              <c:numCache>
                <c:formatCode>0.00%</c:formatCode>
                <c:ptCount val="3"/>
                <c:pt idx="0">
                  <c:v>0.433</c:v>
                </c:pt>
                <c:pt idx="1">
                  <c:v>0.315</c:v>
                </c:pt>
                <c:pt idx="2">
                  <c:v>0.115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623936"/>
        <c:axId val="45629824"/>
      </c:barChart>
      <c:catAx>
        <c:axId val="4562393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fr-FR"/>
          </a:p>
        </c:txPr>
        <c:crossAx val="45629824"/>
        <c:crosses val="autoZero"/>
        <c:auto val="1"/>
        <c:lblAlgn val="ctr"/>
        <c:lblOffset val="100"/>
        <c:noMultiLvlLbl val="0"/>
      </c:catAx>
      <c:valAx>
        <c:axId val="4562982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4562393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33301618547681539"/>
          <c:y val="0.18518518518518517"/>
          <c:w val="0.6423008530183727"/>
          <c:h val="5.1398512685914263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20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Autonomie</a:t>
            </a:r>
            <a:r>
              <a:rPr lang="fr-FR" sz="26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l'Afrique de l'Est en produits laitiers et viandes par une forte protection à l'importation</a:t>
            </a:r>
            <a:endParaRPr lang="fr-FR" sz="2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>
        <c:manualLayout>
          <c:xMode val="edge"/>
          <c:yMode val="edge"/>
          <c:x val="0.11406594488188977"/>
          <c:y val="0"/>
        </c:manualLayout>
      </c:layout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7.5792869641294836E-2"/>
          <c:y val="0.10584864391951006"/>
          <c:w val="0.90892935258092733"/>
          <c:h val="0.8226481481481481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'Dépendance des M alimentaires U'!$G$586</c:f>
              <c:strCache>
                <c:ptCount val="1"/>
                <c:pt idx="0">
                  <c:v>Droits de douane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20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'Dépendance des M alimentaires U'!$H$585:$J$585</c:f>
              <c:strCache>
                <c:ptCount val="3"/>
                <c:pt idx="0">
                  <c:v>Riz</c:v>
                </c:pt>
                <c:pt idx="1">
                  <c:v>Produits laitiers</c:v>
                </c:pt>
                <c:pt idx="2">
                  <c:v>Viandes</c:v>
                </c:pt>
              </c:strCache>
            </c:strRef>
          </c:cat>
          <c:val>
            <c:numRef>
              <c:f>'Dépendance des M alimentaires U'!$H$586:$J$586</c:f>
              <c:numCache>
                <c:formatCode>0%</c:formatCode>
                <c:ptCount val="3"/>
                <c:pt idx="0">
                  <c:v>0.35</c:v>
                </c:pt>
                <c:pt idx="1">
                  <c:v>0.6</c:v>
                </c:pt>
                <c:pt idx="2">
                  <c:v>0.25</c:v>
                </c:pt>
              </c:numCache>
            </c:numRef>
          </c:val>
        </c:ser>
        <c:ser>
          <c:idx val="1"/>
          <c:order val="1"/>
          <c:tx>
            <c:strRef>
              <c:f>'Dépendance des M alimentaires U'!$G$587</c:f>
              <c:strCache>
                <c:ptCount val="1"/>
                <c:pt idx="0">
                  <c:v>Importations/consommation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'Dépendance des M alimentaires U'!$H$585:$J$585</c:f>
              <c:strCache>
                <c:ptCount val="3"/>
                <c:pt idx="0">
                  <c:v>Riz</c:v>
                </c:pt>
                <c:pt idx="1">
                  <c:v>Produits laitiers</c:v>
                </c:pt>
                <c:pt idx="2">
                  <c:v>Viandes</c:v>
                </c:pt>
              </c:strCache>
            </c:strRef>
          </c:cat>
          <c:val>
            <c:numRef>
              <c:f>'Dépendance des M alimentaires U'!$H$587:$J$587</c:f>
              <c:numCache>
                <c:formatCode>0.00%</c:formatCode>
                <c:ptCount val="3"/>
                <c:pt idx="0">
                  <c:v>0.23899999999999999</c:v>
                </c:pt>
                <c:pt idx="1">
                  <c:v>1.0999999999999999E-2</c:v>
                </c:pt>
                <c:pt idx="2">
                  <c:v>3.0000000000000001E-3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673088"/>
        <c:axId val="45101440"/>
      </c:barChart>
      <c:catAx>
        <c:axId val="456730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fr-FR"/>
          </a:p>
        </c:txPr>
        <c:crossAx val="45101440"/>
        <c:crosses val="autoZero"/>
        <c:auto val="1"/>
        <c:lblAlgn val="ctr"/>
        <c:lblOffset val="100"/>
        <c:noMultiLvlLbl val="0"/>
      </c:catAx>
      <c:valAx>
        <c:axId val="4510144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45673088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9273840769903763"/>
          <c:y val="0.1425925925925926"/>
          <c:w val="0.71363713910761151"/>
          <c:h val="5.5871828521434817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20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5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fr-FR" sz="2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Subventions de</a:t>
            </a:r>
            <a:r>
              <a:rPr lang="fr-FR" sz="25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l'UE28 à ses exportations de</a:t>
            </a:r>
          </a:p>
          <a:p>
            <a:pPr>
              <a:defRPr sz="25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fr-FR" sz="25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céréales, produits laitiers et viandes </a:t>
            </a:r>
            <a:r>
              <a:rPr lang="fr-FR" sz="2500" b="1" i="0" u="none" strike="noStrike" baseline="0" dirty="0" smtClean="0"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 2013 </a:t>
            </a:r>
            <a:endParaRPr lang="fr-FR" sz="25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17590966754155732"/>
          <c:y val="5.5555555555555558E-3"/>
        </c:manualLayout>
      </c:layout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autoTitleDeleted val="0"/>
    <c:plotArea>
      <c:layout>
        <c:manualLayout>
          <c:layoutTarget val="inner"/>
          <c:xMode val="edge"/>
          <c:yMode val="edge"/>
          <c:x val="9.8195756780402446E-2"/>
          <c:y val="9.3967920676582092E-2"/>
          <c:w val="0.90180424321959751"/>
          <c:h val="0.781908428113152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'Dépendance des M alimentaires U'!$G$825</c:f>
              <c:strCache>
                <c:ptCount val="1"/>
                <c:pt idx="0">
                  <c:v>Extra-UE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txPr>
              <a:bodyPr/>
              <a:lstStyle/>
              <a:p>
                <a:pPr>
                  <a:defRPr sz="1800" b="1">
                    <a:solidFill>
                      <a:srgbClr val="0000FF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'Dépendance des M alimentaires U'!$F$826:$F$831</c:f>
              <c:strCache>
                <c:ptCount val="6"/>
                <c:pt idx="0">
                  <c:v>Céréales</c:v>
                </c:pt>
                <c:pt idx="1">
                  <c:v>Produits laitiers</c:v>
                </c:pt>
                <c:pt idx="2">
                  <c:v>Viandes &amp; œufs</c:v>
                </c:pt>
                <c:pt idx="3">
                  <c:v>viande bovine</c:v>
                </c:pt>
                <c:pt idx="4">
                  <c:v>Volailles &amp; oeufs</c:v>
                </c:pt>
                <c:pt idx="5">
                  <c:v>Viande de porc</c:v>
                </c:pt>
              </c:strCache>
            </c:strRef>
          </c:cat>
          <c:val>
            <c:numRef>
              <c:f>'Dépendance des M alimentaires U'!$G$826:$G$831</c:f>
              <c:numCache>
                <c:formatCode>General</c:formatCode>
                <c:ptCount val="6"/>
                <c:pt idx="0">
                  <c:v>2898</c:v>
                </c:pt>
                <c:pt idx="1">
                  <c:v>946</c:v>
                </c:pt>
                <c:pt idx="2">
                  <c:v>1608</c:v>
                </c:pt>
                <c:pt idx="3">
                  <c:v>107</c:v>
                </c:pt>
                <c:pt idx="4">
                  <c:v>406</c:v>
                </c:pt>
                <c:pt idx="5">
                  <c:v>707</c:v>
                </c:pt>
              </c:numCache>
            </c:numRef>
          </c:val>
        </c:ser>
        <c:ser>
          <c:idx val="1"/>
          <c:order val="1"/>
          <c:tx>
            <c:strRef>
              <c:f>'Dépendance des M alimentaires U'!$H$825</c:f>
              <c:strCache>
                <c:ptCount val="1"/>
                <c:pt idx="0">
                  <c:v>ACP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1"/>
              <c:layout>
                <c:manualLayout>
                  <c:x val="-1.1111111111111112E-2"/>
                  <c:y val="-3.703703703703703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9.7222222222222224E-3"/>
                  <c:y val="-3.518518518518518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388888888888787E-3"/>
                  <c:y val="-2.592592592592592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800" b="1">
                    <a:solidFill>
                      <a:srgbClr val="FF000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'Dépendance des M alimentaires U'!$F$826:$F$831</c:f>
              <c:strCache>
                <c:ptCount val="6"/>
                <c:pt idx="0">
                  <c:v>Céréales</c:v>
                </c:pt>
                <c:pt idx="1">
                  <c:v>Produits laitiers</c:v>
                </c:pt>
                <c:pt idx="2">
                  <c:v>Viandes &amp; œufs</c:v>
                </c:pt>
                <c:pt idx="3">
                  <c:v>viande bovine</c:v>
                </c:pt>
                <c:pt idx="4">
                  <c:v>Volailles &amp; oeufs</c:v>
                </c:pt>
                <c:pt idx="5">
                  <c:v>Viande de porc</c:v>
                </c:pt>
              </c:strCache>
            </c:strRef>
          </c:cat>
          <c:val>
            <c:numRef>
              <c:f>'Dépendance des M alimentaires U'!$H$826:$H$831</c:f>
              <c:numCache>
                <c:formatCode>General</c:formatCode>
                <c:ptCount val="6"/>
                <c:pt idx="0">
                  <c:v>399</c:v>
                </c:pt>
                <c:pt idx="1">
                  <c:v>106.6</c:v>
                </c:pt>
                <c:pt idx="2">
                  <c:v>307</c:v>
                </c:pt>
                <c:pt idx="3">
                  <c:v>105.2</c:v>
                </c:pt>
                <c:pt idx="4">
                  <c:v>146.6</c:v>
                </c:pt>
                <c:pt idx="5">
                  <c:v>55.6</c:v>
                </c:pt>
              </c:numCache>
            </c:numRef>
          </c:val>
        </c:ser>
        <c:ser>
          <c:idx val="2"/>
          <c:order val="2"/>
          <c:tx>
            <c:strRef>
              <c:f>'Dépendance des M alimentaires U'!$I$825</c:f>
              <c:strCache>
                <c:ptCount val="1"/>
                <c:pt idx="0">
                  <c:v>AO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dLbl>
              <c:idx val="0"/>
              <c:layout>
                <c:manualLayout>
                  <c:x val="1.8055555555555554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1111111111111112E-2"/>
                  <c:y val="-1.851851851851851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rgbClr val="7030A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'Dépendance des M alimentaires U'!$F$826:$F$831</c:f>
              <c:strCache>
                <c:ptCount val="6"/>
                <c:pt idx="0">
                  <c:v>Céréales</c:v>
                </c:pt>
                <c:pt idx="1">
                  <c:v>Produits laitiers</c:v>
                </c:pt>
                <c:pt idx="2">
                  <c:v>Viandes &amp; œufs</c:v>
                </c:pt>
                <c:pt idx="3">
                  <c:v>viande bovine</c:v>
                </c:pt>
                <c:pt idx="4">
                  <c:v>Volailles &amp; oeufs</c:v>
                </c:pt>
                <c:pt idx="5">
                  <c:v>Viande de porc</c:v>
                </c:pt>
              </c:strCache>
            </c:strRef>
          </c:cat>
          <c:val>
            <c:numRef>
              <c:f>'Dépendance des M alimentaires U'!$I$826:$I$831</c:f>
              <c:numCache>
                <c:formatCode>General</c:formatCode>
                <c:ptCount val="6"/>
                <c:pt idx="0">
                  <c:v>174</c:v>
                </c:pt>
                <c:pt idx="1">
                  <c:v>68</c:v>
                </c:pt>
                <c:pt idx="2">
                  <c:v>172</c:v>
                </c:pt>
                <c:pt idx="3">
                  <c:v>81.7</c:v>
                </c:pt>
                <c:pt idx="4">
                  <c:v>75.5</c:v>
                </c:pt>
                <c:pt idx="5">
                  <c:v>15.2</c:v>
                </c:pt>
              </c:numCache>
            </c:numRef>
          </c:val>
        </c:ser>
        <c:ser>
          <c:idx val="3"/>
          <c:order val="3"/>
          <c:tx>
            <c:strRef>
              <c:f>'Dépendance des M alimentaires U'!$J$825</c:f>
              <c:strCache>
                <c:ptCount val="1"/>
                <c:pt idx="0">
                  <c:v>AE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8.3333333333333332E-3"/>
                  <c:y val="4.833158355205599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8.3333333333333332E-3"/>
                  <c:y val="5.57789442986293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5.566724992709244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5.5555555555555558E-3"/>
                  <c:y val="5.562263050452026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5.5555555555555558E-3"/>
                  <c:y val="4.446675415573053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1.3888888888888889E-3"/>
                  <c:y val="4.446675415573053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chemeClr val="accent6">
                        <a:lumMod val="75000"/>
                      </a:schemeClr>
                    </a:solidFill>
                  </a:defRPr>
                </a:pPr>
                <a:endParaRPr lang="fr-F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'Dépendance des M alimentaires U'!$F$826:$F$831</c:f>
              <c:strCache>
                <c:ptCount val="6"/>
                <c:pt idx="0">
                  <c:v>Céréales</c:v>
                </c:pt>
                <c:pt idx="1">
                  <c:v>Produits laitiers</c:v>
                </c:pt>
                <c:pt idx="2">
                  <c:v>Viandes &amp; œufs</c:v>
                </c:pt>
                <c:pt idx="3">
                  <c:v>viande bovine</c:v>
                </c:pt>
                <c:pt idx="4">
                  <c:v>Volailles &amp; oeufs</c:v>
                </c:pt>
                <c:pt idx="5">
                  <c:v>Viande de porc</c:v>
                </c:pt>
              </c:strCache>
            </c:strRef>
          </c:cat>
          <c:val>
            <c:numRef>
              <c:f>'Dépendance des M alimentaires U'!$J$826:$J$831</c:f>
              <c:numCache>
                <c:formatCode>General</c:formatCode>
                <c:ptCount val="6"/>
                <c:pt idx="0">
                  <c:v>17.399999999999999</c:v>
                </c:pt>
                <c:pt idx="1">
                  <c:v>1</c:v>
                </c:pt>
                <c:pt idx="2">
                  <c:v>0.5</c:v>
                </c:pt>
                <c:pt idx="3">
                  <c:v>0.3</c:v>
                </c:pt>
                <c:pt idx="4">
                  <c:v>0.1</c:v>
                </c:pt>
                <c:pt idx="5">
                  <c:v>0.1</c:v>
                </c:pt>
              </c:numCache>
            </c:numRef>
          </c:val>
        </c:ser>
        <c:ser>
          <c:idx val="4"/>
          <c:order val="4"/>
          <c:tx>
            <c:strRef>
              <c:f>'Dépendance des M alimentaires U'!$K$825</c:f>
              <c:strCache>
                <c:ptCount val="1"/>
                <c:pt idx="0">
                  <c:v>SADC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txPr>
              <a:bodyPr/>
              <a:lstStyle/>
              <a:p>
                <a:pPr>
                  <a:defRPr sz="1800" b="1">
                    <a:solidFill>
                      <a:srgbClr val="00B050"/>
                    </a:solidFill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'Dépendance des M alimentaires U'!$F$826:$F$831</c:f>
              <c:strCache>
                <c:ptCount val="6"/>
                <c:pt idx="0">
                  <c:v>Céréales</c:v>
                </c:pt>
                <c:pt idx="1">
                  <c:v>Produits laitiers</c:v>
                </c:pt>
                <c:pt idx="2">
                  <c:v>Viandes &amp; œufs</c:v>
                </c:pt>
                <c:pt idx="3">
                  <c:v>viande bovine</c:v>
                </c:pt>
                <c:pt idx="4">
                  <c:v>Volailles &amp; oeufs</c:v>
                </c:pt>
                <c:pt idx="5">
                  <c:v>Viande de porc</c:v>
                </c:pt>
              </c:strCache>
            </c:strRef>
          </c:cat>
          <c:val>
            <c:numRef>
              <c:f>'Dépendance des M alimentaires U'!$K$826:$K$831</c:f>
              <c:numCache>
                <c:formatCode>General</c:formatCode>
                <c:ptCount val="6"/>
                <c:pt idx="0">
                  <c:v>73</c:v>
                </c:pt>
                <c:pt idx="1">
                  <c:v>16.2</c:v>
                </c:pt>
                <c:pt idx="2">
                  <c:v>90.4</c:v>
                </c:pt>
                <c:pt idx="3">
                  <c:v>5.3</c:v>
                </c:pt>
                <c:pt idx="4">
                  <c:v>64.3</c:v>
                </c:pt>
                <c:pt idx="5">
                  <c:v>23.7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152896"/>
        <c:axId val="45244800"/>
      </c:barChart>
      <c:catAx>
        <c:axId val="451528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fr-FR"/>
          </a:p>
        </c:txPr>
        <c:crossAx val="45244800"/>
        <c:crosses val="autoZero"/>
        <c:auto val="1"/>
        <c:lblAlgn val="ctr"/>
        <c:lblOffset val="100"/>
        <c:noMultiLvlLbl val="0"/>
      </c:catAx>
      <c:valAx>
        <c:axId val="452448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4515289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33419203849518808"/>
          <c:y val="0.22962962962962963"/>
          <c:w val="0.51217136920384954"/>
          <c:h val="5.5871828521434817E-2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2000" b="1"/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0.79137</cdr:x>
      <cdr:y>0.26837</cdr:y>
    </cdr:from>
    <cdr:to>
      <cdr:x>0.91737</cdr:x>
      <cdr:y>0.26837</cdr:y>
    </cdr:to>
    <cdr:cxnSp macro="">
      <cdr:nvCxnSpPr>
        <cdr:cNvPr id="3" name="Connecteur droit avec flèche 2"/>
        <cdr:cNvCxnSpPr/>
      </cdr:nvCxnSpPr>
      <cdr:spPr>
        <a:xfrm xmlns:a="http://schemas.openxmlformats.org/drawingml/2006/main">
          <a:off x="7236296" y="1840468"/>
          <a:ext cx="1152128" cy="0"/>
        </a:xfrm>
        <a:prstGeom xmlns:a="http://schemas.openxmlformats.org/drawingml/2006/main" prst="straightConnector1">
          <a:avLst/>
        </a:prstGeom>
        <a:ln xmlns:a="http://schemas.openxmlformats.org/drawingml/2006/main" w="28575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0.5315</cdr:x>
      <cdr:y>0.836</cdr:y>
    </cdr:from>
    <cdr:to>
      <cdr:x>0.6315</cdr:x>
      <cdr:y>0.96933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4860032" y="573325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r-FR" sz="1800" b="1" dirty="0" smtClean="0">
              <a:solidFill>
                <a:srgbClr val="FF0000"/>
              </a:solidFill>
            </a:rPr>
            <a:t>1,10%</a:t>
          </a:r>
          <a:endParaRPr lang="fr-FR" sz="18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0.85437</cdr:x>
      <cdr:y>0.86667</cdr:y>
    </cdr:from>
    <cdr:to>
      <cdr:x>0.95437</cdr:x>
      <cdr:y>1</cdr:y>
    </cdr:to>
    <cdr:sp macro="" textlink="">
      <cdr:nvSpPr>
        <cdr:cNvPr id="3" name="ZoneTexte 2"/>
        <cdr:cNvSpPr txBox="1"/>
      </cdr:nvSpPr>
      <cdr:spPr>
        <a:xfrm xmlns:a="http://schemas.openxmlformats.org/drawingml/2006/main">
          <a:off x="7812360" y="602128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fr-FR" sz="1800" b="1" dirty="0" smtClean="0">
              <a:solidFill>
                <a:srgbClr val="FF0000"/>
              </a:solidFill>
            </a:rPr>
            <a:t>0,30%</a:t>
          </a:r>
          <a:endParaRPr lang="fr-FR" sz="1800" b="1" dirty="0">
            <a:solidFill>
              <a:srgbClr val="FF0000"/>
            </a:solidFill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22B36-35FC-4EFF-8D40-E0BB748552FD}" type="datetimeFigureOut">
              <a:rPr lang="fr-FR" smtClean="0"/>
              <a:t>26/02/2015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2CA08-C856-4B12-8567-1C6CD4B44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3393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22B36-35FC-4EFF-8D40-E0BB748552FD}" type="datetimeFigureOut">
              <a:rPr lang="fr-FR" smtClean="0"/>
              <a:t>26/02/2015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2CA08-C856-4B12-8567-1C6CD4B44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2283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22B36-35FC-4EFF-8D40-E0BB748552FD}" type="datetimeFigureOut">
              <a:rPr lang="fr-FR" smtClean="0"/>
              <a:t>26/02/2015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2CA08-C856-4B12-8567-1C6CD4B44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7913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22B36-35FC-4EFF-8D40-E0BB748552FD}" type="datetimeFigureOut">
              <a:rPr lang="fr-FR" smtClean="0"/>
              <a:t>26/02/2015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2CA08-C856-4B12-8567-1C6CD4B44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5241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22B36-35FC-4EFF-8D40-E0BB748552FD}" type="datetimeFigureOut">
              <a:rPr lang="fr-FR" smtClean="0"/>
              <a:t>26/02/2015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2CA08-C856-4B12-8567-1C6CD4B44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438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22B36-35FC-4EFF-8D40-E0BB748552FD}" type="datetimeFigureOut">
              <a:rPr lang="fr-FR" smtClean="0"/>
              <a:t>26/02/2015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2CA08-C856-4B12-8567-1C6CD4B44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4124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22B36-35FC-4EFF-8D40-E0BB748552FD}" type="datetimeFigureOut">
              <a:rPr lang="fr-FR" smtClean="0"/>
              <a:t>26/02/2015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2CA08-C856-4B12-8567-1C6CD4B44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1599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22B36-35FC-4EFF-8D40-E0BB748552FD}" type="datetimeFigureOut">
              <a:rPr lang="fr-FR" smtClean="0"/>
              <a:t>26/02/2015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2CA08-C856-4B12-8567-1C6CD4B44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2384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22B36-35FC-4EFF-8D40-E0BB748552FD}" type="datetimeFigureOut">
              <a:rPr lang="fr-FR" smtClean="0"/>
              <a:t>26/02/2015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2CA08-C856-4B12-8567-1C6CD4B44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6239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22B36-35FC-4EFF-8D40-E0BB748552FD}" type="datetimeFigureOut">
              <a:rPr lang="fr-FR" smtClean="0"/>
              <a:t>26/02/2015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2CA08-C856-4B12-8567-1C6CD4B44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94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22B36-35FC-4EFF-8D40-E0BB748552FD}" type="datetimeFigureOut">
              <a:rPr lang="fr-FR" smtClean="0"/>
              <a:t>26/02/2015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2CA08-C856-4B12-8567-1C6CD4B44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7454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F22B36-35FC-4EFF-8D40-E0BB748552FD}" type="datetimeFigureOut">
              <a:rPr lang="fr-FR" smtClean="0"/>
              <a:t>26/02/2015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2CA08-C856-4B12-8567-1C6CD4B44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7853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necsi.edu/research/social/img/fig1.png" TargetMode="Externa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55576" y="1628800"/>
            <a:ext cx="7466019" cy="95410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CH" sz="28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Commerce international des matières premières </a:t>
            </a:r>
            <a:endParaRPr lang="fr-CH" sz="2800" b="1" dirty="0" smtClean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fr-CH" sz="28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agricoles</a:t>
            </a:r>
            <a:r>
              <a:rPr lang="fr-CH" sz="28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sécurité et souveraineté alimentaires </a:t>
            </a:r>
            <a:endParaRPr lang="fr-FR" sz="2800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076998" y="332656"/>
            <a:ext cx="52812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0000FF"/>
                </a:solidFill>
              </a:rPr>
              <a:t>Institut Panafricain </a:t>
            </a:r>
            <a:r>
              <a:rPr lang="fr-FR" sz="2400" b="1" smtClean="0">
                <a:solidFill>
                  <a:srgbClr val="0000FF"/>
                </a:solidFill>
              </a:rPr>
              <a:t>de Développement</a:t>
            </a:r>
            <a:endParaRPr lang="fr-FR" sz="2400" b="1" dirty="0">
              <a:solidFill>
                <a:srgbClr val="0000FF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699792" y="908720"/>
            <a:ext cx="40668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Table ronde du 24 février 2015</a:t>
            </a:r>
            <a:endParaRPr lang="fr-FR" sz="24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179512" y="2996952"/>
            <a:ext cx="8763425" cy="147732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Face aux immenses défis de l'Afrique Sub-Saharienne,</a:t>
            </a:r>
          </a:p>
          <a:p>
            <a:pPr algn="ctr"/>
            <a:r>
              <a:rPr lang="fr-FR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souveraineté alimentaire est incontournable </a:t>
            </a:r>
          </a:p>
          <a:p>
            <a:pPr algn="ctr"/>
            <a:r>
              <a:rPr lang="fr-FR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pour son développement durable à long terme</a:t>
            </a:r>
            <a:endParaRPr lang="fr-FR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955489" y="5003884"/>
            <a:ext cx="40904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Jacques Berthelot, économiste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236748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620688"/>
            <a:ext cx="9289032" cy="12625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107504" y="87015"/>
            <a:ext cx="8944885" cy="46166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Corrélation éthanol de maïs US &amp; prix alimentaires, actualisé 2012</a:t>
            </a:r>
            <a:endParaRPr lang="fr-F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014035" y="5147900"/>
            <a:ext cx="7518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2004       2005       2006       2007       2008       2009       2010       2011       2012   </a:t>
            </a:r>
            <a:endParaRPr lang="fr-FR" b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672685" y="5949280"/>
            <a:ext cx="7551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00FF"/>
                </a:solidFill>
                <a:hlinkClick r:id="rId3"/>
              </a:rPr>
              <a:t>Source : New </a:t>
            </a:r>
            <a:r>
              <a:rPr lang="fr-FR" b="1" dirty="0" err="1">
                <a:solidFill>
                  <a:srgbClr val="0000FF"/>
                </a:solidFill>
                <a:hlinkClick r:id="rId3"/>
              </a:rPr>
              <a:t>England</a:t>
            </a:r>
            <a:r>
              <a:rPr lang="fr-FR" b="1" dirty="0">
                <a:solidFill>
                  <a:srgbClr val="0000FF"/>
                </a:solidFill>
                <a:hlinkClick r:id="rId3"/>
              </a:rPr>
              <a:t> </a:t>
            </a:r>
            <a:r>
              <a:rPr lang="fr-FR" b="1" dirty="0" err="1">
                <a:solidFill>
                  <a:srgbClr val="0000FF"/>
                </a:solidFill>
                <a:hlinkClick r:id="rId3"/>
              </a:rPr>
              <a:t>Complex</a:t>
            </a:r>
            <a:r>
              <a:rPr lang="fr-FR" b="1" dirty="0">
                <a:solidFill>
                  <a:srgbClr val="0000FF"/>
                </a:solidFill>
                <a:hlinkClick r:id="rId3"/>
              </a:rPr>
              <a:t> </a:t>
            </a:r>
            <a:r>
              <a:rPr lang="fr-FR" b="1" dirty="0" err="1">
                <a:solidFill>
                  <a:srgbClr val="0000FF"/>
                </a:solidFill>
                <a:hlinkClick r:id="rId3"/>
              </a:rPr>
              <a:t>Systems</a:t>
            </a:r>
            <a:r>
              <a:rPr lang="fr-FR" b="1" dirty="0">
                <a:solidFill>
                  <a:srgbClr val="0000FF"/>
                </a:solidFill>
                <a:hlinkClick r:id="rId3"/>
              </a:rPr>
              <a:t> </a:t>
            </a:r>
            <a:r>
              <a:rPr lang="fr-FR" b="1" dirty="0" smtClean="0">
                <a:solidFill>
                  <a:srgbClr val="0000FF"/>
                </a:solidFill>
                <a:hlinkClick r:id="rId3"/>
              </a:rPr>
              <a:t>Institute, </a:t>
            </a:r>
            <a:r>
              <a:rPr lang="en-US" b="1" dirty="0">
                <a:solidFill>
                  <a:srgbClr val="0000FF"/>
                </a:solidFill>
              </a:rPr>
              <a:t>Cambridge, </a:t>
            </a:r>
            <a:r>
              <a:rPr lang="en-US" b="1" dirty="0" err="1" smtClean="0">
                <a:solidFill>
                  <a:srgbClr val="0000FF"/>
                </a:solidFill>
              </a:rPr>
              <a:t>Massachussets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endParaRPr lang="fr-FR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74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5517517"/>
              </p:ext>
            </p:extLst>
          </p:nvPr>
        </p:nvGraphicFramePr>
        <p:xfrm>
          <a:off x="0" y="0"/>
          <a:ext cx="9036496" cy="6741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274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72609" y="98629"/>
            <a:ext cx="8583439" cy="107721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faible crédibilité des </a:t>
            </a:r>
            <a:r>
              <a:rPr lang="fr-FR" sz="3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recommendations</a:t>
            </a:r>
            <a:r>
              <a:rPr lang="fr-FR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du G20</a:t>
            </a:r>
          </a:p>
          <a:p>
            <a:pPr algn="ctr"/>
            <a:r>
              <a:rPr lang="fr-FR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pour lutter contre la volatilité des prix agricoles </a:t>
            </a:r>
            <a:endParaRPr lang="fr-FR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-1270" y="1624732"/>
            <a:ext cx="9261061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Les prix élevés des céréales et oléagineux sont si profitables</a:t>
            </a: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 aux pays exportateurs qu'ils ne voudront pas les plafonner.   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39436" y="3485326"/>
            <a:ext cx="8938088" cy="18158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8000"/>
                </a:solidFill>
              </a:rPr>
              <a:t>Et la forte chute des prix de 2014 qui devrait se poursuivre </a:t>
            </a:r>
          </a:p>
          <a:p>
            <a:pPr algn="ctr"/>
            <a:r>
              <a:rPr lang="fr-FR" sz="2800" b="1" dirty="0" smtClean="0">
                <a:solidFill>
                  <a:srgbClr val="008000"/>
                </a:solidFill>
              </a:rPr>
              <a:t>en 2015 ne durera pas car de nouvelles intempéries </a:t>
            </a:r>
          </a:p>
          <a:p>
            <a:pPr algn="ctr"/>
            <a:r>
              <a:rPr lang="fr-FR" sz="2800" b="1" dirty="0" smtClean="0">
                <a:solidFill>
                  <a:srgbClr val="008000"/>
                </a:solidFill>
              </a:rPr>
              <a:t>surviendront tôt ou tard et du fait du plafonnement des</a:t>
            </a:r>
          </a:p>
          <a:p>
            <a:pPr algn="ctr"/>
            <a:r>
              <a:rPr lang="fr-FR" sz="2800" b="1" dirty="0" smtClean="0">
                <a:solidFill>
                  <a:srgbClr val="008000"/>
                </a:solidFill>
              </a:rPr>
              <a:t> rendements et de la hausse de la population mondiale.    </a:t>
            </a:r>
            <a:endParaRPr lang="fr-FR" sz="28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58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9269635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1462564" y="1548081"/>
            <a:ext cx="365850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/>
              <a:t>Argentine, Australie, Brésil, Canada, </a:t>
            </a:r>
            <a:endParaRPr lang="fr-FR" b="1" dirty="0" smtClean="0"/>
          </a:p>
          <a:p>
            <a:pPr algn="ctr"/>
            <a:r>
              <a:rPr lang="fr-FR" b="1" dirty="0" smtClean="0"/>
              <a:t>Paraguay, Russie</a:t>
            </a:r>
            <a:r>
              <a:rPr lang="fr-FR" b="1" dirty="0"/>
              <a:t>, UE, Ukraine, </a:t>
            </a:r>
            <a:r>
              <a:rPr lang="fr-FR" b="1" dirty="0" smtClean="0"/>
              <a:t>USA</a:t>
            </a:r>
            <a:endParaRPr lang="fr-FR" b="1" dirty="0"/>
          </a:p>
        </p:txBody>
      </p:sp>
      <p:sp>
        <p:nvSpPr>
          <p:cNvPr id="4" name="ZoneTexte 3"/>
          <p:cNvSpPr txBox="1"/>
          <p:nvPr/>
        </p:nvSpPr>
        <p:spPr>
          <a:xfrm>
            <a:off x="5985" y="2409836"/>
            <a:ext cx="498245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00FF"/>
                </a:solidFill>
              </a:rPr>
              <a:t>Recettes nettes multipliées par 4,8 de 2000 à 2013</a:t>
            </a:r>
            <a:endParaRPr lang="fr-FR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14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13992" y="98629"/>
            <a:ext cx="4734272" cy="95410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faux débat de l'interdiction des restrictions à l'exportation</a:t>
            </a:r>
            <a:endParaRPr lang="fr-FR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29979" y="2420888"/>
            <a:ext cx="8882688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Pourtant un </a:t>
            </a:r>
            <a:r>
              <a:rPr lang="fr-FR" sz="2400" b="1" dirty="0">
                <a:solidFill>
                  <a:srgbClr val="008000"/>
                </a:solidFill>
              </a:rPr>
              <a:t>pays pauvre </a:t>
            </a:r>
            <a:r>
              <a:rPr lang="fr-FR" sz="2400" b="1" dirty="0" smtClean="0">
                <a:solidFill>
                  <a:srgbClr val="008000"/>
                </a:solidFill>
              </a:rPr>
              <a:t>doit prioriser la </a:t>
            </a:r>
            <a:r>
              <a:rPr lang="fr-FR" sz="2400" b="1" dirty="0">
                <a:solidFill>
                  <a:srgbClr val="008000"/>
                </a:solidFill>
              </a:rPr>
              <a:t>sécurité alimentaire </a:t>
            </a:r>
            <a:r>
              <a:rPr lang="fr-FR" sz="2400" b="1" dirty="0" smtClean="0">
                <a:solidFill>
                  <a:srgbClr val="008000"/>
                </a:solidFill>
              </a:rPr>
              <a:t>de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 </a:t>
            </a:r>
            <a:r>
              <a:rPr lang="fr-FR" sz="2400" b="1" dirty="0">
                <a:solidFill>
                  <a:srgbClr val="008000"/>
                </a:solidFill>
              </a:rPr>
              <a:t>ses </a:t>
            </a:r>
            <a:r>
              <a:rPr lang="fr-FR" sz="2400" b="1" dirty="0" smtClean="0">
                <a:solidFill>
                  <a:srgbClr val="008000"/>
                </a:solidFill>
              </a:rPr>
              <a:t>citoyens tant qu’un </a:t>
            </a:r>
            <a:r>
              <a:rPr lang="fr-FR" sz="2400" b="1" dirty="0">
                <a:solidFill>
                  <a:srgbClr val="008000"/>
                </a:solidFill>
              </a:rPr>
              <a:t>gouvernement mondial </a:t>
            </a:r>
            <a:r>
              <a:rPr lang="fr-FR" sz="2400" b="1" dirty="0" smtClean="0">
                <a:solidFill>
                  <a:srgbClr val="008000"/>
                </a:solidFill>
              </a:rPr>
              <a:t>ne peut la garantir.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Les PED utilisent aussi les taxes à l'exportation dans un but fiscal et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de transformation locale des matières premières avant exportation.</a:t>
            </a:r>
            <a:endParaRPr lang="fr-FR" sz="2400" b="1" dirty="0">
              <a:solidFill>
                <a:srgbClr val="00800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11897" y="1124744"/>
            <a:ext cx="8608574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Pour l'OMC les </a:t>
            </a:r>
            <a:r>
              <a:rPr lang="fr-FR" sz="2400" b="1" i="1" dirty="0">
                <a:solidFill>
                  <a:srgbClr val="0000FF"/>
                </a:solidFill>
              </a:rPr>
              <a:t>intérêts offensifs</a:t>
            </a:r>
            <a:r>
              <a:rPr lang="fr-FR" sz="2400" b="1" dirty="0">
                <a:solidFill>
                  <a:srgbClr val="0000FF"/>
                </a:solidFill>
              </a:rPr>
              <a:t> des </a:t>
            </a:r>
            <a:r>
              <a:rPr lang="fr-FR" sz="2400" b="1" dirty="0" smtClean="0">
                <a:solidFill>
                  <a:srgbClr val="0000FF"/>
                </a:solidFill>
              </a:rPr>
              <a:t>Membres </a:t>
            </a:r>
            <a:r>
              <a:rPr lang="fr-FR" sz="2400" b="1" dirty="0">
                <a:solidFill>
                  <a:srgbClr val="0000FF"/>
                </a:solidFill>
              </a:rPr>
              <a:t>– </a:t>
            </a:r>
            <a:r>
              <a:rPr lang="fr-FR" sz="2400" b="1" dirty="0" smtClean="0">
                <a:solidFill>
                  <a:srgbClr val="0000FF"/>
                </a:solidFill>
              </a:rPr>
              <a:t>l'</a:t>
            </a:r>
            <a:r>
              <a:rPr lang="fr-FR" sz="2400" b="1" i="1" dirty="0" err="1" smtClean="0">
                <a:solidFill>
                  <a:srgbClr val="0000FF"/>
                </a:solidFill>
              </a:rPr>
              <a:t>accés</a:t>
            </a:r>
            <a:r>
              <a:rPr lang="fr-FR" sz="2400" b="1" i="1" dirty="0" smtClean="0">
                <a:solidFill>
                  <a:srgbClr val="0000FF"/>
                </a:solidFill>
              </a:rPr>
              <a:t> </a:t>
            </a:r>
            <a:r>
              <a:rPr lang="fr-FR" sz="2400" b="1" i="1" dirty="0">
                <a:solidFill>
                  <a:srgbClr val="0000FF"/>
                </a:solidFill>
              </a:rPr>
              <a:t>au </a:t>
            </a:r>
            <a:r>
              <a:rPr lang="fr-FR" sz="2400" b="1" i="1" dirty="0" smtClean="0">
                <a:solidFill>
                  <a:srgbClr val="0000FF"/>
                </a:solidFill>
              </a:rPr>
              <a:t>marché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des </a:t>
            </a:r>
            <a:r>
              <a:rPr lang="fr-FR" sz="2400" b="1" dirty="0">
                <a:solidFill>
                  <a:srgbClr val="0000FF"/>
                </a:solidFill>
              </a:rPr>
              <a:t>autres </a:t>
            </a:r>
            <a:r>
              <a:rPr lang="fr-FR" sz="2400" b="1" dirty="0" smtClean="0">
                <a:solidFill>
                  <a:srgbClr val="0000FF"/>
                </a:solidFill>
              </a:rPr>
              <a:t>– </a:t>
            </a:r>
            <a:r>
              <a:rPr lang="fr-FR" sz="2400" b="1" dirty="0">
                <a:solidFill>
                  <a:srgbClr val="0000FF"/>
                </a:solidFill>
              </a:rPr>
              <a:t>sont plus légitimes que leurs </a:t>
            </a:r>
            <a:r>
              <a:rPr lang="fr-FR" sz="2400" b="1" i="1" dirty="0">
                <a:solidFill>
                  <a:srgbClr val="0000FF"/>
                </a:solidFill>
              </a:rPr>
              <a:t>intérêts </a:t>
            </a:r>
            <a:r>
              <a:rPr lang="fr-FR" sz="2400" b="1" i="1" dirty="0" smtClean="0">
                <a:solidFill>
                  <a:srgbClr val="0000FF"/>
                </a:solidFill>
              </a:rPr>
              <a:t>défensifs</a:t>
            </a:r>
            <a:r>
              <a:rPr lang="fr-FR" sz="2400" b="1" dirty="0" smtClean="0">
                <a:solidFill>
                  <a:srgbClr val="0000FF"/>
                </a:solidFill>
              </a:rPr>
              <a:t>. Elle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autorise cependant les taxes à l'exportation et sans plafond.</a:t>
            </a:r>
            <a:endParaRPr lang="fr-FR" sz="2400" b="1" dirty="0">
              <a:solidFill>
                <a:srgbClr val="0000FF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85178" y="4172887"/>
            <a:ext cx="8335294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Les pays développés en ont beaucoup utilisé dans leurs colonies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pour se réserver l'importation des matières premières à bas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prix et l'UE a taxé ses exportations de blé en 1996 et 1997. </a:t>
            </a:r>
            <a:endParaRPr lang="fr-FR" sz="2400" b="1" dirty="0">
              <a:solidFill>
                <a:srgbClr val="0000FF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35468" y="5541039"/>
            <a:ext cx="8697316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Les céréales US et UE aux </a:t>
            </a:r>
            <a:r>
              <a:rPr lang="fr-FR" sz="2400" b="1" dirty="0" err="1">
                <a:solidFill>
                  <a:srgbClr val="008000"/>
                </a:solidFill>
              </a:rPr>
              <a:t>agrocarburants</a:t>
            </a:r>
            <a:r>
              <a:rPr lang="fr-FR" sz="2400" b="1" dirty="0">
                <a:solidFill>
                  <a:srgbClr val="008000"/>
                </a:solidFill>
              </a:rPr>
              <a:t> </a:t>
            </a:r>
            <a:r>
              <a:rPr lang="fr-FR" sz="2400" b="1" dirty="0" smtClean="0">
                <a:solidFill>
                  <a:srgbClr val="008000"/>
                </a:solidFill>
              </a:rPr>
              <a:t>correspondent à </a:t>
            </a:r>
            <a:r>
              <a:rPr lang="fr-FR" sz="2400" b="1" dirty="0">
                <a:solidFill>
                  <a:srgbClr val="008000"/>
                </a:solidFill>
              </a:rPr>
              <a:t>de très </a:t>
            </a:r>
            <a:endParaRPr lang="fr-FR" sz="2400" b="1" dirty="0" smtClean="0">
              <a:solidFill>
                <a:srgbClr val="008000"/>
              </a:solidFill>
            </a:endParaRP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fortes </a:t>
            </a:r>
            <a:r>
              <a:rPr lang="fr-FR" sz="2400" b="1" dirty="0">
                <a:solidFill>
                  <a:srgbClr val="008000"/>
                </a:solidFill>
              </a:rPr>
              <a:t>restrictions à </a:t>
            </a:r>
            <a:r>
              <a:rPr lang="fr-FR" sz="2400" b="1" dirty="0" smtClean="0">
                <a:solidFill>
                  <a:srgbClr val="008000"/>
                </a:solidFill>
              </a:rPr>
              <a:t>leur exportation et sont la première cause de 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 la flambée des prix des produits alimentaires depuis 2007. </a:t>
            </a:r>
            <a:endParaRPr lang="fr-FR" sz="24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2564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51520" y="116632"/>
            <a:ext cx="8712968" cy="52322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Forte disparité de dépendance alimentaire selon les pays   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11192" y="980728"/>
            <a:ext cx="8925304" cy="18158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La part des importations dans la consommation de céréales, viandes et produits laitiers est fonction du niveau de développement, de la protection passée et présente à l'importation et des subventions qui la renforcent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46688" y="4941168"/>
            <a:ext cx="874579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b="1" dirty="0" smtClean="0"/>
              <a:t>ASS : Afrique Sub-Saharienne; AO: Afrique de l'Ouest; AE: Afrique de l'Est</a:t>
            </a:r>
            <a:endParaRPr lang="fr-FR" sz="22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98113"/>
            <a:ext cx="8892480" cy="2519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385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73465" y="116632"/>
            <a:ext cx="8081059" cy="95410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Leçons de l'Afrique de l'Est (AE) à l'Afrique</a:t>
            </a:r>
          </a:p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 l'Ouest (AO) 	: relevez vos droits de douane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12776"/>
            <a:ext cx="8856984" cy="2425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614315" y="4110171"/>
            <a:ext cx="7914218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Depuis que le Kenya a relevé à 60% en 2004 son DD,</a:t>
            </a: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étendu à l'EAC, celle-ci est devenue quasi-</a:t>
            </a: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autosuffisante en produits laitiers en 2013</a:t>
            </a:r>
            <a:endParaRPr lang="fr-FR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34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aphique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5178265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8711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482911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0830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01267" y="116632"/>
            <a:ext cx="8149154" cy="95410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nécessaire protection à l’importation pour garantir</a:t>
            </a:r>
          </a:p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 prix stables et rémunérateurs aux agriculteurs 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89394" y="1614279"/>
            <a:ext cx="8605817" cy="22467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Tous les pays industrialisés, y compris émergents, le sont</a:t>
            </a: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devenus par une forte protection agricole, qui persiste </a:t>
            </a: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sur leurs produits alimentaires de base. Et les fortes</a:t>
            </a: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subventions compensant la baisse des prix garantis</a:t>
            </a: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ont un fort effet de substitution à l'importation.  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42625" y="4636293"/>
            <a:ext cx="8549855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8000"/>
                </a:solidFill>
                <a:cs typeface="Arial" panose="020B0604020202020204" pitchFamily="34" charset="0"/>
              </a:rPr>
              <a:t>Il est injuste que l'OMC et les accords bilatéraux, surtout les APE, dénient ce droit aux pays d'ASS qui ne peuvent subventionner leurs agriculteurs, 2/3 de la population.  </a:t>
            </a:r>
            <a:endParaRPr lang="fr-FR" sz="2800" b="1" dirty="0">
              <a:solidFill>
                <a:srgbClr val="008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71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067944" y="78682"/>
            <a:ext cx="1095172" cy="584775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</a:t>
            </a:r>
            <a:endParaRPr lang="fr-FR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3358098" y="779680"/>
            <a:ext cx="2582054" cy="633096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Défi alimentaire</a:t>
            </a:r>
            <a:endParaRPr lang="fr-FR" sz="2800" dirty="0"/>
          </a:p>
        </p:txBody>
      </p:sp>
      <p:sp>
        <p:nvSpPr>
          <p:cNvPr id="4" name="ZoneTexte 3"/>
          <p:cNvSpPr txBox="1"/>
          <p:nvPr/>
        </p:nvSpPr>
        <p:spPr>
          <a:xfrm>
            <a:off x="3059832" y="1556792"/>
            <a:ext cx="3237489" cy="633096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Défi démographique</a:t>
            </a:r>
            <a:endParaRPr lang="fr-FR" sz="28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3387290" y="2348880"/>
            <a:ext cx="2647456" cy="633096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Défi des emplois</a:t>
            </a:r>
            <a:endParaRPr lang="fr-FR" sz="2800" dirty="0"/>
          </a:p>
        </p:txBody>
      </p:sp>
      <p:sp>
        <p:nvSpPr>
          <p:cNvPr id="6" name="ZoneTexte 5"/>
          <p:cNvSpPr txBox="1"/>
          <p:nvPr/>
        </p:nvSpPr>
        <p:spPr>
          <a:xfrm>
            <a:off x="2555776" y="3083936"/>
            <a:ext cx="4841069" cy="633096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Défi du changement 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climatique</a:t>
            </a:r>
            <a:endParaRPr lang="fr-FR" sz="2800" dirty="0"/>
          </a:p>
        </p:txBody>
      </p:sp>
      <p:sp>
        <p:nvSpPr>
          <p:cNvPr id="7" name="ZoneTexte 6"/>
          <p:cNvSpPr txBox="1"/>
          <p:nvPr/>
        </p:nvSpPr>
        <p:spPr>
          <a:xfrm>
            <a:off x="2775637" y="3861048"/>
            <a:ext cx="4480778" cy="633096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Défis de compétitivité des EF</a:t>
            </a:r>
            <a:endParaRPr lang="fr-FR" sz="2800" dirty="0"/>
          </a:p>
        </p:txBody>
      </p:sp>
      <p:sp>
        <p:nvSpPr>
          <p:cNvPr id="8" name="ZoneTexte 7"/>
          <p:cNvSpPr txBox="1"/>
          <p:nvPr/>
        </p:nvSpPr>
        <p:spPr>
          <a:xfrm>
            <a:off x="2123728" y="4653136"/>
            <a:ext cx="5784597" cy="633096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Défis de la volatilité des prix agricoles</a:t>
            </a:r>
            <a:endParaRPr lang="fr-FR" sz="2800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1990514" y="6146140"/>
            <a:ext cx="6109878" cy="52322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nécessaire protection à l’importation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331640" y="5448293"/>
            <a:ext cx="7290201" cy="52322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Défi 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 dumping agricole des pays développés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3256281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20878" y="116632"/>
            <a:ext cx="7811562" cy="52322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Suisse 3è pays à la plus forte protection agricole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61303" y="908720"/>
            <a:ext cx="8740854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Exportations agricoles et poissons (chapitres 1 à 24 du SH)</a:t>
            </a: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de 9,2 Md$ en moyenne de 2012 à 2014, pour 12,8 Md$</a:t>
            </a: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d'importations, soit solde déficitaire de 3,6 Md$.  </a:t>
            </a:r>
            <a:endParaRPr lang="fr-FR" sz="2800" b="1" dirty="0">
              <a:solidFill>
                <a:srgbClr val="0000FF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03" y="2546353"/>
            <a:ext cx="8875193" cy="4052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323528" y="6165304"/>
            <a:ext cx="843211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00FF"/>
                </a:solidFill>
              </a:rPr>
              <a:t>Attention : les DD moyens cachent les DD élevés sur les produits alimentaires de base   </a:t>
            </a:r>
            <a:endParaRPr lang="fr-FR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066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758"/>
            <a:ext cx="9120187" cy="6573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145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548592" y="98629"/>
            <a:ext cx="6119752" cy="95410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prélèvements variables n'ont pas </a:t>
            </a:r>
            <a:endParaRPr lang="fr-FR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disparu </a:t>
            </a: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mais portent plusieurs masques</a:t>
            </a:r>
            <a:endParaRPr lang="fr-FR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35496" y="1268760"/>
            <a:ext cx="920816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800" b="1" dirty="0">
                <a:solidFill>
                  <a:srgbClr val="0000FF"/>
                </a:solidFill>
              </a:rPr>
              <a:t>L'UE a </a:t>
            </a:r>
            <a:r>
              <a:rPr lang="fr-FR" sz="2800" b="1" dirty="0" smtClean="0">
                <a:solidFill>
                  <a:srgbClr val="0000FF"/>
                </a:solidFill>
              </a:rPr>
              <a:t>gardé des </a:t>
            </a:r>
            <a:r>
              <a:rPr lang="fr-FR" sz="2800" b="1" dirty="0">
                <a:solidFill>
                  <a:srgbClr val="0000FF"/>
                </a:solidFill>
              </a:rPr>
              <a:t>PV </a:t>
            </a:r>
            <a:r>
              <a:rPr lang="fr-FR" sz="2800" b="1" dirty="0" smtClean="0">
                <a:solidFill>
                  <a:srgbClr val="0000FF"/>
                </a:solidFill>
              </a:rPr>
              <a:t>pour certains </a:t>
            </a:r>
            <a:r>
              <a:rPr lang="fr-FR" sz="2800" b="1" dirty="0" err="1" smtClean="0">
                <a:solidFill>
                  <a:srgbClr val="0000FF"/>
                </a:solidFill>
              </a:rPr>
              <a:t>fruits&amp;légumes</a:t>
            </a:r>
            <a:r>
              <a:rPr lang="fr-FR" sz="2800" b="1" dirty="0" smtClean="0">
                <a:solidFill>
                  <a:srgbClr val="0000FF"/>
                </a:solidFill>
              </a:rPr>
              <a:t> et céréales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-34616" y="2060848"/>
            <a:ext cx="9273116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>
                <a:solidFill>
                  <a:srgbClr val="008000"/>
                </a:solidFill>
              </a:rPr>
              <a:t>Les subventions aux produits exportés sont des PV </a:t>
            </a:r>
            <a:r>
              <a:rPr lang="fr-FR" sz="2800" b="1" dirty="0" smtClean="0">
                <a:solidFill>
                  <a:srgbClr val="008000"/>
                </a:solidFill>
              </a:rPr>
              <a:t>négatifs</a:t>
            </a:r>
          </a:p>
          <a:p>
            <a:pPr algn="ctr"/>
            <a:r>
              <a:rPr lang="fr-FR" sz="2800" b="1" dirty="0" smtClean="0">
                <a:solidFill>
                  <a:srgbClr val="008000"/>
                </a:solidFill>
              </a:rPr>
              <a:t>et celles internes sont des </a:t>
            </a:r>
            <a:r>
              <a:rPr lang="fr-FR" sz="2800" b="1" dirty="0">
                <a:solidFill>
                  <a:srgbClr val="008000"/>
                </a:solidFill>
              </a:rPr>
              <a:t>PV </a:t>
            </a:r>
            <a:r>
              <a:rPr lang="fr-FR" sz="2800" b="1" dirty="0" smtClean="0">
                <a:solidFill>
                  <a:srgbClr val="008000"/>
                </a:solidFill>
              </a:rPr>
              <a:t>par substitution </a:t>
            </a:r>
            <a:r>
              <a:rPr lang="fr-FR" sz="2800" b="1" dirty="0">
                <a:solidFill>
                  <a:srgbClr val="008000"/>
                </a:solidFill>
              </a:rPr>
              <a:t>à l'importation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403648" y="3284984"/>
            <a:ext cx="648072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La taxe aux </a:t>
            </a:r>
            <a:r>
              <a:rPr lang="fr-FR" sz="2800" b="1" dirty="0">
                <a:solidFill>
                  <a:srgbClr val="0000FF"/>
                </a:solidFill>
              </a:rPr>
              <a:t>exportations est </a:t>
            </a:r>
            <a:r>
              <a:rPr lang="fr-FR" sz="2800" b="1" dirty="0" smtClean="0">
                <a:solidFill>
                  <a:srgbClr val="0000FF"/>
                </a:solidFill>
              </a:rPr>
              <a:t>un </a:t>
            </a:r>
            <a:r>
              <a:rPr lang="fr-FR" sz="2800" b="1" dirty="0">
                <a:solidFill>
                  <a:srgbClr val="0000FF"/>
                </a:solidFill>
              </a:rPr>
              <a:t>PV </a:t>
            </a:r>
            <a:r>
              <a:rPr lang="fr-FR" sz="2800" b="1" dirty="0" smtClean="0">
                <a:solidFill>
                  <a:srgbClr val="0000FF"/>
                </a:solidFill>
              </a:rPr>
              <a:t>négatif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79513" y="4059069"/>
            <a:ext cx="8773584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8000"/>
                </a:solidFill>
              </a:rPr>
              <a:t>Pour l'importateur si </a:t>
            </a:r>
            <a:r>
              <a:rPr lang="fr-FR" sz="2800" b="1" dirty="0">
                <a:solidFill>
                  <a:srgbClr val="008000"/>
                </a:solidFill>
              </a:rPr>
              <a:t>le </a:t>
            </a:r>
            <a:r>
              <a:rPr lang="fr-FR" sz="2800" b="1" dirty="0" smtClean="0">
                <a:solidFill>
                  <a:srgbClr val="008000"/>
                </a:solidFill>
              </a:rPr>
              <a:t>DD ad valorem augmente avec le </a:t>
            </a:r>
          </a:p>
          <a:p>
            <a:r>
              <a:rPr lang="fr-FR" sz="2800" b="1" dirty="0" smtClean="0">
                <a:solidFill>
                  <a:srgbClr val="008000"/>
                </a:solidFill>
              </a:rPr>
              <a:t>prix </a:t>
            </a:r>
            <a:r>
              <a:rPr lang="fr-FR" sz="2800" b="1" dirty="0">
                <a:solidFill>
                  <a:srgbClr val="008000"/>
                </a:solidFill>
              </a:rPr>
              <a:t>mondial, </a:t>
            </a:r>
            <a:r>
              <a:rPr lang="fr-FR" sz="2800" b="1" dirty="0" smtClean="0">
                <a:solidFill>
                  <a:srgbClr val="008000"/>
                </a:solidFill>
              </a:rPr>
              <a:t>le PV </a:t>
            </a:r>
            <a:r>
              <a:rPr lang="fr-FR" sz="2800" b="1" dirty="0">
                <a:solidFill>
                  <a:srgbClr val="008000"/>
                </a:solidFill>
              </a:rPr>
              <a:t>baisse avec la hausse du prix </a:t>
            </a:r>
            <a:r>
              <a:rPr lang="fr-FR" sz="2800" b="1" dirty="0" smtClean="0">
                <a:solidFill>
                  <a:srgbClr val="008000"/>
                </a:solidFill>
              </a:rPr>
              <a:t>mondial</a:t>
            </a:r>
            <a:endParaRPr lang="fr-FR" sz="2800" b="1" dirty="0">
              <a:solidFill>
                <a:srgbClr val="008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4611" y="5284365"/>
            <a:ext cx="9063893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Dans les PED les </a:t>
            </a:r>
            <a:r>
              <a:rPr lang="fr-FR" sz="2800" b="1" dirty="0">
                <a:solidFill>
                  <a:srgbClr val="0000FF"/>
                </a:solidFill>
              </a:rPr>
              <a:t>PV se prêtent moins à la corruption que </a:t>
            </a:r>
            <a:r>
              <a:rPr lang="fr-FR" sz="2800" b="1" dirty="0" smtClean="0">
                <a:solidFill>
                  <a:srgbClr val="0000FF"/>
                </a:solidFill>
              </a:rPr>
              <a:t>les</a:t>
            </a: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DD car, s'il </a:t>
            </a:r>
            <a:r>
              <a:rPr lang="fr-FR" sz="2800" b="1" dirty="0">
                <a:solidFill>
                  <a:srgbClr val="0000FF"/>
                </a:solidFill>
              </a:rPr>
              <a:t>est </a:t>
            </a:r>
            <a:r>
              <a:rPr lang="fr-FR" sz="2800" b="1" dirty="0" smtClean="0">
                <a:solidFill>
                  <a:srgbClr val="0000FF"/>
                </a:solidFill>
              </a:rPr>
              <a:t>facile de </a:t>
            </a:r>
            <a:r>
              <a:rPr lang="fr-FR" sz="2800" b="1" dirty="0">
                <a:solidFill>
                  <a:srgbClr val="0000FF"/>
                </a:solidFill>
              </a:rPr>
              <a:t>sous-facturer l'importation </a:t>
            </a:r>
            <a:r>
              <a:rPr lang="fr-FR" sz="2800" b="1" dirty="0" smtClean="0">
                <a:solidFill>
                  <a:srgbClr val="0000FF"/>
                </a:solidFill>
              </a:rPr>
              <a:t>pour </a:t>
            </a: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réduire </a:t>
            </a:r>
            <a:r>
              <a:rPr lang="fr-FR" sz="2800" b="1" dirty="0">
                <a:solidFill>
                  <a:srgbClr val="0000FF"/>
                </a:solidFill>
              </a:rPr>
              <a:t>le </a:t>
            </a:r>
            <a:r>
              <a:rPr lang="fr-FR" sz="2800" b="1" dirty="0" smtClean="0">
                <a:solidFill>
                  <a:srgbClr val="0000FF"/>
                </a:solidFill>
              </a:rPr>
              <a:t>DD, la sous-facturation accroît </a:t>
            </a:r>
            <a:r>
              <a:rPr lang="fr-FR" sz="2800" b="1" dirty="0">
                <a:solidFill>
                  <a:srgbClr val="0000FF"/>
                </a:solidFill>
              </a:rPr>
              <a:t>au contraire le PV</a:t>
            </a:r>
          </a:p>
        </p:txBody>
      </p:sp>
    </p:spTree>
    <p:extLst>
      <p:ext uri="{BB962C8B-B14F-4D97-AF65-F5344CB8AC3E}">
        <p14:creationId xmlns:p14="http://schemas.microsoft.com/office/powerpoint/2010/main" val="422690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9297109"/>
              </p:ext>
            </p:extLst>
          </p:nvPr>
        </p:nvGraphicFramePr>
        <p:xfrm>
          <a:off x="0" y="-29497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1475656" y="836712"/>
            <a:ext cx="754578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Total extra-UE: 5452;ACP: 813; AO: 414; AE: 19; SADC: 183</a:t>
            </a:r>
            <a:endParaRPr lang="fr-FR" sz="2400" b="1" dirty="0"/>
          </a:p>
        </p:txBody>
      </p:sp>
      <p:sp>
        <p:nvSpPr>
          <p:cNvPr id="4" name="ZoneTexte 3"/>
          <p:cNvSpPr txBox="1"/>
          <p:nvPr/>
        </p:nvSpPr>
        <p:spPr>
          <a:xfrm>
            <a:off x="3923928" y="2276872"/>
            <a:ext cx="259500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En millions d'euros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343841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51520" y="116632"/>
            <a:ext cx="8721555" cy="52322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dumping de l'UE sur le coton exporté vers les pays ACP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58512" y="821030"/>
            <a:ext cx="9054915" cy="18158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>
                <a:solidFill>
                  <a:srgbClr val="0000FF"/>
                </a:solidFill>
                <a:cs typeface="Arial" panose="020B0604020202020204" pitchFamily="34" charset="0"/>
              </a:rPr>
              <a:t>L'UE </a:t>
            </a:r>
            <a:r>
              <a:rPr lang="fr-FR" sz="2800" b="1" dirty="0" smtClean="0">
                <a:solidFill>
                  <a:srgbClr val="0000FF"/>
                </a:solidFill>
                <a:cs typeface="Arial" panose="020B0604020202020204" pitchFamily="34" charset="0"/>
              </a:rPr>
              <a:t>champion du monde </a:t>
            </a:r>
            <a:r>
              <a:rPr lang="fr-FR" sz="2800" b="1" dirty="0">
                <a:solidFill>
                  <a:srgbClr val="0000FF"/>
                </a:solidFill>
                <a:cs typeface="Arial" panose="020B0604020202020204" pitchFamily="34" charset="0"/>
              </a:rPr>
              <a:t>du taux de dumping sur le </a:t>
            </a:r>
            <a:r>
              <a:rPr lang="fr-FR" sz="2800" b="1" dirty="0" smtClean="0">
                <a:solidFill>
                  <a:srgbClr val="0000FF"/>
                </a:solidFill>
                <a:cs typeface="Arial" panose="020B0604020202020204" pitchFamily="34" charset="0"/>
              </a:rPr>
              <a:t>coton :</a:t>
            </a:r>
          </a:p>
          <a:p>
            <a:pPr algn="ctr"/>
            <a:r>
              <a:rPr lang="fr-FR" sz="2800" b="1" dirty="0" smtClean="0">
                <a:solidFill>
                  <a:srgbClr val="0000FF"/>
                </a:solidFill>
                <a:cs typeface="Arial" panose="020B0604020202020204" pitchFamily="34" charset="0"/>
              </a:rPr>
              <a:t>subvention/t double du </a:t>
            </a:r>
            <a:r>
              <a:rPr lang="fr-FR" sz="2800" b="1" dirty="0">
                <a:solidFill>
                  <a:srgbClr val="0000FF"/>
                </a:solidFill>
                <a:cs typeface="Arial" panose="020B0604020202020204" pitchFamily="34" charset="0"/>
              </a:rPr>
              <a:t>prix FAB de 2006 à 2012 : 2 557 € </a:t>
            </a:r>
            <a:endParaRPr lang="fr-FR" sz="2800" b="1" dirty="0" smtClean="0">
              <a:solidFill>
                <a:srgbClr val="0000FF"/>
              </a:solidFill>
              <a:cs typeface="Arial" panose="020B0604020202020204" pitchFamily="34" charset="0"/>
            </a:endParaRPr>
          </a:p>
          <a:p>
            <a:pPr algn="ctr"/>
            <a:r>
              <a:rPr lang="fr-FR" sz="2800" b="1" dirty="0" smtClean="0">
                <a:solidFill>
                  <a:srgbClr val="0000FF"/>
                </a:solidFill>
                <a:cs typeface="Arial" panose="020B0604020202020204" pitchFamily="34" charset="0"/>
              </a:rPr>
              <a:t>contre </a:t>
            </a:r>
            <a:r>
              <a:rPr lang="fr-FR" sz="2800" b="1" dirty="0">
                <a:solidFill>
                  <a:srgbClr val="0000FF"/>
                </a:solidFill>
                <a:cs typeface="Arial" panose="020B0604020202020204" pitchFamily="34" charset="0"/>
              </a:rPr>
              <a:t>1 234 </a:t>
            </a:r>
            <a:r>
              <a:rPr lang="fr-FR" sz="2800" b="1" dirty="0" smtClean="0">
                <a:solidFill>
                  <a:srgbClr val="0000FF"/>
                </a:solidFill>
                <a:cs typeface="Arial" panose="020B0604020202020204" pitchFamily="34" charset="0"/>
              </a:rPr>
              <a:t>€, avec 342 </a:t>
            </a:r>
            <a:r>
              <a:rPr lang="fr-FR" sz="2800" b="1" dirty="0">
                <a:solidFill>
                  <a:srgbClr val="0000FF"/>
                </a:solidFill>
                <a:cs typeface="Arial" panose="020B0604020202020204" pitchFamily="34" charset="0"/>
              </a:rPr>
              <a:t>800 </a:t>
            </a:r>
            <a:r>
              <a:rPr lang="fr-FR" sz="2800" b="1" dirty="0" smtClean="0">
                <a:solidFill>
                  <a:srgbClr val="0000FF"/>
                </a:solidFill>
                <a:cs typeface="Arial" panose="020B0604020202020204" pitchFamily="34" charset="0"/>
              </a:rPr>
              <a:t>t </a:t>
            </a:r>
            <a:r>
              <a:rPr lang="fr-FR" sz="2800" b="1" dirty="0">
                <a:solidFill>
                  <a:srgbClr val="0000FF"/>
                </a:solidFill>
                <a:cs typeface="Arial" panose="020B0604020202020204" pitchFamily="34" charset="0"/>
              </a:rPr>
              <a:t>exportées </a:t>
            </a:r>
            <a:r>
              <a:rPr lang="fr-FR" sz="2800" b="1" dirty="0" smtClean="0">
                <a:solidFill>
                  <a:srgbClr val="0000FF"/>
                </a:solidFill>
                <a:cs typeface="Arial" panose="020B0604020202020204" pitchFamily="34" charset="0"/>
              </a:rPr>
              <a:t>en 2012 (</a:t>
            </a:r>
            <a:r>
              <a:rPr lang="fr-FR" sz="2800" b="1" dirty="0" err="1" smtClean="0">
                <a:solidFill>
                  <a:srgbClr val="0000FF"/>
                </a:solidFill>
                <a:cs typeface="Arial" panose="020B0604020202020204" pitchFamily="34" charset="0"/>
              </a:rPr>
              <a:t>expor</a:t>
            </a:r>
            <a:r>
              <a:rPr lang="fr-FR" sz="2800" b="1" dirty="0" smtClean="0">
                <a:solidFill>
                  <a:srgbClr val="0000FF"/>
                </a:solidFill>
                <a:cs typeface="Arial" panose="020B0604020202020204" pitchFamily="34" charset="0"/>
              </a:rPr>
              <a:t>-</a:t>
            </a:r>
          </a:p>
          <a:p>
            <a:pPr algn="ctr"/>
            <a:r>
              <a:rPr lang="fr-FR" sz="2800" b="1" dirty="0" err="1" smtClean="0">
                <a:solidFill>
                  <a:srgbClr val="0000FF"/>
                </a:solidFill>
                <a:cs typeface="Arial" panose="020B0604020202020204" pitchFamily="34" charset="0"/>
              </a:rPr>
              <a:t>tations</a:t>
            </a:r>
            <a:r>
              <a:rPr lang="fr-FR" sz="2800" b="1" dirty="0" smtClean="0">
                <a:solidFill>
                  <a:srgbClr val="0000FF"/>
                </a:solidFill>
                <a:cs typeface="Arial" panose="020B0604020202020204" pitchFamily="34" charset="0"/>
              </a:rPr>
              <a:t> nettes </a:t>
            </a:r>
            <a:r>
              <a:rPr lang="fr-FR" sz="2800" b="1" dirty="0">
                <a:solidFill>
                  <a:srgbClr val="0000FF"/>
                </a:solidFill>
                <a:cs typeface="Arial" panose="020B0604020202020204" pitchFamily="34" charset="0"/>
              </a:rPr>
              <a:t>de 210 500 t) avec 604 M€ de subventions. 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-59004" y="3550364"/>
            <a:ext cx="9221371" cy="22467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IE" sz="2800" b="1" dirty="0" smtClean="0">
                <a:solidFill>
                  <a:srgbClr val="008000"/>
                </a:solidFill>
                <a:cs typeface="Arial" panose="020B0604020202020204" pitchFamily="34" charset="0"/>
              </a:rPr>
              <a:t>L'UE a </a:t>
            </a:r>
            <a:r>
              <a:rPr lang="en-IE" sz="2800" b="1" dirty="0" err="1" smtClean="0">
                <a:solidFill>
                  <a:srgbClr val="008000"/>
                </a:solidFill>
                <a:cs typeface="Arial" panose="020B0604020202020204" pitchFamily="34" charset="0"/>
              </a:rPr>
              <a:t>importé</a:t>
            </a:r>
            <a:r>
              <a:rPr lang="en-IE" sz="2800" b="1" dirty="0" smtClean="0">
                <a:solidFill>
                  <a:srgbClr val="008000"/>
                </a:solidFill>
                <a:cs typeface="Arial" panose="020B0604020202020204" pitchFamily="34" charset="0"/>
              </a:rPr>
              <a:t> 30 </a:t>
            </a:r>
            <a:r>
              <a:rPr lang="en-IE" sz="2800" b="1" dirty="0">
                <a:solidFill>
                  <a:srgbClr val="008000"/>
                </a:solidFill>
                <a:cs typeface="Arial" panose="020B0604020202020204" pitchFamily="34" charset="0"/>
              </a:rPr>
              <a:t>156 t </a:t>
            </a:r>
            <a:r>
              <a:rPr lang="en-IE" sz="2800" b="1" dirty="0" smtClean="0">
                <a:solidFill>
                  <a:srgbClr val="008000"/>
                </a:solidFill>
                <a:cs typeface="Arial" panose="020B0604020202020204" pitchFamily="34" charset="0"/>
              </a:rPr>
              <a:t>de </a:t>
            </a:r>
            <a:r>
              <a:rPr lang="en-IE" sz="2800" b="1" dirty="0" err="1" smtClean="0">
                <a:solidFill>
                  <a:srgbClr val="008000"/>
                </a:solidFill>
                <a:cs typeface="Arial" panose="020B0604020202020204" pitchFamily="34" charset="0"/>
              </a:rPr>
              <a:t>coton</a:t>
            </a:r>
            <a:r>
              <a:rPr lang="en-IE" sz="2800" b="1" dirty="0" smtClean="0">
                <a:solidFill>
                  <a:srgbClr val="008000"/>
                </a:solidFill>
                <a:cs typeface="Arial" panose="020B0604020202020204" pitchFamily="34" charset="0"/>
              </a:rPr>
              <a:t> ACP pour </a:t>
            </a:r>
            <a:r>
              <a:rPr lang="en-IE" sz="2800" b="1" dirty="0">
                <a:solidFill>
                  <a:srgbClr val="008000"/>
                </a:solidFill>
                <a:cs typeface="Arial" panose="020B0604020202020204" pitchFamily="34" charset="0"/>
              </a:rPr>
              <a:t>52 M</a:t>
            </a:r>
            <a:r>
              <a:rPr lang="en-IE" sz="2800" b="1" dirty="0" smtClean="0">
                <a:solidFill>
                  <a:srgbClr val="008000"/>
                </a:solidFill>
                <a:cs typeface="Arial" panose="020B0604020202020204" pitchFamily="34" charset="0"/>
              </a:rPr>
              <a:t>€ en 2012. </a:t>
            </a:r>
          </a:p>
          <a:p>
            <a:pPr algn="ctr"/>
            <a:r>
              <a:rPr lang="en-IE" sz="2800" b="1" dirty="0" err="1" smtClean="0">
                <a:solidFill>
                  <a:srgbClr val="008000"/>
                </a:solidFill>
                <a:cs typeface="Arial" panose="020B0604020202020204" pitchFamily="34" charset="0"/>
              </a:rPr>
              <a:t>Mais</a:t>
            </a:r>
            <a:r>
              <a:rPr lang="en-IE" sz="2800" b="1" dirty="0" smtClean="0">
                <a:solidFill>
                  <a:srgbClr val="008000"/>
                </a:solidFill>
                <a:cs typeface="Arial" panose="020B0604020202020204" pitchFamily="34" charset="0"/>
              </a:rPr>
              <a:t> </a:t>
            </a:r>
            <a:r>
              <a:rPr lang="en-IE" sz="2800" b="1" dirty="0" err="1" smtClean="0">
                <a:solidFill>
                  <a:srgbClr val="008000"/>
                </a:solidFill>
                <a:cs typeface="Arial" panose="020B0604020202020204" pitchFamily="34" charset="0"/>
              </a:rPr>
              <a:t>excédent</a:t>
            </a:r>
            <a:r>
              <a:rPr lang="en-IE" sz="2800" b="1" dirty="0" smtClean="0">
                <a:solidFill>
                  <a:srgbClr val="008000"/>
                </a:solidFill>
                <a:cs typeface="Arial" panose="020B0604020202020204" pitchFamily="34" charset="0"/>
              </a:rPr>
              <a:t> net de 195 </a:t>
            </a:r>
            <a:r>
              <a:rPr lang="en-IE" sz="2800" b="1" dirty="0">
                <a:solidFill>
                  <a:srgbClr val="008000"/>
                </a:solidFill>
                <a:cs typeface="Arial" panose="020B0604020202020204" pitchFamily="34" charset="0"/>
              </a:rPr>
              <a:t>M€ </a:t>
            </a:r>
            <a:r>
              <a:rPr lang="en-IE" sz="2800" b="1" dirty="0" smtClean="0">
                <a:solidFill>
                  <a:srgbClr val="008000"/>
                </a:solidFill>
                <a:cs typeface="Arial" panose="020B0604020202020204" pitchFamily="34" charset="0"/>
              </a:rPr>
              <a:t>grace aux </a:t>
            </a:r>
            <a:r>
              <a:rPr lang="en-IE" sz="2800" b="1" dirty="0" err="1" smtClean="0">
                <a:solidFill>
                  <a:srgbClr val="008000"/>
                </a:solidFill>
                <a:cs typeface="Arial" panose="020B0604020202020204" pitchFamily="34" charset="0"/>
              </a:rPr>
              <a:t>échanges</a:t>
            </a:r>
            <a:r>
              <a:rPr lang="en-IE" sz="2800" b="1" dirty="0" smtClean="0">
                <a:solidFill>
                  <a:srgbClr val="008000"/>
                </a:solidFill>
                <a:cs typeface="Arial" panose="020B0604020202020204" pitchFamily="34" charset="0"/>
              </a:rPr>
              <a:t> de </a:t>
            </a:r>
            <a:r>
              <a:rPr lang="en-IE" sz="2800" b="1" dirty="0" err="1" smtClean="0">
                <a:solidFill>
                  <a:srgbClr val="008000"/>
                </a:solidFill>
                <a:cs typeface="Arial" panose="020B0604020202020204" pitchFamily="34" charset="0"/>
              </a:rPr>
              <a:t>filés</a:t>
            </a:r>
            <a:r>
              <a:rPr lang="en-IE" sz="2800" b="1" dirty="0" smtClean="0">
                <a:solidFill>
                  <a:srgbClr val="008000"/>
                </a:solidFill>
                <a:cs typeface="Arial" panose="020B0604020202020204" pitchFamily="34" charset="0"/>
              </a:rPr>
              <a:t>, </a:t>
            </a:r>
          </a:p>
          <a:p>
            <a:pPr algn="ctr"/>
            <a:r>
              <a:rPr lang="en-IE" sz="2800" b="1" dirty="0" err="1" smtClean="0">
                <a:solidFill>
                  <a:srgbClr val="008000"/>
                </a:solidFill>
                <a:cs typeface="Arial" panose="020B0604020202020204" pitchFamily="34" charset="0"/>
              </a:rPr>
              <a:t>tissus</a:t>
            </a:r>
            <a:r>
              <a:rPr lang="en-IE" sz="2800" b="1" dirty="0" smtClean="0">
                <a:solidFill>
                  <a:srgbClr val="008000"/>
                </a:solidFill>
                <a:cs typeface="Arial" panose="020B0604020202020204" pitchFamily="34" charset="0"/>
              </a:rPr>
              <a:t>, </a:t>
            </a:r>
            <a:r>
              <a:rPr lang="en-IE" sz="2800" b="1" dirty="0" err="1" smtClean="0">
                <a:solidFill>
                  <a:srgbClr val="008000"/>
                </a:solidFill>
                <a:cs typeface="Arial" panose="020B0604020202020204" pitchFamily="34" charset="0"/>
              </a:rPr>
              <a:t>vêtements</a:t>
            </a:r>
            <a:r>
              <a:rPr lang="en-IE" sz="2800" b="1" dirty="0" smtClean="0">
                <a:solidFill>
                  <a:srgbClr val="008000"/>
                </a:solidFill>
                <a:cs typeface="Arial" panose="020B0604020202020204" pitchFamily="34" charset="0"/>
              </a:rPr>
              <a:t> </a:t>
            </a:r>
            <a:r>
              <a:rPr lang="en-IE" sz="2800" b="1" dirty="0">
                <a:solidFill>
                  <a:srgbClr val="008000"/>
                </a:solidFill>
                <a:cs typeface="Arial" panose="020B0604020202020204" pitchFamily="34" charset="0"/>
              </a:rPr>
              <a:t>et </a:t>
            </a:r>
            <a:r>
              <a:rPr lang="en-IE" sz="2800" b="1" dirty="0" err="1" smtClean="0">
                <a:solidFill>
                  <a:srgbClr val="008000"/>
                </a:solidFill>
                <a:cs typeface="Arial" panose="020B0604020202020204" pitchFamily="34" charset="0"/>
              </a:rPr>
              <a:t>linges</a:t>
            </a:r>
            <a:r>
              <a:rPr lang="en-IE" sz="2800" b="1" dirty="0" smtClean="0">
                <a:solidFill>
                  <a:srgbClr val="008000"/>
                </a:solidFill>
                <a:cs typeface="Arial" panose="020B0604020202020204" pitchFamily="34" charset="0"/>
              </a:rPr>
              <a:t> de </a:t>
            </a:r>
            <a:r>
              <a:rPr lang="en-IE" sz="2800" b="1" dirty="0" err="1" smtClean="0">
                <a:solidFill>
                  <a:srgbClr val="008000"/>
                </a:solidFill>
                <a:cs typeface="Arial" panose="020B0604020202020204" pitchFamily="34" charset="0"/>
              </a:rPr>
              <a:t>coton</a:t>
            </a:r>
            <a:r>
              <a:rPr lang="en-IE" sz="2800" b="1" dirty="0" smtClean="0">
                <a:solidFill>
                  <a:srgbClr val="008000"/>
                </a:solidFill>
                <a:cs typeface="Arial" panose="020B0604020202020204" pitchFamily="34" charset="0"/>
              </a:rPr>
              <a:t> </a:t>
            </a:r>
            <a:r>
              <a:rPr lang="fr-FR" sz="2800" b="1" dirty="0" smtClean="0">
                <a:solidFill>
                  <a:srgbClr val="008000"/>
                </a:solidFill>
                <a:cs typeface="Arial" panose="020B0604020202020204" pitchFamily="34" charset="0"/>
              </a:rPr>
              <a:t>en </a:t>
            </a:r>
            <a:r>
              <a:rPr lang="fr-FR" sz="2800" b="1" dirty="0">
                <a:solidFill>
                  <a:srgbClr val="008000"/>
                </a:solidFill>
                <a:cs typeface="Arial" panose="020B0604020202020204" pitchFamily="34" charset="0"/>
              </a:rPr>
              <a:t>équivalent </a:t>
            </a:r>
            <a:r>
              <a:rPr lang="fr-FR" sz="2800" b="1" dirty="0" smtClean="0">
                <a:solidFill>
                  <a:srgbClr val="008000"/>
                </a:solidFill>
                <a:cs typeface="Arial" panose="020B0604020202020204" pitchFamily="34" charset="0"/>
              </a:rPr>
              <a:t>coton.</a:t>
            </a:r>
          </a:p>
          <a:p>
            <a:pPr algn="ctr"/>
            <a:r>
              <a:rPr lang="fr-FR" sz="2800" b="1" dirty="0" smtClean="0">
                <a:solidFill>
                  <a:srgbClr val="008000"/>
                </a:solidFill>
                <a:cs typeface="Arial" panose="020B0604020202020204" pitchFamily="34" charset="0"/>
              </a:rPr>
              <a:t>Pour les 17 141 t </a:t>
            </a:r>
            <a:r>
              <a:rPr lang="fr-FR" sz="2800" b="1" dirty="0">
                <a:solidFill>
                  <a:srgbClr val="008000"/>
                </a:solidFill>
                <a:cs typeface="Arial" panose="020B0604020202020204" pitchFamily="34" charset="0"/>
              </a:rPr>
              <a:t>d'équivalent </a:t>
            </a:r>
            <a:r>
              <a:rPr lang="fr-FR" sz="2800" b="1" dirty="0" smtClean="0">
                <a:solidFill>
                  <a:srgbClr val="008000"/>
                </a:solidFill>
                <a:cs typeface="Arial" panose="020B0604020202020204" pitchFamily="34" charset="0"/>
              </a:rPr>
              <a:t>fibre exportées, subvention </a:t>
            </a:r>
          </a:p>
          <a:p>
            <a:pPr algn="ctr"/>
            <a:r>
              <a:rPr lang="fr-FR" sz="2800" b="1" dirty="0" smtClean="0">
                <a:solidFill>
                  <a:srgbClr val="008000"/>
                </a:solidFill>
                <a:cs typeface="Arial" panose="020B0604020202020204" pitchFamily="34" charset="0"/>
              </a:rPr>
              <a:t>totale de 30 </a:t>
            </a:r>
            <a:r>
              <a:rPr lang="fr-FR" sz="2800" b="1" dirty="0">
                <a:solidFill>
                  <a:srgbClr val="008000"/>
                </a:solidFill>
                <a:cs typeface="Arial" panose="020B0604020202020204" pitchFamily="34" charset="0"/>
              </a:rPr>
              <a:t>M</a:t>
            </a:r>
            <a:r>
              <a:rPr lang="fr-FR" sz="2800" b="1" dirty="0" smtClean="0">
                <a:solidFill>
                  <a:srgbClr val="008000"/>
                </a:solidFill>
                <a:cs typeface="Arial" panose="020B0604020202020204" pitchFamily="34" charset="0"/>
              </a:rPr>
              <a:t>€ = </a:t>
            </a:r>
            <a:r>
              <a:rPr lang="en-IE" sz="2800" b="1" dirty="0" smtClean="0">
                <a:solidFill>
                  <a:srgbClr val="008000"/>
                </a:solidFill>
                <a:cs typeface="Arial" panose="020B0604020202020204" pitchFamily="34" charset="0"/>
              </a:rPr>
              <a:t>53,6% des exportations des </a:t>
            </a:r>
            <a:r>
              <a:rPr lang="en-IE" sz="2800" b="1" dirty="0">
                <a:solidFill>
                  <a:srgbClr val="008000"/>
                </a:solidFill>
                <a:cs typeface="Arial" panose="020B0604020202020204" pitchFamily="34" charset="0"/>
              </a:rPr>
              <a:t>ACP </a:t>
            </a:r>
            <a:r>
              <a:rPr lang="en-IE" sz="2800" b="1" dirty="0" err="1">
                <a:solidFill>
                  <a:srgbClr val="008000"/>
                </a:solidFill>
                <a:cs typeface="Arial" panose="020B0604020202020204" pitchFamily="34" charset="0"/>
              </a:rPr>
              <a:t>vers</a:t>
            </a:r>
            <a:r>
              <a:rPr lang="en-IE" sz="2800" b="1" dirty="0">
                <a:solidFill>
                  <a:srgbClr val="008000"/>
                </a:solidFill>
                <a:cs typeface="Arial" panose="020B0604020202020204" pitchFamily="34" charset="0"/>
              </a:rPr>
              <a:t> </a:t>
            </a:r>
            <a:r>
              <a:rPr lang="en-IE" sz="2800" b="1" dirty="0" err="1" smtClean="0">
                <a:solidFill>
                  <a:srgbClr val="008000"/>
                </a:solidFill>
                <a:cs typeface="Arial" panose="020B0604020202020204" pitchFamily="34" charset="0"/>
              </a:rPr>
              <a:t>l'UE</a:t>
            </a:r>
            <a:endParaRPr lang="fr-FR" sz="2800" b="1" dirty="0">
              <a:solidFill>
                <a:srgbClr val="008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52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26132" y="1556792"/>
            <a:ext cx="8830815" cy="35394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>
                <a:solidFill>
                  <a:srgbClr val="0000FF"/>
                </a:solidFill>
              </a:rPr>
              <a:t>L'UE </a:t>
            </a:r>
            <a:r>
              <a:rPr lang="fr-FR" sz="2800" b="1" dirty="0" smtClean="0">
                <a:solidFill>
                  <a:srgbClr val="0000FF"/>
                </a:solidFill>
              </a:rPr>
              <a:t>importatrice </a:t>
            </a:r>
            <a:r>
              <a:rPr lang="fr-FR" sz="2800" b="1" dirty="0">
                <a:solidFill>
                  <a:srgbClr val="0000FF"/>
                </a:solidFill>
              </a:rPr>
              <a:t>nette de 29 827 </a:t>
            </a:r>
            <a:r>
              <a:rPr lang="fr-FR" sz="2800" b="1" dirty="0" smtClean="0">
                <a:solidFill>
                  <a:srgbClr val="0000FF"/>
                </a:solidFill>
              </a:rPr>
              <a:t>t </a:t>
            </a:r>
            <a:r>
              <a:rPr lang="fr-FR" sz="2800" b="1" dirty="0">
                <a:solidFill>
                  <a:srgbClr val="0000FF"/>
                </a:solidFill>
              </a:rPr>
              <a:t>de coton fibre </a:t>
            </a:r>
            <a:r>
              <a:rPr lang="fr-FR" sz="2800" b="1" dirty="0" smtClean="0">
                <a:solidFill>
                  <a:srgbClr val="0000FF"/>
                </a:solidFill>
              </a:rPr>
              <a:t>d'AO </a:t>
            </a: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pour </a:t>
            </a:r>
            <a:r>
              <a:rPr lang="fr-FR" sz="2800" b="1" dirty="0">
                <a:solidFill>
                  <a:srgbClr val="0000FF"/>
                </a:solidFill>
              </a:rPr>
              <a:t>42,3 </a:t>
            </a:r>
            <a:r>
              <a:rPr lang="fr-FR" sz="2800" b="1" dirty="0" smtClean="0">
                <a:solidFill>
                  <a:srgbClr val="0000FF"/>
                </a:solidFill>
              </a:rPr>
              <a:t>M€ </a:t>
            </a:r>
            <a:r>
              <a:rPr lang="fr-FR" sz="2800" b="1" dirty="0">
                <a:solidFill>
                  <a:srgbClr val="0000FF"/>
                </a:solidFill>
              </a:rPr>
              <a:t>en </a:t>
            </a:r>
            <a:r>
              <a:rPr lang="fr-FR" sz="2800" b="1" dirty="0" smtClean="0">
                <a:solidFill>
                  <a:srgbClr val="0000FF"/>
                </a:solidFill>
              </a:rPr>
              <a:t>2013 mais a </a:t>
            </a:r>
            <a:r>
              <a:rPr lang="fr-FR" sz="2800" b="1" dirty="0">
                <a:solidFill>
                  <a:srgbClr val="0000FF"/>
                </a:solidFill>
              </a:rPr>
              <a:t>exporté l'équivalent de </a:t>
            </a:r>
            <a:endParaRPr lang="fr-FR" sz="2800" b="1" dirty="0" smtClean="0">
              <a:solidFill>
                <a:srgbClr val="0000FF"/>
              </a:solidFill>
            </a:endParaRP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9 </a:t>
            </a:r>
            <a:r>
              <a:rPr lang="fr-FR" sz="2800" b="1" dirty="0">
                <a:solidFill>
                  <a:srgbClr val="0000FF"/>
                </a:solidFill>
              </a:rPr>
              <a:t>602 </a:t>
            </a:r>
            <a:r>
              <a:rPr lang="fr-FR" sz="2800" b="1" dirty="0" smtClean="0">
                <a:solidFill>
                  <a:srgbClr val="0000FF"/>
                </a:solidFill>
              </a:rPr>
              <a:t>t </a:t>
            </a:r>
            <a:r>
              <a:rPr lang="fr-FR" sz="2800" b="1" dirty="0">
                <a:solidFill>
                  <a:srgbClr val="0000FF"/>
                </a:solidFill>
              </a:rPr>
              <a:t>dans </a:t>
            </a:r>
            <a:r>
              <a:rPr lang="fr-FR" sz="2800" b="1" dirty="0" smtClean="0">
                <a:solidFill>
                  <a:srgbClr val="0000FF"/>
                </a:solidFill>
              </a:rPr>
              <a:t>filés</a:t>
            </a:r>
            <a:r>
              <a:rPr lang="fr-FR" sz="2800" b="1" dirty="0">
                <a:solidFill>
                  <a:srgbClr val="0000FF"/>
                </a:solidFill>
              </a:rPr>
              <a:t>, tissus, vêtements et linges, pour </a:t>
            </a:r>
            <a:endParaRPr lang="fr-FR" sz="2800" b="1" dirty="0" smtClean="0">
              <a:solidFill>
                <a:srgbClr val="0000FF"/>
              </a:solidFill>
            </a:endParaRP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254 M€</a:t>
            </a:r>
            <a:r>
              <a:rPr lang="fr-FR" sz="2800" b="1" dirty="0">
                <a:solidFill>
                  <a:srgbClr val="0000FF"/>
                </a:solidFill>
              </a:rPr>
              <a:t>. </a:t>
            </a:r>
            <a:r>
              <a:rPr lang="fr-FR" sz="2800" b="1" dirty="0" smtClean="0">
                <a:solidFill>
                  <a:srgbClr val="0000FF"/>
                </a:solidFill>
              </a:rPr>
              <a:t>Avec une subvention/t de </a:t>
            </a:r>
            <a:r>
              <a:rPr lang="fr-FR" sz="2800" b="1" dirty="0">
                <a:solidFill>
                  <a:srgbClr val="0000FF"/>
                </a:solidFill>
              </a:rPr>
              <a:t>2 172 €, </a:t>
            </a:r>
            <a:r>
              <a:rPr lang="fr-FR" sz="2800" b="1" dirty="0" smtClean="0">
                <a:solidFill>
                  <a:srgbClr val="0000FF"/>
                </a:solidFill>
              </a:rPr>
              <a:t>les 2/3 en</a:t>
            </a: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aides </a:t>
            </a:r>
            <a:r>
              <a:rPr lang="fr-FR" sz="2800" b="1" dirty="0">
                <a:solidFill>
                  <a:srgbClr val="0000FF"/>
                </a:solidFill>
              </a:rPr>
              <a:t>"découplées", </a:t>
            </a:r>
            <a:r>
              <a:rPr lang="fr-FR" sz="2800" b="1" dirty="0" smtClean="0">
                <a:solidFill>
                  <a:srgbClr val="0000FF"/>
                </a:solidFill>
              </a:rPr>
              <a:t>subvention totale </a:t>
            </a:r>
            <a:r>
              <a:rPr lang="fr-FR" sz="2800" b="1" dirty="0">
                <a:solidFill>
                  <a:srgbClr val="0000FF"/>
                </a:solidFill>
              </a:rPr>
              <a:t>de 20,9 </a:t>
            </a:r>
            <a:r>
              <a:rPr lang="fr-FR" sz="2800" b="1" dirty="0" smtClean="0">
                <a:solidFill>
                  <a:srgbClr val="0000FF"/>
                </a:solidFill>
              </a:rPr>
              <a:t>M€, 7,6 </a:t>
            </a: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fois </a:t>
            </a:r>
            <a:r>
              <a:rPr lang="fr-FR" sz="2800" b="1" dirty="0">
                <a:solidFill>
                  <a:srgbClr val="0000FF"/>
                </a:solidFill>
              </a:rPr>
              <a:t>supérieure aux 2,75 </a:t>
            </a:r>
            <a:r>
              <a:rPr lang="fr-FR" sz="2800" b="1" dirty="0" smtClean="0">
                <a:solidFill>
                  <a:srgbClr val="0000FF"/>
                </a:solidFill>
              </a:rPr>
              <a:t>M€ </a:t>
            </a:r>
            <a:r>
              <a:rPr lang="fr-FR" sz="2800" b="1" dirty="0">
                <a:solidFill>
                  <a:srgbClr val="0000FF"/>
                </a:solidFill>
              </a:rPr>
              <a:t>du "Programme d’appui </a:t>
            </a:r>
            <a:r>
              <a:rPr lang="fr-FR" sz="2800" b="1" dirty="0" smtClean="0">
                <a:solidFill>
                  <a:srgbClr val="0000FF"/>
                </a:solidFill>
              </a:rPr>
              <a:t>à la </a:t>
            </a: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consolidation </a:t>
            </a:r>
            <a:r>
              <a:rPr lang="fr-FR" sz="2800" b="1" dirty="0">
                <a:solidFill>
                  <a:srgbClr val="0000FF"/>
                </a:solidFill>
              </a:rPr>
              <a:t>du </a:t>
            </a:r>
            <a:r>
              <a:rPr lang="fr-FR" sz="2800" b="1" dirty="0" smtClean="0">
                <a:solidFill>
                  <a:srgbClr val="0000FF"/>
                </a:solidFill>
              </a:rPr>
              <a:t>Cadre </a:t>
            </a:r>
            <a:r>
              <a:rPr lang="fr-FR" sz="2800" b="1" dirty="0">
                <a:solidFill>
                  <a:srgbClr val="0000FF"/>
                </a:solidFill>
              </a:rPr>
              <a:t>d’action du partenariat </a:t>
            </a:r>
            <a:r>
              <a:rPr lang="fr-FR" sz="2800" b="1" dirty="0" smtClean="0">
                <a:solidFill>
                  <a:srgbClr val="0000FF"/>
                </a:solidFill>
              </a:rPr>
              <a:t>UE-Afrique</a:t>
            </a: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sur </a:t>
            </a:r>
            <a:r>
              <a:rPr lang="fr-FR" sz="2800" b="1" dirty="0">
                <a:solidFill>
                  <a:srgbClr val="0000FF"/>
                </a:solidFill>
              </a:rPr>
              <a:t>le coton" </a:t>
            </a:r>
            <a:r>
              <a:rPr lang="fr-FR" sz="2800" b="1" dirty="0" smtClean="0">
                <a:solidFill>
                  <a:srgbClr val="0000FF"/>
                </a:solidFill>
              </a:rPr>
              <a:t>destiné </a:t>
            </a:r>
            <a:r>
              <a:rPr lang="fr-FR" sz="2800" b="1" dirty="0">
                <a:solidFill>
                  <a:srgbClr val="0000FF"/>
                </a:solidFill>
              </a:rPr>
              <a:t>à l'ensemble des pays </a:t>
            </a:r>
            <a:r>
              <a:rPr lang="fr-FR" sz="2800" b="1" dirty="0" smtClean="0">
                <a:solidFill>
                  <a:srgbClr val="0000FF"/>
                </a:solidFill>
              </a:rPr>
              <a:t>d'ASS.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51520" y="116632"/>
            <a:ext cx="8771312" cy="52322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dumping de l'UE sur le coton exporté vers l'AO en 2013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6858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60400" y="1508591"/>
            <a:ext cx="8560356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214 millions et 23,8% de sous-</a:t>
            </a:r>
            <a:r>
              <a:rPr lang="fr-FR" sz="24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nutris</a:t>
            </a:r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chroniques en ASS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2012-14, seule région où leur nombre augmente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où leur taux est le plus élevé (Asie du Sud : 15,8%)</a:t>
            </a:r>
            <a:endParaRPr lang="fr-FR" sz="24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539552" y="116632"/>
            <a:ext cx="8136904" cy="95410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Défi alimentaire : les déficits augmentent en Afrique subsaharienne (ASS) et Afrique de l'Ouest (AO)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-36512" y="3318083"/>
            <a:ext cx="933621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2001-2011 déficit alimentaire ASS: 375 M$ à 8,8 Md$, +33%/an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Sans </a:t>
            </a:r>
            <a:r>
              <a:rPr lang="fr-FR" sz="24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café+cacao+thé+épices</a:t>
            </a:r>
            <a:r>
              <a:rPr lang="fr-FR" sz="24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(CCTE): 3,7 à 19,6 Md$, +16%/an</a:t>
            </a:r>
            <a:endParaRPr lang="fr-FR" sz="2400" b="1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76980" y="5046275"/>
            <a:ext cx="8645508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Afrique de l'Ouest (AO): déficit de 732 M$ à 3,2 Md$, +14,4%/an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Sans CCTE: déficit de 2,8 Md$ à 10,6 Md$, +12,9%/an</a:t>
            </a:r>
            <a:endParaRPr lang="fr-FR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043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9711200"/>
              </p:ext>
            </p:extLst>
          </p:nvPr>
        </p:nvGraphicFramePr>
        <p:xfrm>
          <a:off x="0" y="0"/>
          <a:ext cx="9144000" cy="6741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5642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83568" y="44624"/>
            <a:ext cx="7543860" cy="95410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Défi des emplois, notamment ruraux : leçons du</a:t>
            </a:r>
          </a:p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programme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RuralStruc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la BM pour l’Afrique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47638" y="2147372"/>
            <a:ext cx="8711424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008000"/>
                </a:solidFill>
              </a:rPr>
              <a:t>Compétitivité</a:t>
            </a:r>
            <a:r>
              <a:rPr lang="en-US" sz="2400" b="1" dirty="0" smtClean="0">
                <a:solidFill>
                  <a:srgbClr val="008000"/>
                </a:solidFill>
              </a:rPr>
              <a:t> </a:t>
            </a:r>
            <a:r>
              <a:rPr lang="en-US" sz="2400" b="1" dirty="0" err="1" smtClean="0">
                <a:solidFill>
                  <a:srgbClr val="008000"/>
                </a:solidFill>
              </a:rPr>
              <a:t>supérieure</a:t>
            </a:r>
            <a:r>
              <a:rPr lang="en-US" sz="2400" b="1" dirty="0" smtClean="0">
                <a:solidFill>
                  <a:srgbClr val="008000"/>
                </a:solidFill>
              </a:rPr>
              <a:t> des exploitations </a:t>
            </a:r>
            <a:r>
              <a:rPr lang="en-US" sz="2400" b="1" dirty="0" err="1" smtClean="0">
                <a:solidFill>
                  <a:srgbClr val="008000"/>
                </a:solidFill>
              </a:rPr>
              <a:t>familiales</a:t>
            </a:r>
            <a:r>
              <a:rPr lang="en-US" sz="2400" b="1" dirty="0" smtClean="0">
                <a:solidFill>
                  <a:srgbClr val="008000"/>
                </a:solidFill>
              </a:rPr>
              <a:t> à </a:t>
            </a:r>
            <a:r>
              <a:rPr lang="en-US" sz="2400" b="1" dirty="0" err="1" smtClean="0">
                <a:solidFill>
                  <a:srgbClr val="008000"/>
                </a:solidFill>
              </a:rPr>
              <a:t>celle</a:t>
            </a:r>
            <a:r>
              <a:rPr lang="en-US" sz="2400" b="1" dirty="0" smtClean="0">
                <a:solidFill>
                  <a:srgbClr val="008000"/>
                </a:solidFill>
              </a:rPr>
              <a:t> des</a:t>
            </a:r>
          </a:p>
          <a:p>
            <a:pPr algn="ctr"/>
            <a:r>
              <a:rPr lang="en-US" sz="2400" b="1" dirty="0" err="1" smtClean="0">
                <a:solidFill>
                  <a:srgbClr val="008000"/>
                </a:solidFill>
              </a:rPr>
              <a:t>grandes</a:t>
            </a:r>
            <a:r>
              <a:rPr lang="en-US" sz="2400" b="1" dirty="0" smtClean="0">
                <a:solidFill>
                  <a:srgbClr val="008000"/>
                </a:solidFill>
              </a:rPr>
              <a:t> exploitations “</a:t>
            </a:r>
            <a:r>
              <a:rPr lang="en-US" sz="2400" b="1" dirty="0" err="1" smtClean="0">
                <a:solidFill>
                  <a:srgbClr val="008000"/>
                </a:solidFill>
              </a:rPr>
              <a:t>modernes</a:t>
            </a:r>
            <a:r>
              <a:rPr lang="en-US" sz="2400" b="1" dirty="0" smtClean="0">
                <a:solidFill>
                  <a:srgbClr val="008000"/>
                </a:solidFill>
              </a:rPr>
              <a:t>” pour le </a:t>
            </a:r>
            <a:r>
              <a:rPr lang="en-US" sz="2400" b="1" dirty="0" err="1" smtClean="0">
                <a:solidFill>
                  <a:srgbClr val="008000"/>
                </a:solidFill>
              </a:rPr>
              <a:t>coût</a:t>
            </a:r>
            <a:r>
              <a:rPr lang="en-US" sz="2400" b="1" dirty="0" smtClean="0">
                <a:solidFill>
                  <a:srgbClr val="008000"/>
                </a:solidFill>
              </a:rPr>
              <a:t> </a:t>
            </a:r>
            <a:r>
              <a:rPr lang="en-US" sz="2400" b="1" dirty="0">
                <a:solidFill>
                  <a:srgbClr val="008000"/>
                </a:solidFill>
              </a:rPr>
              <a:t>de </a:t>
            </a:r>
            <a:r>
              <a:rPr lang="en-US" sz="2400" b="1" dirty="0" smtClean="0">
                <a:solidFill>
                  <a:srgbClr val="008000"/>
                </a:solidFill>
              </a:rPr>
              <a:t>production.</a:t>
            </a:r>
          </a:p>
          <a:p>
            <a:pPr algn="ctr"/>
            <a:r>
              <a:rPr lang="en-US" sz="2400" b="1" dirty="0" smtClean="0">
                <a:solidFill>
                  <a:srgbClr val="008000"/>
                </a:solidFill>
              </a:rPr>
              <a:t>  Et </a:t>
            </a:r>
            <a:r>
              <a:rPr lang="en-US" sz="2400" b="1" dirty="0" err="1" smtClean="0">
                <a:solidFill>
                  <a:srgbClr val="008000"/>
                </a:solidFill>
              </a:rPr>
              <a:t>bien</a:t>
            </a:r>
            <a:r>
              <a:rPr lang="en-US" sz="2400" b="1" dirty="0" smtClean="0">
                <a:solidFill>
                  <a:srgbClr val="008000"/>
                </a:solidFill>
              </a:rPr>
              <a:t> plus </a:t>
            </a:r>
            <a:r>
              <a:rPr lang="en-US" sz="2400" b="1" dirty="0" err="1" smtClean="0">
                <a:solidFill>
                  <a:srgbClr val="008000"/>
                </a:solidFill>
              </a:rPr>
              <a:t>efficaces</a:t>
            </a:r>
            <a:r>
              <a:rPr lang="en-US" sz="2400" b="1" dirty="0" smtClean="0">
                <a:solidFill>
                  <a:srgbClr val="008000"/>
                </a:solidFill>
              </a:rPr>
              <a:t> pour absorber les </a:t>
            </a:r>
            <a:r>
              <a:rPr lang="en-US" sz="2400" b="1" dirty="0" err="1" smtClean="0">
                <a:solidFill>
                  <a:srgbClr val="008000"/>
                </a:solidFill>
              </a:rPr>
              <a:t>emplois</a:t>
            </a:r>
            <a:r>
              <a:rPr lang="en-US" sz="2400" b="1" dirty="0" smtClean="0">
                <a:solidFill>
                  <a:srgbClr val="008000"/>
                </a:solidFill>
              </a:rPr>
              <a:t> en zones </a:t>
            </a:r>
            <a:r>
              <a:rPr lang="en-US" sz="2400" b="1" dirty="0" err="1" smtClean="0">
                <a:solidFill>
                  <a:srgbClr val="008000"/>
                </a:solidFill>
              </a:rPr>
              <a:t>rurales</a:t>
            </a:r>
            <a:endParaRPr lang="en-US" sz="2400" b="1" dirty="0" smtClean="0">
              <a:solidFill>
                <a:srgbClr val="008000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008000"/>
                </a:solidFill>
              </a:rPr>
              <a:t> face aux </a:t>
            </a:r>
            <a:r>
              <a:rPr lang="en-US" sz="2400" b="1" dirty="0" err="1" smtClean="0">
                <a:solidFill>
                  <a:srgbClr val="008000"/>
                </a:solidFill>
              </a:rPr>
              <a:t>secondes</a:t>
            </a:r>
            <a:r>
              <a:rPr lang="en-US" sz="2400" b="1" dirty="0" smtClean="0">
                <a:solidFill>
                  <a:srgbClr val="008000"/>
                </a:solidFill>
              </a:rPr>
              <a:t> </a:t>
            </a:r>
            <a:r>
              <a:rPr lang="en-US" sz="2400" b="1" dirty="0" err="1" smtClean="0">
                <a:solidFill>
                  <a:srgbClr val="008000"/>
                </a:solidFill>
              </a:rPr>
              <a:t>bien</a:t>
            </a:r>
            <a:r>
              <a:rPr lang="en-US" sz="2400" b="1" dirty="0" smtClean="0">
                <a:solidFill>
                  <a:srgbClr val="008000"/>
                </a:solidFill>
              </a:rPr>
              <a:t> plus intensives en capital. </a:t>
            </a:r>
            <a:endParaRPr lang="fr-FR" sz="2400" b="1" dirty="0">
              <a:solidFill>
                <a:srgbClr val="00800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07504" y="3966155"/>
            <a:ext cx="8991692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Les  EF sont plus adaptées pour augmenter la production à moindre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coût par une intensification écologique des systèmes de production</a:t>
            </a:r>
            <a:endParaRPr lang="fr-FR" sz="2400" b="1" dirty="0">
              <a:solidFill>
                <a:srgbClr val="0000FF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3516" y="5027692"/>
            <a:ext cx="9084988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err="1" smtClean="0">
                <a:solidFill>
                  <a:srgbClr val="008000"/>
                </a:solidFill>
              </a:rPr>
              <a:t>RuralStruc</a:t>
            </a:r>
            <a:r>
              <a:rPr lang="fr-FR" sz="2400" b="1" dirty="0" smtClean="0">
                <a:solidFill>
                  <a:srgbClr val="008000"/>
                </a:solidFill>
              </a:rPr>
              <a:t> recommande 3 actions aux Etats : 1) Sécuriser les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droits fonciers des EF; 2) Leur apporter des "biens publics" : </a:t>
            </a:r>
            <a:r>
              <a:rPr lang="fr-FR" sz="2400" b="1" dirty="0" err="1" smtClean="0">
                <a:solidFill>
                  <a:srgbClr val="008000"/>
                </a:solidFill>
              </a:rPr>
              <a:t>infor</a:t>
            </a:r>
            <a:r>
              <a:rPr lang="fr-FR" sz="2400" b="1" dirty="0" smtClean="0">
                <a:solidFill>
                  <a:srgbClr val="008000"/>
                </a:solidFill>
              </a:rPr>
              <a:t>-</a:t>
            </a:r>
          </a:p>
          <a:p>
            <a:pPr algn="ctr"/>
            <a:r>
              <a:rPr lang="fr-FR" sz="2400" b="1" dirty="0" err="1" smtClean="0">
                <a:solidFill>
                  <a:srgbClr val="008000"/>
                </a:solidFill>
              </a:rPr>
              <a:t>mation</a:t>
            </a:r>
            <a:r>
              <a:rPr lang="fr-FR" sz="2400" b="1" dirty="0" smtClean="0">
                <a:solidFill>
                  <a:srgbClr val="008000"/>
                </a:solidFill>
              </a:rPr>
              <a:t>, formation, infrastructures rurales; 3) Soutenir l’organisation</a:t>
            </a:r>
          </a:p>
          <a:p>
            <a:pPr algn="ctr"/>
            <a:r>
              <a:rPr lang="fr-FR" sz="2400" b="1" dirty="0" smtClean="0">
                <a:solidFill>
                  <a:srgbClr val="008000"/>
                </a:solidFill>
              </a:rPr>
              <a:t>des producteurs  pour renforcer leur poids dans les chaînes de valeur.</a:t>
            </a:r>
            <a:endParaRPr lang="fr-FR" sz="2400" b="1" dirty="0">
              <a:solidFill>
                <a:srgbClr val="0080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-72204" y="1124744"/>
            <a:ext cx="9145016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00FF"/>
                </a:solidFill>
              </a:rPr>
              <a:t>BM : "L’impact </a:t>
            </a:r>
            <a:r>
              <a:rPr lang="fr-FR" sz="2400" b="1" dirty="0">
                <a:solidFill>
                  <a:srgbClr val="0000FF"/>
                </a:solidFill>
              </a:rPr>
              <a:t>de </a:t>
            </a:r>
            <a:r>
              <a:rPr lang="fr-FR" sz="2400" b="1" dirty="0" smtClean="0">
                <a:solidFill>
                  <a:srgbClr val="0000FF"/>
                </a:solidFill>
              </a:rPr>
              <a:t>la croissance </a:t>
            </a:r>
            <a:r>
              <a:rPr lang="fr-FR" sz="2400" b="1" dirty="0">
                <a:solidFill>
                  <a:srgbClr val="0000FF"/>
                </a:solidFill>
              </a:rPr>
              <a:t>agricole </a:t>
            </a:r>
            <a:r>
              <a:rPr lang="fr-FR" sz="2400" b="1" dirty="0" smtClean="0">
                <a:solidFill>
                  <a:srgbClr val="0000FF"/>
                </a:solidFill>
              </a:rPr>
              <a:t>est </a:t>
            </a:r>
            <a:r>
              <a:rPr lang="fr-FR" sz="2400" b="1" dirty="0">
                <a:solidFill>
                  <a:srgbClr val="0000FF"/>
                </a:solidFill>
              </a:rPr>
              <a:t>de </a:t>
            </a:r>
            <a:r>
              <a:rPr lang="fr-FR" sz="2400" b="1" dirty="0" smtClean="0">
                <a:solidFill>
                  <a:srgbClr val="0000FF"/>
                </a:solidFill>
              </a:rPr>
              <a:t>2 à 4 fois + élevé que</a:t>
            </a:r>
          </a:p>
          <a:p>
            <a:r>
              <a:rPr lang="fr-FR" sz="2400" b="1" dirty="0" smtClean="0">
                <a:solidFill>
                  <a:srgbClr val="0000FF"/>
                </a:solidFill>
              </a:rPr>
              <a:t>celui </a:t>
            </a:r>
            <a:r>
              <a:rPr lang="fr-FR" sz="2400" b="1" dirty="0">
                <a:solidFill>
                  <a:srgbClr val="0000FF"/>
                </a:solidFill>
              </a:rPr>
              <a:t>de la croissance non </a:t>
            </a:r>
            <a:r>
              <a:rPr lang="fr-FR" sz="2400" b="1" dirty="0" smtClean="0">
                <a:solidFill>
                  <a:srgbClr val="0000FF"/>
                </a:solidFill>
              </a:rPr>
              <a:t>agricole sur </a:t>
            </a:r>
            <a:r>
              <a:rPr lang="fr-FR" sz="2400" b="1" dirty="0">
                <a:solidFill>
                  <a:srgbClr val="0000FF"/>
                </a:solidFill>
              </a:rPr>
              <a:t>les personnes les plus </a:t>
            </a:r>
            <a:r>
              <a:rPr lang="fr-FR" sz="2400" b="1" dirty="0" smtClean="0">
                <a:solidFill>
                  <a:srgbClr val="0000FF"/>
                </a:solidFill>
              </a:rPr>
              <a:t>pauvres"</a:t>
            </a:r>
            <a:endParaRPr lang="fr-FR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011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60257" y="241484"/>
            <a:ext cx="8090485" cy="52322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Défi du changement climatique réduisant les récoltes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69006" y="3988221"/>
            <a:ext cx="7872989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8000"/>
                </a:solidFill>
              </a:rPr>
              <a:t>"Le changement climatique aura très probablement</a:t>
            </a:r>
          </a:p>
          <a:p>
            <a:pPr algn="ctr"/>
            <a:r>
              <a:rPr lang="fr-FR" sz="2800" b="1" dirty="0" smtClean="0">
                <a:solidFill>
                  <a:srgbClr val="008000"/>
                </a:solidFill>
              </a:rPr>
              <a:t> un impact</a:t>
            </a:r>
            <a:r>
              <a:rPr lang="en-US" sz="2800" b="1" dirty="0" smtClean="0">
                <a:solidFill>
                  <a:srgbClr val="008000"/>
                </a:solidFill>
              </a:rPr>
              <a:t> </a:t>
            </a:r>
            <a:r>
              <a:rPr lang="en-US" sz="2800" b="1" dirty="0" err="1" smtClean="0">
                <a:solidFill>
                  <a:srgbClr val="008000"/>
                </a:solidFill>
              </a:rPr>
              <a:t>négatif</a:t>
            </a:r>
            <a:r>
              <a:rPr lang="en-US" sz="2800" b="1" dirty="0" smtClean="0">
                <a:solidFill>
                  <a:srgbClr val="008000"/>
                </a:solidFill>
              </a:rPr>
              <a:t> </a:t>
            </a:r>
            <a:r>
              <a:rPr lang="en-US" sz="2800" b="1" dirty="0" err="1" smtClean="0">
                <a:solidFill>
                  <a:srgbClr val="008000"/>
                </a:solidFill>
              </a:rPr>
              <a:t>sur</a:t>
            </a:r>
            <a:r>
              <a:rPr lang="en-US" sz="2800" b="1" dirty="0" smtClean="0">
                <a:solidFill>
                  <a:srgbClr val="008000"/>
                </a:solidFill>
              </a:rPr>
              <a:t> les </a:t>
            </a:r>
            <a:r>
              <a:rPr lang="en-US" sz="2800" b="1" dirty="0" err="1" smtClean="0">
                <a:solidFill>
                  <a:srgbClr val="008000"/>
                </a:solidFill>
              </a:rPr>
              <a:t>rendements</a:t>
            </a:r>
            <a:r>
              <a:rPr lang="en-US" sz="2800" b="1" dirty="0" smtClean="0">
                <a:solidFill>
                  <a:srgbClr val="008000"/>
                </a:solidFill>
              </a:rPr>
              <a:t> </a:t>
            </a:r>
            <a:r>
              <a:rPr lang="en-US" sz="2800" b="1" dirty="0" err="1" smtClean="0">
                <a:solidFill>
                  <a:srgbClr val="008000"/>
                </a:solidFill>
              </a:rPr>
              <a:t>céréaliers</a:t>
            </a:r>
            <a:endParaRPr lang="en-US" sz="2800" b="1" dirty="0" smtClean="0">
              <a:solidFill>
                <a:srgbClr val="008000"/>
              </a:solidFill>
            </a:endParaRPr>
          </a:p>
          <a:p>
            <a:pPr algn="ctr"/>
            <a:r>
              <a:rPr lang="en-US" sz="2800" b="1" dirty="0" smtClean="0">
                <a:solidFill>
                  <a:srgbClr val="008000"/>
                </a:solidFill>
              </a:rPr>
              <a:t> en Afrique, avec </a:t>
            </a:r>
            <a:r>
              <a:rPr lang="en-US" sz="2800" b="1" dirty="0" err="1" smtClean="0">
                <a:solidFill>
                  <a:srgbClr val="008000"/>
                </a:solidFill>
              </a:rPr>
              <a:t>une</a:t>
            </a:r>
            <a:r>
              <a:rPr lang="en-US" sz="2800" b="1" dirty="0" smtClean="0">
                <a:solidFill>
                  <a:srgbClr val="008000"/>
                </a:solidFill>
              </a:rPr>
              <a:t> forte </a:t>
            </a:r>
            <a:r>
              <a:rPr lang="en-US" sz="2800" b="1" dirty="0" err="1" smtClean="0">
                <a:solidFill>
                  <a:srgbClr val="008000"/>
                </a:solidFill>
              </a:rPr>
              <a:t>variabilité</a:t>
            </a:r>
            <a:r>
              <a:rPr lang="en-US" sz="2800" b="1" dirty="0" smtClean="0">
                <a:solidFill>
                  <a:srgbClr val="008000"/>
                </a:solidFill>
              </a:rPr>
              <a:t> </a:t>
            </a:r>
            <a:r>
              <a:rPr lang="en-US" sz="2800" b="1" dirty="0" err="1" smtClean="0">
                <a:solidFill>
                  <a:srgbClr val="008000"/>
                </a:solidFill>
              </a:rPr>
              <a:t>régionale</a:t>
            </a:r>
            <a:r>
              <a:rPr lang="en-US" sz="2800" b="1" dirty="0" smtClean="0">
                <a:solidFill>
                  <a:srgbClr val="008000"/>
                </a:solidFill>
              </a:rPr>
              <a:t>"  </a:t>
            </a:r>
            <a:endParaRPr lang="fr-FR" sz="2800" b="1" dirty="0">
              <a:solidFill>
                <a:srgbClr val="00800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-9379" y="1105580"/>
            <a:ext cx="9132179" cy="22467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FF"/>
                </a:solidFill>
              </a:rPr>
              <a:t>GIEC 2014 </a:t>
            </a:r>
            <a:r>
              <a:rPr lang="en-US" sz="2800" b="1" dirty="0" smtClean="0">
                <a:solidFill>
                  <a:srgbClr val="0000FF"/>
                </a:solidFill>
              </a:rPr>
              <a:t>: "Les </a:t>
            </a:r>
            <a:r>
              <a:rPr lang="en-US" sz="2800" b="1" dirty="0" err="1" smtClean="0">
                <a:solidFill>
                  <a:srgbClr val="0000FF"/>
                </a:solidFill>
              </a:rPr>
              <a:t>systèmes</a:t>
            </a:r>
            <a:r>
              <a:rPr lang="en-US" sz="2800" b="1" dirty="0" smtClean="0">
                <a:solidFill>
                  <a:srgbClr val="0000FF"/>
                </a:solidFill>
              </a:rPr>
              <a:t> de production </a:t>
            </a:r>
            <a:r>
              <a:rPr lang="en-US" sz="2800" b="1" dirty="0" err="1" smtClean="0">
                <a:solidFill>
                  <a:srgbClr val="0000FF"/>
                </a:solidFill>
              </a:rPr>
              <a:t>alimentaire</a:t>
            </a:r>
            <a:endParaRPr lang="en-US" sz="28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2800" b="1" dirty="0" smtClean="0">
                <a:solidFill>
                  <a:srgbClr val="0000FF"/>
                </a:solidFill>
              </a:rPr>
              <a:t> </a:t>
            </a:r>
            <a:r>
              <a:rPr lang="en-US" sz="2800" b="1" dirty="0" err="1" smtClean="0">
                <a:solidFill>
                  <a:srgbClr val="0000FF"/>
                </a:solidFill>
              </a:rPr>
              <a:t>africains</a:t>
            </a:r>
            <a:r>
              <a:rPr lang="en-US" sz="2800" b="1" dirty="0" smtClean="0">
                <a:solidFill>
                  <a:srgbClr val="0000FF"/>
                </a:solidFill>
              </a:rPr>
              <a:t> </a:t>
            </a:r>
            <a:r>
              <a:rPr lang="en-US" sz="2800" b="1" dirty="0" err="1" smtClean="0">
                <a:solidFill>
                  <a:srgbClr val="0000FF"/>
                </a:solidFill>
              </a:rPr>
              <a:t>sont</a:t>
            </a:r>
            <a:r>
              <a:rPr lang="en-US" sz="2800" b="1" dirty="0" smtClean="0">
                <a:solidFill>
                  <a:srgbClr val="0000FF"/>
                </a:solidFill>
              </a:rPr>
              <a:t> </a:t>
            </a:r>
            <a:r>
              <a:rPr lang="en-US" sz="2800" b="1" dirty="0" err="1" smtClean="0">
                <a:solidFill>
                  <a:srgbClr val="0000FF"/>
                </a:solidFill>
              </a:rPr>
              <a:t>parmi</a:t>
            </a:r>
            <a:r>
              <a:rPr lang="en-US" sz="2800" b="1" dirty="0" smtClean="0">
                <a:solidFill>
                  <a:srgbClr val="0000FF"/>
                </a:solidFill>
              </a:rPr>
              <a:t> les plus </a:t>
            </a:r>
            <a:r>
              <a:rPr lang="en-US" sz="2800" b="1" dirty="0" err="1" smtClean="0">
                <a:solidFill>
                  <a:srgbClr val="0000FF"/>
                </a:solidFill>
              </a:rPr>
              <a:t>vulnérables</a:t>
            </a:r>
            <a:r>
              <a:rPr lang="en-US" sz="2800" b="1" dirty="0" smtClean="0">
                <a:solidFill>
                  <a:srgbClr val="0000FF"/>
                </a:solidFill>
              </a:rPr>
              <a:t> à cause de la forte</a:t>
            </a:r>
          </a:p>
          <a:p>
            <a:pPr algn="ctr"/>
            <a:r>
              <a:rPr lang="en-US" sz="2800" b="1" dirty="0" smtClean="0">
                <a:solidFill>
                  <a:srgbClr val="0000FF"/>
                </a:solidFill>
              </a:rPr>
              <a:t> </a:t>
            </a:r>
            <a:r>
              <a:rPr lang="en-US" sz="2800" b="1" dirty="0" err="1" smtClean="0">
                <a:solidFill>
                  <a:srgbClr val="0000FF"/>
                </a:solidFill>
              </a:rPr>
              <a:t>dépendance</a:t>
            </a:r>
            <a:r>
              <a:rPr lang="en-US" sz="2800" b="1" dirty="0" smtClean="0">
                <a:solidFill>
                  <a:srgbClr val="0000FF"/>
                </a:solidFill>
              </a:rPr>
              <a:t> à la </a:t>
            </a:r>
            <a:r>
              <a:rPr lang="en-US" sz="2800" b="1" dirty="0" err="1" smtClean="0">
                <a:solidFill>
                  <a:srgbClr val="0000FF"/>
                </a:solidFill>
              </a:rPr>
              <a:t>pluviométrie</a:t>
            </a:r>
            <a:r>
              <a:rPr lang="en-US" sz="2800" b="1" dirty="0" smtClean="0">
                <a:solidFill>
                  <a:srgbClr val="0000FF"/>
                </a:solidFill>
              </a:rPr>
              <a:t>, la forte </a:t>
            </a:r>
            <a:r>
              <a:rPr lang="en-US" sz="2800" b="1" dirty="0" err="1" smtClean="0">
                <a:solidFill>
                  <a:srgbClr val="0000FF"/>
                </a:solidFill>
              </a:rPr>
              <a:t>variabilité</a:t>
            </a:r>
            <a:r>
              <a:rPr lang="en-US" sz="2800" b="1" dirty="0" smtClean="0">
                <a:solidFill>
                  <a:srgbClr val="0000FF"/>
                </a:solidFill>
              </a:rPr>
              <a:t> intra et</a:t>
            </a:r>
          </a:p>
          <a:p>
            <a:pPr algn="ctr"/>
            <a:r>
              <a:rPr lang="en-US" sz="2800" b="1" dirty="0" smtClean="0">
                <a:solidFill>
                  <a:srgbClr val="0000FF"/>
                </a:solidFill>
              </a:rPr>
              <a:t>inter-</a:t>
            </a:r>
            <a:r>
              <a:rPr lang="en-US" sz="2800" b="1" dirty="0" err="1" smtClean="0">
                <a:solidFill>
                  <a:srgbClr val="0000FF"/>
                </a:solidFill>
              </a:rPr>
              <a:t>saisons</a:t>
            </a:r>
            <a:r>
              <a:rPr lang="en-US" sz="2800" b="1" dirty="0" smtClean="0">
                <a:solidFill>
                  <a:srgbClr val="0000FF"/>
                </a:solidFill>
              </a:rPr>
              <a:t>, des </a:t>
            </a:r>
            <a:r>
              <a:rPr lang="en-US" sz="2800" b="1" dirty="0" err="1" smtClean="0">
                <a:solidFill>
                  <a:srgbClr val="0000FF"/>
                </a:solidFill>
              </a:rPr>
              <a:t>sécheresses</a:t>
            </a:r>
            <a:r>
              <a:rPr lang="en-US" sz="2800" b="1" dirty="0" smtClean="0">
                <a:solidFill>
                  <a:srgbClr val="0000FF"/>
                </a:solidFill>
              </a:rPr>
              <a:t> et </a:t>
            </a:r>
            <a:r>
              <a:rPr lang="en-US" sz="2800" b="1" dirty="0" err="1" smtClean="0">
                <a:solidFill>
                  <a:srgbClr val="0000FF"/>
                </a:solidFill>
              </a:rPr>
              <a:t>inondations</a:t>
            </a:r>
            <a:r>
              <a:rPr lang="en-US" sz="2800" b="1" dirty="0" smtClean="0">
                <a:solidFill>
                  <a:srgbClr val="0000FF"/>
                </a:solidFill>
              </a:rPr>
              <a:t> </a:t>
            </a:r>
            <a:r>
              <a:rPr lang="en-US" sz="2800" b="1" dirty="0" err="1" smtClean="0">
                <a:solidFill>
                  <a:srgbClr val="0000FF"/>
                </a:solidFill>
              </a:rPr>
              <a:t>récurrentes</a:t>
            </a:r>
            <a:r>
              <a:rPr lang="en-US" sz="2800" b="1" dirty="0" smtClean="0">
                <a:solidFill>
                  <a:srgbClr val="0000FF"/>
                </a:solidFill>
              </a:rPr>
              <a:t>, et</a:t>
            </a:r>
          </a:p>
          <a:p>
            <a:pPr algn="ctr"/>
            <a:r>
              <a:rPr lang="en-US" sz="2800" b="1" dirty="0" smtClean="0">
                <a:solidFill>
                  <a:srgbClr val="0000FF"/>
                </a:solidFill>
              </a:rPr>
              <a:t>la </a:t>
            </a:r>
            <a:r>
              <a:rPr lang="en-US" sz="2800" b="1" dirty="0" err="1" smtClean="0">
                <a:solidFill>
                  <a:srgbClr val="0000FF"/>
                </a:solidFill>
              </a:rPr>
              <a:t>pauvreté</a:t>
            </a:r>
            <a:r>
              <a:rPr lang="en-US" sz="2800" b="1" dirty="0" smtClean="0">
                <a:solidFill>
                  <a:srgbClr val="0000FF"/>
                </a:solidFill>
              </a:rPr>
              <a:t> </a:t>
            </a:r>
            <a:r>
              <a:rPr lang="en-US" sz="2800" b="1" dirty="0" err="1" smtClean="0">
                <a:solidFill>
                  <a:srgbClr val="0000FF"/>
                </a:solidFill>
              </a:rPr>
              <a:t>persistente</a:t>
            </a:r>
            <a:r>
              <a:rPr lang="en-US" sz="2800" b="1" dirty="0" smtClean="0">
                <a:solidFill>
                  <a:srgbClr val="0000FF"/>
                </a:solidFill>
              </a:rPr>
              <a:t> </a:t>
            </a:r>
            <a:r>
              <a:rPr lang="en-US" sz="2800" b="1" dirty="0" err="1" smtClean="0">
                <a:solidFill>
                  <a:srgbClr val="0000FF"/>
                </a:solidFill>
              </a:rPr>
              <a:t>limitant</a:t>
            </a:r>
            <a:r>
              <a:rPr lang="en-US" sz="2800" b="1" dirty="0" smtClean="0">
                <a:solidFill>
                  <a:srgbClr val="0000FF"/>
                </a:solidFill>
              </a:rPr>
              <a:t> la </a:t>
            </a:r>
            <a:r>
              <a:rPr lang="en-US" sz="2800" b="1" dirty="0" err="1" smtClean="0">
                <a:solidFill>
                  <a:srgbClr val="0000FF"/>
                </a:solidFill>
              </a:rPr>
              <a:t>capacité</a:t>
            </a:r>
            <a:r>
              <a:rPr lang="en-US" sz="2800" b="1" dirty="0" smtClean="0">
                <a:solidFill>
                  <a:srgbClr val="0000FF"/>
                </a:solidFill>
              </a:rPr>
              <a:t> </a:t>
            </a:r>
            <a:r>
              <a:rPr lang="en-US" sz="2800" b="1" dirty="0" err="1" smtClean="0">
                <a:solidFill>
                  <a:srgbClr val="0000FF"/>
                </a:solidFill>
              </a:rPr>
              <a:t>d'adaptation</a:t>
            </a:r>
            <a:r>
              <a:rPr lang="en-US" sz="2800" b="1" dirty="0" smtClean="0">
                <a:solidFill>
                  <a:srgbClr val="0000FF"/>
                </a:solidFill>
              </a:rPr>
              <a:t>"</a:t>
            </a:r>
            <a:endParaRPr lang="fr-FR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5110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07504" y="116632"/>
            <a:ext cx="9036496" cy="52322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Défis de compétitivité des EF liés aux agressions extérieures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42931" y="1052736"/>
            <a:ext cx="8577541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Liées au libre-échange </a:t>
            </a:r>
            <a:r>
              <a:rPr lang="fr-FR" sz="2800" b="1" dirty="0">
                <a:solidFill>
                  <a:srgbClr val="0000FF"/>
                </a:solidFill>
              </a:rPr>
              <a:t>promu par </a:t>
            </a:r>
            <a:r>
              <a:rPr lang="fr-FR" sz="2800" b="1" dirty="0" smtClean="0">
                <a:solidFill>
                  <a:srgbClr val="0000FF"/>
                </a:solidFill>
              </a:rPr>
              <a:t>l'OMC, </a:t>
            </a:r>
            <a:r>
              <a:rPr lang="fr-FR" sz="2800" b="1" dirty="0">
                <a:solidFill>
                  <a:srgbClr val="0000FF"/>
                </a:solidFill>
              </a:rPr>
              <a:t>les </a:t>
            </a:r>
            <a:r>
              <a:rPr lang="fr-FR" sz="2800" b="1" dirty="0" smtClean="0">
                <a:solidFill>
                  <a:srgbClr val="0000FF"/>
                </a:solidFill>
              </a:rPr>
              <a:t>APE et</a:t>
            </a:r>
          </a:p>
          <a:p>
            <a:r>
              <a:rPr lang="fr-FR" sz="2800" b="1" dirty="0" smtClean="0">
                <a:solidFill>
                  <a:srgbClr val="0000FF"/>
                </a:solidFill>
              </a:rPr>
              <a:t>l'érosion des préférences des ACP liées au TAFTA et CETA</a:t>
            </a:r>
            <a:endParaRPr lang="fr-FR" sz="2800" b="1" dirty="0">
              <a:solidFill>
                <a:srgbClr val="0000FF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51520" y="2617748"/>
            <a:ext cx="879696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8000"/>
                </a:solidFill>
              </a:rPr>
              <a:t>Liées aux appétits étrangers sur les terres agricoles d'ASS</a:t>
            </a:r>
            <a:endParaRPr lang="fr-FR" sz="2800" dirty="0">
              <a:solidFill>
                <a:srgbClr val="008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83412" y="3789040"/>
            <a:ext cx="7999306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Liées à la croyance que les capitaux privés extérieurs</a:t>
            </a: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 sont indispensables pour moderniser l'agriculture </a:t>
            </a:r>
          </a:p>
          <a:p>
            <a:pPr algn="ctr"/>
            <a:r>
              <a:rPr lang="fr-FR" sz="2800" b="1" dirty="0" smtClean="0">
                <a:solidFill>
                  <a:srgbClr val="0000FF"/>
                </a:solidFill>
              </a:rPr>
              <a:t>africaine et prêts à s'investir sans les aides des Etats</a:t>
            </a:r>
            <a:endParaRPr lang="fr-FR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722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2629309"/>
              </p:ext>
            </p:extLst>
          </p:nvPr>
        </p:nvGraphicFramePr>
        <p:xfrm>
          <a:off x="0" y="44624"/>
          <a:ext cx="9108504" cy="6813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9940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0336215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1187623" y="675708"/>
            <a:ext cx="6709465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La forte volatilité du taux de change euro-dollar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</a:rPr>
              <a:t>s'ajoute à celle des prix agricoles libellés en dollars </a:t>
            </a:r>
            <a:endParaRPr lang="fr-FR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12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589</TotalTime>
  <Words>1653</Words>
  <Application>Microsoft Office PowerPoint</Application>
  <PresentationFormat>Affichage à l'écran (4:3)</PresentationFormat>
  <Paragraphs>239</Paragraphs>
  <Slides>25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Jacques Berthelot</dc:creator>
  <cp:lastModifiedBy>Jacques Berthelot</cp:lastModifiedBy>
  <cp:revision>41</cp:revision>
  <dcterms:created xsi:type="dcterms:W3CDTF">2015-02-20T17:48:35Z</dcterms:created>
  <dcterms:modified xsi:type="dcterms:W3CDTF">2015-02-26T11:40:54Z</dcterms:modified>
</cp:coreProperties>
</file>